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customXml/itemProps130.xml" ContentType="application/vnd.openxmlformats-officedocument.customXmlProperties+xml"/>
  <Override PartName="/customXml/itemProps131.xml" ContentType="application/vnd.openxmlformats-officedocument.customXmlProperties+xml"/>
  <Override PartName="/customXml/itemProps132.xml" ContentType="application/vnd.openxmlformats-officedocument.customXmlProperties+xml"/>
  <Override PartName="/customXml/itemProps133.xml" ContentType="application/vnd.openxmlformats-officedocument.customXmlProperties+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ackground w:color="FFFFFF"/>
  <w:body>
    <w:p w:rsidR="00047211" w:rsidRDefault="003C3CB4">
      <w:pPr>
        <w:jc w:val="center"/>
        <w:outlineLvl w:val="0"/>
      </w:pPr>
      <w:r>
        <w:rPr>
          <w:rFonts w:ascii="黑体" w:eastAsia="黑体" w:hAnsi="黑体" w:cs="黑体"/>
          <w:b/>
          <w:color w:val="000000"/>
          <w:sz w:val="44"/>
        </w:rPr>
        <w:t>2024</w:t>
      </w:r>
      <w:r>
        <w:rPr>
          <w:rFonts w:ascii="黑体" w:eastAsia="黑体" w:hAnsi="黑体" w:cs="黑体"/>
          <w:b/>
          <w:color w:val="000000"/>
          <w:sz w:val="44"/>
        </w:rPr>
        <w:t>年单位预算信息公开目录</w:t>
      </w:r>
    </w:p>
    <w:p w:rsidR="00047211" w:rsidRDefault="003C3CB4">
      <w:pPr>
        <w:jc w:val="center"/>
      </w:pPr>
      <w:r>
        <w:rPr>
          <w:rFonts w:ascii="黑体" w:eastAsia="黑体" w:hAnsi="黑体" w:cs="黑体"/>
          <w:b/>
          <w:color w:val="000000"/>
          <w:sz w:val="30"/>
        </w:rPr>
        <w:t xml:space="preserve"> </w:t>
      </w:r>
    </w:p>
    <w:p w:rsidR="00047211" w:rsidRDefault="003C3CB4">
      <w:pPr>
        <w:pStyle w:val="1"/>
        <w:tabs>
          <w:tab w:val="right" w:leader="dot" w:pos="14562"/>
        </w:tabs>
      </w:pPr>
      <w:r>
        <w:fldChar w:fldCharType="begin"/>
      </w:r>
      <w:r>
        <w:instrText>TOC \o "4-4" \h \z \u</w:instrText>
      </w:r>
      <w:r>
        <w:fldChar w:fldCharType="separate"/>
      </w:r>
      <w:hyperlink w:anchor="_Toc_4_4_0000000001" w:history="1">
        <w:r>
          <w:t>一、曲阳县文化广电和旅游局本级收支预算</w:t>
        </w:r>
        <w:r>
          <w:tab/>
        </w:r>
        <w:r>
          <w:fldChar w:fldCharType="begin"/>
        </w:r>
        <w:r>
          <w:instrText>PAGEREF _Toc_4_4_0000000001 \h</w:instrText>
        </w:r>
        <w:r>
          <w:fldChar w:fldCharType="separate"/>
        </w:r>
        <w:r>
          <w:t>1</w:t>
        </w:r>
        <w:r>
          <w:fldChar w:fldCharType="end"/>
        </w:r>
      </w:hyperlink>
    </w:p>
    <w:p w:rsidR="00047211" w:rsidRDefault="003C3CB4">
      <w:pPr>
        <w:pStyle w:val="1"/>
        <w:tabs>
          <w:tab w:val="right" w:leader="dot" w:pos="14562"/>
        </w:tabs>
      </w:pPr>
      <w:hyperlink w:anchor="_Toc_4_4_0000000002" w:history="1">
        <w:r>
          <w:t>二、曲阳县文化馆收支预算</w:t>
        </w:r>
        <w:r>
          <w:tab/>
        </w:r>
        <w:r>
          <w:fldChar w:fldCharType="begin"/>
        </w:r>
        <w:r>
          <w:instrText>PAGEREF _Toc_4_4_0000000002 \h</w:instrText>
        </w:r>
        <w:r>
          <w:fldChar w:fldCharType="separate"/>
        </w:r>
        <w:r>
          <w:t>55</w:t>
        </w:r>
        <w:r>
          <w:fldChar w:fldCharType="end"/>
        </w:r>
      </w:hyperlink>
    </w:p>
    <w:p w:rsidR="00047211" w:rsidRDefault="003C3CB4">
      <w:pPr>
        <w:pStyle w:val="1"/>
        <w:tabs>
          <w:tab w:val="right" w:leader="dot" w:pos="14562"/>
        </w:tabs>
      </w:pPr>
      <w:hyperlink w:anchor="_Toc_4_4_0000000003" w:history="1">
        <w:r>
          <w:t>三、曲阳县定窑遗址文物保管所收支预算</w:t>
        </w:r>
        <w:r>
          <w:tab/>
        </w:r>
        <w:r>
          <w:fldChar w:fldCharType="begin"/>
        </w:r>
        <w:r>
          <w:instrText>PAGEREF _Toc_4_4_0000000003 \h</w:instrText>
        </w:r>
        <w:r>
          <w:fldChar w:fldCharType="separate"/>
        </w:r>
        <w:r>
          <w:t>77</w:t>
        </w:r>
        <w:r>
          <w:fldChar w:fldCharType="end"/>
        </w:r>
      </w:hyperlink>
    </w:p>
    <w:p w:rsidR="00047211" w:rsidRDefault="003C3CB4">
      <w:pPr>
        <w:pStyle w:val="1"/>
        <w:tabs>
          <w:tab w:val="right" w:leader="dot" w:pos="14562"/>
        </w:tabs>
      </w:pPr>
      <w:hyperlink w:anchor="_Toc_4_4_0000000004" w:history="1">
        <w:r>
          <w:t>四、曲阳县文物保管所收支预算</w:t>
        </w:r>
        <w:r>
          <w:tab/>
        </w:r>
        <w:r>
          <w:fldChar w:fldCharType="begin"/>
        </w:r>
        <w:r>
          <w:instrText>PAGEREF _Toc_4_4_0000000004 \h</w:instrText>
        </w:r>
        <w:r>
          <w:fldChar w:fldCharType="separate"/>
        </w:r>
        <w:r>
          <w:t>102</w:t>
        </w:r>
        <w:r>
          <w:fldChar w:fldCharType="end"/>
        </w:r>
      </w:hyperlink>
    </w:p>
    <w:p w:rsidR="00047211" w:rsidRDefault="003C3CB4">
      <w:pPr>
        <w:pStyle w:val="1"/>
        <w:tabs>
          <w:tab w:val="right" w:leader="dot" w:pos="14562"/>
        </w:tabs>
      </w:pPr>
      <w:hyperlink w:anchor="_Toc_4_4_0000000005" w:history="1">
        <w:r>
          <w:t>五、曲阳县聚龙洞服务中心收支预算</w:t>
        </w:r>
        <w:r>
          <w:tab/>
        </w:r>
        <w:r>
          <w:fldChar w:fldCharType="begin"/>
        </w:r>
        <w:r>
          <w:instrText>PAGEREF _Toc_4_4_0000000005 \h</w:instrText>
        </w:r>
        <w:r>
          <w:fldChar w:fldCharType="separate"/>
        </w:r>
        <w:r>
          <w:t>132</w:t>
        </w:r>
        <w:r>
          <w:fldChar w:fldCharType="end"/>
        </w:r>
      </w:hyperlink>
    </w:p>
    <w:p w:rsidR="00047211" w:rsidRDefault="003C3CB4">
      <w:pPr>
        <w:pStyle w:val="1"/>
        <w:tabs>
          <w:tab w:val="right" w:leader="dot" w:pos="14562"/>
        </w:tabs>
      </w:pPr>
      <w:hyperlink w:anchor="_Toc_4_4_0000000006" w:history="1">
        <w:r>
          <w:t>六、曲阳县图书馆收支</w:t>
        </w:r>
        <w:r>
          <w:t>预算</w:t>
        </w:r>
        <w:r>
          <w:tab/>
        </w:r>
        <w:r>
          <w:fldChar w:fldCharType="begin"/>
        </w:r>
        <w:r>
          <w:instrText>PAGEREF _Toc_4_4_0000000006 \h</w:instrText>
        </w:r>
        <w:r>
          <w:fldChar w:fldCharType="separate"/>
        </w:r>
        <w:r>
          <w:t>152</w:t>
        </w:r>
        <w:r>
          <w:fldChar w:fldCharType="end"/>
        </w:r>
      </w:hyperlink>
    </w:p>
    <w:p w:rsidR="00047211" w:rsidRDefault="003C3CB4">
      <w:pPr>
        <w:sectPr w:rsidR="00047211">
          <w:pgSz w:w="16840" w:h="11900" w:orient="landscape"/>
          <w:pgMar w:top="1587" w:right="1134" w:bottom="1361" w:left="1134" w:header="720" w:footer="720" w:gutter="0"/>
          <w:pgNumType w:start="1"/>
          <w:cols w:space="720"/>
        </w:sectPr>
      </w:pPr>
      <w:r>
        <w:fldChar w:fldCharType="end"/>
      </w:r>
    </w:p>
    <w:p w:rsidR="00047211" w:rsidRDefault="003C3CB4">
      <w:pPr>
        <w:jc w:val="center"/>
        <w:outlineLvl w:val="3"/>
      </w:pPr>
      <w:bookmarkStart w:id="0" w:name="_Toc_4_4_0000000001"/>
      <w:r>
        <w:rPr>
          <w:rFonts w:ascii="方正小标宋_GBK" w:eastAsia="方正小标宋_GBK" w:hAnsi="方正小标宋_GBK" w:cs="方正小标宋_GBK"/>
          <w:color w:val="000000"/>
          <w:sz w:val="44"/>
        </w:rPr>
        <w:lastRenderedPageBreak/>
        <w:t>一、曲阳县文化广电和旅游局本级收支预算</w:t>
      </w:r>
      <w:bookmarkEnd w:id="0"/>
    </w:p>
    <w:p w:rsidR="00047211" w:rsidRDefault="003C3CB4">
      <w:pPr>
        <w:jc w:val="center"/>
        <w:outlineLvl w:val="4"/>
      </w:pPr>
      <w:r>
        <w:rPr>
          <w:rFonts w:ascii="方正小标宋_GBK" w:eastAsia="方正小标宋_GBK" w:hAnsi="方正小标宋_GBK" w:cs="方正小标宋_GBK"/>
          <w:color w:val="000000"/>
          <w:sz w:val="36"/>
        </w:rPr>
        <w:t>单位预算收支总表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4536"/>
        <w:gridCol w:w="2126"/>
        <w:gridCol w:w="4535"/>
        <w:gridCol w:w="2126"/>
      </w:tblGrid>
      <w:tr w:rsidR="00047211">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2126"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6661"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6662" w:type="dxa"/>
            <w:gridSpan w:val="2"/>
            <w:vAlign w:val="center"/>
          </w:tcPr>
          <w:p w:rsidR="00047211" w:rsidRDefault="003C3CB4">
            <w:pPr>
              <w:pStyle w:val="10"/>
            </w:pPr>
            <w:r>
              <w:t>收入</w:t>
            </w:r>
          </w:p>
        </w:tc>
        <w:tc>
          <w:tcPr>
            <w:tcW w:w="6661" w:type="dxa"/>
            <w:gridSpan w:val="2"/>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4536"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c>
          <w:tcPr>
            <w:tcW w:w="4535"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r>
      <w:tr w:rsidR="00047211">
        <w:trPr>
          <w:trHeight w:val="369"/>
          <w:tblHeader/>
          <w:jc w:val="center"/>
        </w:trPr>
        <w:tc>
          <w:tcPr>
            <w:tcW w:w="850" w:type="dxa"/>
            <w:vAlign w:val="center"/>
          </w:tcPr>
          <w:p w:rsidR="00047211" w:rsidRDefault="003C3CB4">
            <w:pPr>
              <w:pStyle w:val="10"/>
            </w:pPr>
            <w:r>
              <w:t>栏次</w:t>
            </w:r>
          </w:p>
        </w:tc>
        <w:tc>
          <w:tcPr>
            <w:tcW w:w="4536" w:type="dxa"/>
            <w:vAlign w:val="center"/>
          </w:tcPr>
          <w:p w:rsidR="00047211" w:rsidRDefault="003C3CB4">
            <w:pPr>
              <w:pStyle w:val="10"/>
            </w:pPr>
            <w:r>
              <w:t>1</w:t>
            </w:r>
          </w:p>
        </w:tc>
        <w:tc>
          <w:tcPr>
            <w:tcW w:w="2126" w:type="dxa"/>
            <w:vAlign w:val="center"/>
          </w:tcPr>
          <w:p w:rsidR="00047211" w:rsidRDefault="003C3CB4">
            <w:pPr>
              <w:pStyle w:val="10"/>
            </w:pPr>
            <w:r>
              <w:t>2</w:t>
            </w:r>
          </w:p>
        </w:tc>
        <w:tc>
          <w:tcPr>
            <w:tcW w:w="4535" w:type="dxa"/>
            <w:vAlign w:val="center"/>
          </w:tcPr>
          <w:p w:rsidR="00047211" w:rsidRDefault="003C3CB4">
            <w:pPr>
              <w:pStyle w:val="10"/>
            </w:pPr>
            <w:r>
              <w:t>3</w:t>
            </w:r>
          </w:p>
        </w:tc>
        <w:tc>
          <w:tcPr>
            <w:tcW w:w="2126" w:type="dxa"/>
            <w:vAlign w:val="center"/>
          </w:tcPr>
          <w:p w:rsidR="00047211" w:rsidRDefault="003C3CB4">
            <w:pPr>
              <w:pStyle w:val="10"/>
            </w:pPr>
            <w:r>
              <w:t>4</w:t>
            </w:r>
          </w:p>
        </w:tc>
      </w:tr>
      <w:tr w:rsidR="00047211">
        <w:trPr>
          <w:trHeight w:val="369"/>
          <w:jc w:val="center"/>
        </w:trPr>
        <w:tc>
          <w:tcPr>
            <w:tcW w:w="850" w:type="dxa"/>
            <w:vAlign w:val="center"/>
          </w:tcPr>
          <w:p w:rsidR="00047211" w:rsidRDefault="003C3CB4">
            <w:pPr>
              <w:pStyle w:val="3"/>
            </w:pPr>
            <w:r>
              <w:t>1</w:t>
            </w:r>
          </w:p>
        </w:tc>
        <w:tc>
          <w:tcPr>
            <w:tcW w:w="4536" w:type="dxa"/>
            <w:vAlign w:val="center"/>
          </w:tcPr>
          <w:p w:rsidR="00047211" w:rsidRDefault="003C3CB4">
            <w:pPr>
              <w:pStyle w:val="2"/>
            </w:pPr>
            <w:r>
              <w:t>一、一般公共预算拨款收入</w:t>
            </w:r>
          </w:p>
        </w:tc>
        <w:tc>
          <w:tcPr>
            <w:tcW w:w="2126" w:type="dxa"/>
            <w:vAlign w:val="center"/>
          </w:tcPr>
          <w:p w:rsidR="00047211" w:rsidRDefault="003C3CB4">
            <w:pPr>
              <w:pStyle w:val="40"/>
            </w:pPr>
            <w:r>
              <w:t>1825.68</w:t>
            </w:r>
          </w:p>
        </w:tc>
        <w:tc>
          <w:tcPr>
            <w:tcW w:w="4535" w:type="dxa"/>
            <w:vAlign w:val="center"/>
          </w:tcPr>
          <w:p w:rsidR="00047211" w:rsidRDefault="003C3CB4">
            <w:pPr>
              <w:pStyle w:val="2"/>
            </w:pPr>
            <w:r>
              <w:t>一、一般公共服务支出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4536" w:type="dxa"/>
            <w:vAlign w:val="center"/>
          </w:tcPr>
          <w:p w:rsidR="00047211" w:rsidRDefault="003C3CB4">
            <w:pPr>
              <w:pStyle w:val="2"/>
            </w:pPr>
            <w:r>
              <w:t>二、政府性基金预算拨款收入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二、外交支出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4536" w:type="dxa"/>
            <w:vAlign w:val="center"/>
          </w:tcPr>
          <w:p w:rsidR="00047211" w:rsidRDefault="003C3CB4">
            <w:pPr>
              <w:pStyle w:val="2"/>
            </w:pPr>
            <w:r>
              <w:t>三、国有资本经营预算拨款收入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三、国防支出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4536" w:type="dxa"/>
            <w:vAlign w:val="center"/>
          </w:tcPr>
          <w:p w:rsidR="00047211" w:rsidRDefault="003C3CB4">
            <w:pPr>
              <w:pStyle w:val="2"/>
            </w:pPr>
            <w:r>
              <w:t>四、财政专户管理资金收入</w:t>
            </w:r>
          </w:p>
        </w:tc>
        <w:tc>
          <w:tcPr>
            <w:tcW w:w="2126" w:type="dxa"/>
            <w:vAlign w:val="center"/>
          </w:tcPr>
          <w:p w:rsidR="00047211" w:rsidRDefault="00047211">
            <w:pPr>
              <w:pStyle w:val="40"/>
            </w:pPr>
          </w:p>
        </w:tc>
        <w:tc>
          <w:tcPr>
            <w:tcW w:w="4535" w:type="dxa"/>
            <w:vAlign w:val="center"/>
          </w:tcPr>
          <w:p w:rsidR="00047211" w:rsidRDefault="003C3CB4">
            <w:pPr>
              <w:pStyle w:val="2"/>
            </w:pPr>
            <w:r>
              <w:t>四、公共安全支出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4536" w:type="dxa"/>
            <w:vAlign w:val="center"/>
          </w:tcPr>
          <w:p w:rsidR="00047211" w:rsidRDefault="003C3CB4">
            <w:pPr>
              <w:pStyle w:val="2"/>
            </w:pPr>
            <w:r>
              <w:t>五、单位资金</w:t>
            </w:r>
          </w:p>
        </w:tc>
        <w:tc>
          <w:tcPr>
            <w:tcW w:w="2126" w:type="dxa"/>
            <w:vAlign w:val="center"/>
          </w:tcPr>
          <w:p w:rsidR="00047211" w:rsidRDefault="00047211">
            <w:pPr>
              <w:pStyle w:val="40"/>
            </w:pPr>
          </w:p>
        </w:tc>
        <w:tc>
          <w:tcPr>
            <w:tcW w:w="4535" w:type="dxa"/>
            <w:vAlign w:val="center"/>
          </w:tcPr>
          <w:p w:rsidR="00047211" w:rsidRDefault="003C3CB4">
            <w:pPr>
              <w:pStyle w:val="2"/>
            </w:pPr>
            <w:r>
              <w:t>五、教育支出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六、科学技术支出</w:t>
            </w:r>
          </w:p>
        </w:tc>
        <w:tc>
          <w:tcPr>
            <w:tcW w:w="2126" w:type="dxa"/>
            <w:vAlign w:val="center"/>
          </w:tcPr>
          <w:p w:rsidR="00047211" w:rsidRDefault="003C3CB4">
            <w:pPr>
              <w:pStyle w:val="40"/>
            </w:pPr>
            <w:r>
              <w:t>2.00</w:t>
            </w:r>
          </w:p>
        </w:tc>
      </w:tr>
      <w:tr w:rsidR="00047211">
        <w:trPr>
          <w:trHeight w:val="369"/>
          <w:jc w:val="center"/>
        </w:trPr>
        <w:tc>
          <w:tcPr>
            <w:tcW w:w="850" w:type="dxa"/>
            <w:vAlign w:val="center"/>
          </w:tcPr>
          <w:p w:rsidR="00047211" w:rsidRDefault="003C3CB4">
            <w:pPr>
              <w:pStyle w:val="3"/>
            </w:pPr>
            <w:r>
              <w:t>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七、文化旅游体育与传媒支出</w:t>
            </w:r>
          </w:p>
        </w:tc>
        <w:tc>
          <w:tcPr>
            <w:tcW w:w="2126" w:type="dxa"/>
            <w:vAlign w:val="center"/>
          </w:tcPr>
          <w:p w:rsidR="00047211" w:rsidRDefault="003C3CB4">
            <w:pPr>
              <w:pStyle w:val="40"/>
            </w:pPr>
            <w:r>
              <w:t>1727.13</w:t>
            </w:r>
          </w:p>
        </w:tc>
      </w:tr>
      <w:tr w:rsidR="00047211">
        <w:trPr>
          <w:trHeight w:val="369"/>
          <w:jc w:val="center"/>
        </w:trPr>
        <w:tc>
          <w:tcPr>
            <w:tcW w:w="850" w:type="dxa"/>
            <w:vAlign w:val="center"/>
          </w:tcPr>
          <w:p w:rsidR="00047211" w:rsidRDefault="003C3CB4">
            <w:pPr>
              <w:pStyle w:val="3"/>
            </w:pPr>
            <w:r>
              <w:t>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八、社会保障和就业支出</w:t>
            </w:r>
          </w:p>
        </w:tc>
        <w:tc>
          <w:tcPr>
            <w:tcW w:w="2126" w:type="dxa"/>
            <w:vAlign w:val="center"/>
          </w:tcPr>
          <w:p w:rsidR="00047211" w:rsidRDefault="003C3CB4">
            <w:pPr>
              <w:pStyle w:val="40"/>
            </w:pPr>
            <w:r>
              <w:t>97.87</w:t>
            </w:r>
          </w:p>
        </w:tc>
      </w:tr>
      <w:tr w:rsidR="00047211">
        <w:trPr>
          <w:trHeight w:val="369"/>
          <w:jc w:val="center"/>
        </w:trPr>
        <w:tc>
          <w:tcPr>
            <w:tcW w:w="850" w:type="dxa"/>
            <w:vAlign w:val="center"/>
          </w:tcPr>
          <w:p w:rsidR="00047211" w:rsidRDefault="003C3CB4">
            <w:pPr>
              <w:pStyle w:val="3"/>
            </w:pPr>
            <w:r>
              <w:t>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九、社会保险基金支出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十、卫生健康支出</w:t>
            </w:r>
          </w:p>
        </w:tc>
        <w:tc>
          <w:tcPr>
            <w:tcW w:w="2126" w:type="dxa"/>
            <w:vAlign w:val="center"/>
          </w:tcPr>
          <w:p w:rsidR="00047211" w:rsidRDefault="003C3CB4">
            <w:pPr>
              <w:pStyle w:val="40"/>
            </w:pPr>
            <w:r>
              <w:t>21.37</w:t>
            </w:r>
          </w:p>
        </w:tc>
      </w:tr>
      <w:tr w:rsidR="00047211">
        <w:trPr>
          <w:trHeight w:val="369"/>
          <w:jc w:val="center"/>
        </w:trPr>
        <w:tc>
          <w:tcPr>
            <w:tcW w:w="850" w:type="dxa"/>
            <w:vAlign w:val="center"/>
          </w:tcPr>
          <w:p w:rsidR="00047211" w:rsidRDefault="003C3CB4">
            <w:pPr>
              <w:pStyle w:val="3"/>
            </w:pPr>
            <w:r>
              <w:t>11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十一、节能环保支出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十二、城乡社区支出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十三、农林水支出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十四、交通运输支出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十五、资源勘探工业信息等支出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十六、商业服务业等支出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十七、金融支出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十八、援助其他地区支出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十九、自然资源海洋气象等支出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二十、住房保障支出</w:t>
            </w:r>
          </w:p>
        </w:tc>
        <w:tc>
          <w:tcPr>
            <w:tcW w:w="2126" w:type="dxa"/>
            <w:vAlign w:val="center"/>
          </w:tcPr>
          <w:p w:rsidR="00047211" w:rsidRDefault="003C3CB4">
            <w:pPr>
              <w:pStyle w:val="40"/>
            </w:pPr>
            <w:r>
              <w:t>23.50</w:t>
            </w:r>
          </w:p>
        </w:tc>
      </w:tr>
      <w:tr w:rsidR="00047211">
        <w:trPr>
          <w:trHeight w:val="369"/>
          <w:jc w:val="center"/>
        </w:trPr>
        <w:tc>
          <w:tcPr>
            <w:tcW w:w="850" w:type="dxa"/>
            <w:vAlign w:val="center"/>
          </w:tcPr>
          <w:p w:rsidR="00047211" w:rsidRDefault="003C3CB4">
            <w:pPr>
              <w:pStyle w:val="3"/>
            </w:pPr>
            <w:r>
              <w:t>21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二十一、粮油物资储备支出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二十二、国有资本经营预算支出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二十三、灾害防治及应急管理支出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二十四、预备费</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二十五、其他支出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二十六、转移性支出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二十七、债务还本支出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二十八、债务付息支出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二十九、债务发行费用支出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三十、抗疫特别国债安排的支出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三十一、人行科目</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4536" w:type="dxa"/>
            <w:vAlign w:val="center"/>
          </w:tcPr>
          <w:p w:rsidR="00047211" w:rsidRDefault="003C3CB4">
            <w:pPr>
              <w:pStyle w:val="6"/>
            </w:pPr>
            <w:r>
              <w:t>本年收入合计</w:t>
            </w:r>
          </w:p>
        </w:tc>
        <w:tc>
          <w:tcPr>
            <w:tcW w:w="2126" w:type="dxa"/>
            <w:vAlign w:val="center"/>
          </w:tcPr>
          <w:p w:rsidR="00047211" w:rsidRDefault="003C3CB4">
            <w:pPr>
              <w:pStyle w:val="7"/>
            </w:pPr>
            <w:r>
              <w:t>1825.68</w:t>
            </w:r>
          </w:p>
        </w:tc>
        <w:tc>
          <w:tcPr>
            <w:tcW w:w="4535" w:type="dxa"/>
            <w:vAlign w:val="center"/>
          </w:tcPr>
          <w:p w:rsidR="00047211" w:rsidRDefault="003C3CB4">
            <w:pPr>
              <w:pStyle w:val="6"/>
            </w:pPr>
            <w:r>
              <w:t>本年支出合计</w:t>
            </w:r>
          </w:p>
        </w:tc>
        <w:tc>
          <w:tcPr>
            <w:tcW w:w="2126" w:type="dxa"/>
            <w:vAlign w:val="center"/>
          </w:tcPr>
          <w:p w:rsidR="00047211" w:rsidRDefault="003C3CB4">
            <w:pPr>
              <w:pStyle w:val="7"/>
            </w:pPr>
            <w:r>
              <w:t>1871.87</w:t>
            </w:r>
          </w:p>
        </w:tc>
      </w:tr>
      <w:tr w:rsidR="00047211">
        <w:trPr>
          <w:trHeight w:val="369"/>
          <w:jc w:val="center"/>
        </w:trPr>
        <w:tc>
          <w:tcPr>
            <w:tcW w:w="850" w:type="dxa"/>
            <w:vAlign w:val="center"/>
          </w:tcPr>
          <w:p w:rsidR="00047211" w:rsidRDefault="003C3CB4">
            <w:pPr>
              <w:pStyle w:val="3"/>
            </w:pPr>
            <w:r>
              <w:t>33</w:t>
            </w:r>
          </w:p>
        </w:tc>
        <w:tc>
          <w:tcPr>
            <w:tcW w:w="4536" w:type="dxa"/>
            <w:vAlign w:val="center"/>
          </w:tcPr>
          <w:p w:rsidR="00047211" w:rsidRDefault="003C3CB4">
            <w:pPr>
              <w:pStyle w:val="2"/>
            </w:pPr>
            <w:r>
              <w:t>上年结转结余</w:t>
            </w:r>
          </w:p>
        </w:tc>
        <w:tc>
          <w:tcPr>
            <w:tcW w:w="2126" w:type="dxa"/>
            <w:vAlign w:val="center"/>
          </w:tcPr>
          <w:p w:rsidR="00047211" w:rsidRDefault="003C3CB4">
            <w:pPr>
              <w:pStyle w:val="40"/>
            </w:pPr>
            <w:r>
              <w:t>46.18</w:t>
            </w:r>
          </w:p>
        </w:tc>
        <w:tc>
          <w:tcPr>
            <w:tcW w:w="4535" w:type="dxa"/>
            <w:vAlign w:val="center"/>
          </w:tcPr>
          <w:p w:rsidR="00047211" w:rsidRDefault="003C3CB4">
            <w:pPr>
              <w:pStyle w:val="2"/>
            </w:pPr>
            <w:r>
              <w:t>年终结转结余</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4536" w:type="dxa"/>
            <w:vAlign w:val="center"/>
          </w:tcPr>
          <w:p w:rsidR="00047211" w:rsidRDefault="003C3CB4">
            <w:pPr>
              <w:pStyle w:val="6"/>
            </w:pPr>
            <w:r>
              <w:t>收入总计</w:t>
            </w:r>
          </w:p>
        </w:tc>
        <w:tc>
          <w:tcPr>
            <w:tcW w:w="2126" w:type="dxa"/>
            <w:vAlign w:val="center"/>
          </w:tcPr>
          <w:p w:rsidR="00047211" w:rsidRDefault="003C3CB4">
            <w:pPr>
              <w:pStyle w:val="7"/>
            </w:pPr>
            <w:r>
              <w:t>1871.87</w:t>
            </w:r>
          </w:p>
        </w:tc>
        <w:tc>
          <w:tcPr>
            <w:tcW w:w="4535" w:type="dxa"/>
            <w:vAlign w:val="center"/>
          </w:tcPr>
          <w:p w:rsidR="00047211" w:rsidRDefault="003C3CB4">
            <w:pPr>
              <w:pStyle w:val="6"/>
            </w:pPr>
            <w:r>
              <w:t>支出总计</w:t>
            </w:r>
          </w:p>
        </w:tc>
        <w:tc>
          <w:tcPr>
            <w:tcW w:w="2126" w:type="dxa"/>
            <w:vAlign w:val="center"/>
          </w:tcPr>
          <w:p w:rsidR="00047211" w:rsidRDefault="003C3CB4">
            <w:pPr>
              <w:pStyle w:val="7"/>
            </w:pPr>
            <w:r>
              <w:t>1871.87</w:t>
            </w:r>
          </w:p>
        </w:tc>
      </w:tr>
    </w:tbl>
    <w:p w:rsidR="00047211" w:rsidRDefault="00047211">
      <w:pPr>
        <w:sectPr w:rsidR="00047211">
          <w:footerReference w:type="even" r:id="rId140"/>
          <w:footerReference w:type="default" r:id="rId141"/>
          <w:pgSz w:w="16840" w:h="11900" w:orient="landscape"/>
          <w:pgMar w:top="1361" w:right="1020" w:bottom="1134" w:left="1020" w:header="720" w:footer="720" w:gutter="0"/>
          <w:pgNumType w:start="1"/>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单位预算收入总表</w:t>
      </w:r>
    </w:p>
    <w:tbl>
      <w:tblPr>
        <w:tblW w:w="14571"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680"/>
        <w:gridCol w:w="992"/>
        <w:gridCol w:w="1559"/>
        <w:gridCol w:w="1134"/>
        <w:gridCol w:w="1134"/>
        <w:gridCol w:w="1134"/>
        <w:gridCol w:w="1134"/>
        <w:gridCol w:w="1134"/>
        <w:gridCol w:w="1134"/>
        <w:gridCol w:w="1134"/>
        <w:gridCol w:w="1134"/>
        <w:gridCol w:w="1134"/>
        <w:gridCol w:w="1134"/>
      </w:tblGrid>
      <w:tr w:rsidR="00047211">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3402" w:type="dxa"/>
            <w:gridSpan w:val="3"/>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670" w:type="dxa"/>
            <w:gridSpan w:val="5"/>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680" w:type="dxa"/>
            <w:vMerge w:val="restart"/>
            <w:vAlign w:val="center"/>
          </w:tcPr>
          <w:p w:rsidR="00047211" w:rsidRDefault="003C3CB4">
            <w:pPr>
              <w:pStyle w:val="10"/>
            </w:pPr>
            <w:r>
              <w:t>序号</w:t>
            </w:r>
          </w:p>
        </w:tc>
        <w:tc>
          <w:tcPr>
            <w:tcW w:w="2551" w:type="dxa"/>
            <w:gridSpan w:val="2"/>
            <w:vAlign w:val="center"/>
          </w:tcPr>
          <w:p w:rsidR="00047211" w:rsidRDefault="003C3CB4">
            <w:pPr>
              <w:pStyle w:val="10"/>
            </w:pPr>
            <w:r>
              <w:t>功能分类科目</w:t>
            </w:r>
          </w:p>
        </w:tc>
        <w:tc>
          <w:tcPr>
            <w:tcW w:w="1134" w:type="dxa"/>
            <w:vMerge w:val="restart"/>
            <w:vAlign w:val="center"/>
          </w:tcPr>
          <w:p w:rsidR="00047211" w:rsidRDefault="003C3CB4">
            <w:pPr>
              <w:pStyle w:val="10"/>
            </w:pPr>
            <w:r>
              <w:t>合计</w:t>
            </w:r>
          </w:p>
        </w:tc>
        <w:tc>
          <w:tcPr>
            <w:tcW w:w="9072" w:type="dxa"/>
            <w:gridSpan w:val="8"/>
            <w:vAlign w:val="center"/>
          </w:tcPr>
          <w:p w:rsidR="00047211" w:rsidRDefault="003C3CB4">
            <w:pPr>
              <w:pStyle w:val="10"/>
            </w:pPr>
            <w:r>
              <w:t>本年收入</w:t>
            </w:r>
          </w:p>
        </w:tc>
        <w:tc>
          <w:tcPr>
            <w:tcW w:w="1134" w:type="dxa"/>
            <w:vMerge w:val="restart"/>
            <w:vAlign w:val="center"/>
          </w:tcPr>
          <w:p w:rsidR="00047211" w:rsidRDefault="003C3CB4">
            <w:pPr>
              <w:pStyle w:val="10"/>
            </w:pPr>
            <w:r>
              <w:t>上年结转</w:t>
            </w:r>
          </w:p>
        </w:tc>
      </w:tr>
      <w:tr w:rsidR="00047211">
        <w:trPr>
          <w:trHeight w:val="369"/>
          <w:tblHeader/>
          <w:jc w:val="center"/>
        </w:trPr>
        <w:tc>
          <w:tcPr>
            <w:tcW w:w="680" w:type="dxa"/>
            <w:vMerge/>
          </w:tcPr>
          <w:p w:rsidR="00047211" w:rsidRDefault="00047211"/>
        </w:tc>
        <w:tc>
          <w:tcPr>
            <w:tcW w:w="992" w:type="dxa"/>
            <w:vAlign w:val="center"/>
          </w:tcPr>
          <w:p w:rsidR="00047211" w:rsidRDefault="003C3CB4">
            <w:pPr>
              <w:pStyle w:val="10"/>
            </w:pPr>
            <w:r>
              <w:t>科目</w:t>
            </w:r>
            <w:r>
              <w:t xml:space="preserve">    </w:t>
            </w:r>
            <w:r>
              <w:t>编码</w:t>
            </w:r>
          </w:p>
        </w:tc>
        <w:tc>
          <w:tcPr>
            <w:tcW w:w="1559" w:type="dxa"/>
            <w:vAlign w:val="center"/>
          </w:tcPr>
          <w:p w:rsidR="00047211" w:rsidRDefault="003C3CB4">
            <w:pPr>
              <w:pStyle w:val="10"/>
            </w:pPr>
            <w:r>
              <w:t>科目名称</w:t>
            </w:r>
          </w:p>
        </w:tc>
        <w:tc>
          <w:tcPr>
            <w:tcW w:w="1134" w:type="dxa"/>
            <w:vMerge/>
          </w:tcPr>
          <w:p w:rsidR="00047211" w:rsidRDefault="00047211"/>
        </w:tc>
        <w:tc>
          <w:tcPr>
            <w:tcW w:w="1134" w:type="dxa"/>
            <w:vAlign w:val="center"/>
          </w:tcPr>
          <w:p w:rsidR="00047211" w:rsidRDefault="003C3CB4">
            <w:pPr>
              <w:pStyle w:val="10"/>
            </w:pPr>
            <w:r>
              <w:t>小计</w:t>
            </w:r>
          </w:p>
        </w:tc>
        <w:tc>
          <w:tcPr>
            <w:tcW w:w="1134" w:type="dxa"/>
            <w:vAlign w:val="center"/>
          </w:tcPr>
          <w:p w:rsidR="00047211" w:rsidRDefault="003C3CB4">
            <w:pPr>
              <w:pStyle w:val="10"/>
            </w:pPr>
            <w:r>
              <w:t>财政拨款</w:t>
            </w:r>
            <w:r>
              <w:t xml:space="preserve"> </w:t>
            </w:r>
            <w:r>
              <w:t>收入</w:t>
            </w:r>
          </w:p>
        </w:tc>
        <w:tc>
          <w:tcPr>
            <w:tcW w:w="1134" w:type="dxa"/>
            <w:vAlign w:val="center"/>
          </w:tcPr>
          <w:p w:rsidR="00047211" w:rsidRDefault="003C3CB4">
            <w:pPr>
              <w:pStyle w:val="10"/>
            </w:pPr>
            <w:r>
              <w:t>财政专户</w:t>
            </w:r>
            <w:r>
              <w:t xml:space="preserve"> </w:t>
            </w:r>
            <w:r>
              <w:t>收入</w:t>
            </w:r>
          </w:p>
        </w:tc>
        <w:tc>
          <w:tcPr>
            <w:tcW w:w="1134" w:type="dxa"/>
            <w:vAlign w:val="center"/>
          </w:tcPr>
          <w:p w:rsidR="00047211" w:rsidRDefault="003C3CB4">
            <w:pPr>
              <w:pStyle w:val="10"/>
            </w:pPr>
            <w:r>
              <w:t>事业收入</w:t>
            </w:r>
          </w:p>
        </w:tc>
        <w:tc>
          <w:tcPr>
            <w:tcW w:w="1134" w:type="dxa"/>
            <w:vAlign w:val="center"/>
          </w:tcPr>
          <w:p w:rsidR="00047211" w:rsidRDefault="003C3CB4">
            <w:pPr>
              <w:pStyle w:val="10"/>
            </w:pPr>
            <w:r>
              <w:t>经营收入</w:t>
            </w:r>
          </w:p>
        </w:tc>
        <w:tc>
          <w:tcPr>
            <w:tcW w:w="1134" w:type="dxa"/>
            <w:vAlign w:val="center"/>
          </w:tcPr>
          <w:p w:rsidR="00047211" w:rsidRDefault="003C3CB4">
            <w:pPr>
              <w:pStyle w:val="10"/>
            </w:pPr>
            <w:r>
              <w:t>上级补助收入</w:t>
            </w:r>
          </w:p>
        </w:tc>
        <w:tc>
          <w:tcPr>
            <w:tcW w:w="1134" w:type="dxa"/>
            <w:vAlign w:val="center"/>
          </w:tcPr>
          <w:p w:rsidR="00047211" w:rsidRDefault="003C3CB4">
            <w:pPr>
              <w:pStyle w:val="10"/>
            </w:pPr>
            <w:r>
              <w:t>附属单位上缴收入</w:t>
            </w:r>
          </w:p>
        </w:tc>
        <w:tc>
          <w:tcPr>
            <w:tcW w:w="1134" w:type="dxa"/>
            <w:vAlign w:val="center"/>
          </w:tcPr>
          <w:p w:rsidR="00047211" w:rsidRDefault="003C3CB4">
            <w:pPr>
              <w:pStyle w:val="10"/>
            </w:pPr>
            <w:r>
              <w:t>其他收入</w:t>
            </w:r>
          </w:p>
        </w:tc>
        <w:tc>
          <w:tcPr>
            <w:tcW w:w="1134" w:type="dxa"/>
            <w:vMerge/>
          </w:tcPr>
          <w:p w:rsidR="00047211" w:rsidRDefault="00047211"/>
        </w:tc>
      </w:tr>
      <w:tr w:rsidR="00047211">
        <w:trPr>
          <w:trHeight w:val="369"/>
          <w:tblHeader/>
          <w:jc w:val="center"/>
        </w:trPr>
        <w:tc>
          <w:tcPr>
            <w:tcW w:w="68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1559" w:type="dxa"/>
            <w:vAlign w:val="center"/>
          </w:tcPr>
          <w:p w:rsidR="00047211" w:rsidRDefault="003C3CB4">
            <w:pPr>
              <w:pStyle w:val="10"/>
            </w:pPr>
            <w:r>
              <w:t>2</w:t>
            </w:r>
          </w:p>
        </w:tc>
        <w:tc>
          <w:tcPr>
            <w:tcW w:w="1134" w:type="dxa"/>
            <w:vAlign w:val="center"/>
          </w:tcPr>
          <w:p w:rsidR="00047211" w:rsidRDefault="003C3CB4">
            <w:pPr>
              <w:pStyle w:val="10"/>
            </w:pPr>
            <w:r>
              <w:t>3</w:t>
            </w:r>
          </w:p>
        </w:tc>
        <w:tc>
          <w:tcPr>
            <w:tcW w:w="1134" w:type="dxa"/>
            <w:vAlign w:val="center"/>
          </w:tcPr>
          <w:p w:rsidR="00047211" w:rsidRDefault="003C3CB4">
            <w:pPr>
              <w:pStyle w:val="10"/>
            </w:pPr>
            <w:r>
              <w:t>4</w:t>
            </w:r>
          </w:p>
        </w:tc>
        <w:tc>
          <w:tcPr>
            <w:tcW w:w="1134" w:type="dxa"/>
            <w:vAlign w:val="center"/>
          </w:tcPr>
          <w:p w:rsidR="00047211" w:rsidRDefault="003C3CB4">
            <w:pPr>
              <w:pStyle w:val="10"/>
            </w:pPr>
            <w:r>
              <w:t>5</w:t>
            </w:r>
          </w:p>
        </w:tc>
        <w:tc>
          <w:tcPr>
            <w:tcW w:w="1134" w:type="dxa"/>
            <w:vAlign w:val="center"/>
          </w:tcPr>
          <w:p w:rsidR="00047211" w:rsidRDefault="003C3CB4">
            <w:pPr>
              <w:pStyle w:val="10"/>
            </w:pPr>
            <w:r>
              <w:t>6</w:t>
            </w:r>
          </w:p>
        </w:tc>
        <w:tc>
          <w:tcPr>
            <w:tcW w:w="1134" w:type="dxa"/>
            <w:vAlign w:val="center"/>
          </w:tcPr>
          <w:p w:rsidR="00047211" w:rsidRDefault="003C3CB4">
            <w:pPr>
              <w:pStyle w:val="10"/>
            </w:pPr>
            <w:r>
              <w:t>7</w:t>
            </w:r>
          </w:p>
        </w:tc>
        <w:tc>
          <w:tcPr>
            <w:tcW w:w="1134" w:type="dxa"/>
            <w:vAlign w:val="center"/>
          </w:tcPr>
          <w:p w:rsidR="00047211" w:rsidRDefault="003C3CB4">
            <w:pPr>
              <w:pStyle w:val="10"/>
            </w:pPr>
            <w:r>
              <w:t>8</w:t>
            </w:r>
          </w:p>
        </w:tc>
        <w:tc>
          <w:tcPr>
            <w:tcW w:w="1134" w:type="dxa"/>
            <w:vAlign w:val="center"/>
          </w:tcPr>
          <w:p w:rsidR="00047211" w:rsidRDefault="003C3CB4">
            <w:pPr>
              <w:pStyle w:val="10"/>
            </w:pPr>
            <w:r>
              <w:t>9</w:t>
            </w:r>
          </w:p>
        </w:tc>
        <w:tc>
          <w:tcPr>
            <w:tcW w:w="1134" w:type="dxa"/>
            <w:vAlign w:val="center"/>
          </w:tcPr>
          <w:p w:rsidR="00047211" w:rsidRDefault="003C3CB4">
            <w:pPr>
              <w:pStyle w:val="10"/>
            </w:pPr>
            <w:r>
              <w:t>10</w:t>
            </w:r>
          </w:p>
        </w:tc>
        <w:tc>
          <w:tcPr>
            <w:tcW w:w="1134" w:type="dxa"/>
            <w:vAlign w:val="center"/>
          </w:tcPr>
          <w:p w:rsidR="00047211" w:rsidRDefault="003C3CB4">
            <w:pPr>
              <w:pStyle w:val="10"/>
            </w:pPr>
            <w:r>
              <w:t>11</w:t>
            </w:r>
          </w:p>
        </w:tc>
        <w:tc>
          <w:tcPr>
            <w:tcW w:w="1134" w:type="dxa"/>
            <w:vAlign w:val="center"/>
          </w:tcPr>
          <w:p w:rsidR="00047211" w:rsidRDefault="003C3CB4">
            <w:pPr>
              <w:pStyle w:val="10"/>
            </w:pPr>
            <w:r>
              <w:t>12</w:t>
            </w:r>
          </w:p>
        </w:tc>
      </w:tr>
      <w:tr w:rsidR="00047211">
        <w:trPr>
          <w:trHeight w:val="369"/>
          <w:jc w:val="center"/>
        </w:trPr>
        <w:tc>
          <w:tcPr>
            <w:tcW w:w="680" w:type="dxa"/>
            <w:vAlign w:val="center"/>
          </w:tcPr>
          <w:p w:rsidR="00047211" w:rsidRDefault="003C3CB4">
            <w:pPr>
              <w:pStyle w:val="3"/>
            </w:pPr>
            <w:r>
              <w:t>1</w:t>
            </w:r>
          </w:p>
        </w:tc>
        <w:tc>
          <w:tcPr>
            <w:tcW w:w="992" w:type="dxa"/>
            <w:vAlign w:val="center"/>
          </w:tcPr>
          <w:p w:rsidR="00047211" w:rsidRDefault="00047211">
            <w:pPr>
              <w:pStyle w:val="5"/>
            </w:pPr>
          </w:p>
        </w:tc>
        <w:tc>
          <w:tcPr>
            <w:tcW w:w="1559" w:type="dxa"/>
            <w:vAlign w:val="center"/>
          </w:tcPr>
          <w:p w:rsidR="00047211" w:rsidRDefault="003C3CB4">
            <w:pPr>
              <w:pStyle w:val="6"/>
            </w:pPr>
            <w:r>
              <w:t>合计</w:t>
            </w:r>
          </w:p>
        </w:tc>
        <w:tc>
          <w:tcPr>
            <w:tcW w:w="1134" w:type="dxa"/>
            <w:vAlign w:val="center"/>
          </w:tcPr>
          <w:p w:rsidR="00047211" w:rsidRDefault="003C3CB4">
            <w:pPr>
              <w:pStyle w:val="7"/>
            </w:pPr>
            <w:r>
              <w:t>1871.87</w:t>
            </w:r>
          </w:p>
        </w:tc>
        <w:tc>
          <w:tcPr>
            <w:tcW w:w="1134" w:type="dxa"/>
            <w:vAlign w:val="center"/>
          </w:tcPr>
          <w:p w:rsidR="00047211" w:rsidRDefault="003C3CB4">
            <w:pPr>
              <w:pStyle w:val="7"/>
            </w:pPr>
            <w:r>
              <w:t>1825.68</w:t>
            </w:r>
          </w:p>
        </w:tc>
        <w:tc>
          <w:tcPr>
            <w:tcW w:w="1134" w:type="dxa"/>
            <w:vAlign w:val="center"/>
          </w:tcPr>
          <w:p w:rsidR="00047211" w:rsidRDefault="003C3CB4">
            <w:pPr>
              <w:pStyle w:val="7"/>
            </w:pPr>
            <w:r>
              <w:t>1825.68</w:t>
            </w: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3C3CB4">
            <w:pPr>
              <w:pStyle w:val="7"/>
            </w:pPr>
            <w:r>
              <w:t>46.18</w:t>
            </w:r>
          </w:p>
        </w:tc>
      </w:tr>
      <w:tr w:rsidR="00047211">
        <w:trPr>
          <w:trHeight w:val="369"/>
          <w:jc w:val="center"/>
        </w:trPr>
        <w:tc>
          <w:tcPr>
            <w:tcW w:w="680" w:type="dxa"/>
            <w:vAlign w:val="center"/>
          </w:tcPr>
          <w:p w:rsidR="00047211" w:rsidRDefault="003C3CB4">
            <w:pPr>
              <w:pStyle w:val="3"/>
            </w:pPr>
            <w:r>
              <w:t>2</w:t>
            </w:r>
          </w:p>
        </w:tc>
        <w:tc>
          <w:tcPr>
            <w:tcW w:w="992" w:type="dxa"/>
            <w:vAlign w:val="center"/>
          </w:tcPr>
          <w:p w:rsidR="00047211" w:rsidRDefault="003C3CB4">
            <w:pPr>
              <w:pStyle w:val="2"/>
            </w:pPr>
            <w:r>
              <w:t>206</w:t>
            </w:r>
          </w:p>
        </w:tc>
        <w:tc>
          <w:tcPr>
            <w:tcW w:w="1559" w:type="dxa"/>
            <w:vAlign w:val="center"/>
          </w:tcPr>
          <w:p w:rsidR="00047211" w:rsidRDefault="003C3CB4">
            <w:pPr>
              <w:pStyle w:val="2"/>
            </w:pPr>
            <w:r>
              <w:t>科学技术支出</w:t>
            </w:r>
          </w:p>
        </w:tc>
        <w:tc>
          <w:tcPr>
            <w:tcW w:w="1134" w:type="dxa"/>
            <w:vAlign w:val="center"/>
          </w:tcPr>
          <w:p w:rsidR="00047211" w:rsidRDefault="003C3CB4">
            <w:pPr>
              <w:pStyle w:val="40"/>
            </w:pPr>
            <w:r>
              <w:t>2.00</w:t>
            </w:r>
          </w:p>
        </w:tc>
        <w:tc>
          <w:tcPr>
            <w:tcW w:w="1134" w:type="dxa"/>
            <w:vAlign w:val="center"/>
          </w:tcPr>
          <w:p w:rsidR="00047211" w:rsidRDefault="003C3CB4">
            <w:pPr>
              <w:pStyle w:val="40"/>
            </w:pPr>
            <w:r>
              <w:t>2.00</w:t>
            </w:r>
          </w:p>
        </w:tc>
        <w:tc>
          <w:tcPr>
            <w:tcW w:w="1134" w:type="dxa"/>
            <w:vAlign w:val="center"/>
          </w:tcPr>
          <w:p w:rsidR="00047211" w:rsidRDefault="003C3CB4">
            <w:pPr>
              <w:pStyle w:val="40"/>
            </w:pPr>
            <w:r>
              <w:t>2.00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3</w:t>
            </w:r>
          </w:p>
        </w:tc>
        <w:tc>
          <w:tcPr>
            <w:tcW w:w="992" w:type="dxa"/>
            <w:vAlign w:val="center"/>
          </w:tcPr>
          <w:p w:rsidR="00047211" w:rsidRDefault="003C3CB4">
            <w:pPr>
              <w:pStyle w:val="2"/>
            </w:pPr>
            <w:r>
              <w:t>20699</w:t>
            </w:r>
          </w:p>
        </w:tc>
        <w:tc>
          <w:tcPr>
            <w:tcW w:w="1559" w:type="dxa"/>
            <w:vAlign w:val="center"/>
          </w:tcPr>
          <w:p w:rsidR="00047211" w:rsidRDefault="003C3CB4">
            <w:pPr>
              <w:pStyle w:val="2"/>
            </w:pPr>
            <w:r>
              <w:t>其他科学技术支出</w:t>
            </w:r>
          </w:p>
        </w:tc>
        <w:tc>
          <w:tcPr>
            <w:tcW w:w="1134" w:type="dxa"/>
            <w:vAlign w:val="center"/>
          </w:tcPr>
          <w:p w:rsidR="00047211" w:rsidRDefault="003C3CB4">
            <w:pPr>
              <w:pStyle w:val="40"/>
            </w:pPr>
            <w:r>
              <w:t>2.00</w:t>
            </w:r>
          </w:p>
        </w:tc>
        <w:tc>
          <w:tcPr>
            <w:tcW w:w="1134" w:type="dxa"/>
            <w:vAlign w:val="center"/>
          </w:tcPr>
          <w:p w:rsidR="00047211" w:rsidRDefault="003C3CB4">
            <w:pPr>
              <w:pStyle w:val="40"/>
            </w:pPr>
            <w:r>
              <w:t>2.00</w:t>
            </w:r>
          </w:p>
        </w:tc>
        <w:tc>
          <w:tcPr>
            <w:tcW w:w="1134" w:type="dxa"/>
            <w:vAlign w:val="center"/>
          </w:tcPr>
          <w:p w:rsidR="00047211" w:rsidRDefault="003C3CB4">
            <w:pPr>
              <w:pStyle w:val="40"/>
            </w:pPr>
            <w:r>
              <w:t>2.00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4</w:t>
            </w:r>
          </w:p>
        </w:tc>
        <w:tc>
          <w:tcPr>
            <w:tcW w:w="992" w:type="dxa"/>
            <w:vAlign w:val="center"/>
          </w:tcPr>
          <w:p w:rsidR="00047211" w:rsidRDefault="003C3CB4">
            <w:pPr>
              <w:pStyle w:val="2"/>
            </w:pPr>
            <w:r>
              <w:t>2069999</w:t>
            </w:r>
          </w:p>
        </w:tc>
        <w:tc>
          <w:tcPr>
            <w:tcW w:w="1559" w:type="dxa"/>
            <w:vAlign w:val="center"/>
          </w:tcPr>
          <w:p w:rsidR="00047211" w:rsidRDefault="003C3CB4">
            <w:pPr>
              <w:pStyle w:val="2"/>
            </w:pPr>
            <w:r>
              <w:t>其他科学技术支出</w:t>
            </w:r>
          </w:p>
        </w:tc>
        <w:tc>
          <w:tcPr>
            <w:tcW w:w="1134" w:type="dxa"/>
            <w:vAlign w:val="center"/>
          </w:tcPr>
          <w:p w:rsidR="00047211" w:rsidRDefault="003C3CB4">
            <w:pPr>
              <w:pStyle w:val="40"/>
            </w:pPr>
            <w:r>
              <w:t>2.00</w:t>
            </w:r>
          </w:p>
        </w:tc>
        <w:tc>
          <w:tcPr>
            <w:tcW w:w="1134" w:type="dxa"/>
            <w:vAlign w:val="center"/>
          </w:tcPr>
          <w:p w:rsidR="00047211" w:rsidRDefault="003C3CB4">
            <w:pPr>
              <w:pStyle w:val="40"/>
            </w:pPr>
            <w:r>
              <w:t>2.00</w:t>
            </w:r>
          </w:p>
        </w:tc>
        <w:tc>
          <w:tcPr>
            <w:tcW w:w="1134" w:type="dxa"/>
            <w:vAlign w:val="center"/>
          </w:tcPr>
          <w:p w:rsidR="00047211" w:rsidRDefault="003C3CB4">
            <w:pPr>
              <w:pStyle w:val="40"/>
            </w:pPr>
            <w:r>
              <w:t>2.00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5</w:t>
            </w:r>
          </w:p>
        </w:tc>
        <w:tc>
          <w:tcPr>
            <w:tcW w:w="992" w:type="dxa"/>
            <w:vAlign w:val="center"/>
          </w:tcPr>
          <w:p w:rsidR="00047211" w:rsidRDefault="003C3CB4">
            <w:pPr>
              <w:pStyle w:val="2"/>
            </w:pPr>
            <w:r>
              <w:t>207</w:t>
            </w:r>
          </w:p>
        </w:tc>
        <w:tc>
          <w:tcPr>
            <w:tcW w:w="1559" w:type="dxa"/>
            <w:vAlign w:val="center"/>
          </w:tcPr>
          <w:p w:rsidR="00047211" w:rsidRDefault="003C3CB4">
            <w:pPr>
              <w:pStyle w:val="2"/>
            </w:pPr>
            <w:r>
              <w:t>文化旅游体育与传媒支出</w:t>
            </w:r>
          </w:p>
        </w:tc>
        <w:tc>
          <w:tcPr>
            <w:tcW w:w="1134" w:type="dxa"/>
            <w:vAlign w:val="center"/>
          </w:tcPr>
          <w:p w:rsidR="00047211" w:rsidRDefault="003C3CB4">
            <w:pPr>
              <w:pStyle w:val="40"/>
            </w:pPr>
            <w:r>
              <w:t>1727.13</w:t>
            </w:r>
          </w:p>
        </w:tc>
        <w:tc>
          <w:tcPr>
            <w:tcW w:w="1134" w:type="dxa"/>
            <w:vAlign w:val="center"/>
          </w:tcPr>
          <w:p w:rsidR="00047211" w:rsidRDefault="003C3CB4">
            <w:pPr>
              <w:pStyle w:val="40"/>
            </w:pPr>
            <w:r>
              <w:t>1680.94</w:t>
            </w:r>
          </w:p>
        </w:tc>
        <w:tc>
          <w:tcPr>
            <w:tcW w:w="1134" w:type="dxa"/>
            <w:vAlign w:val="center"/>
          </w:tcPr>
          <w:p w:rsidR="00047211" w:rsidRDefault="003C3CB4">
            <w:pPr>
              <w:pStyle w:val="40"/>
            </w:pPr>
            <w:r>
              <w:t>1680.94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46.18</w:t>
            </w:r>
          </w:p>
        </w:tc>
      </w:tr>
      <w:tr w:rsidR="00047211">
        <w:trPr>
          <w:trHeight w:val="369"/>
          <w:jc w:val="center"/>
        </w:trPr>
        <w:tc>
          <w:tcPr>
            <w:tcW w:w="680" w:type="dxa"/>
            <w:vAlign w:val="center"/>
          </w:tcPr>
          <w:p w:rsidR="00047211" w:rsidRDefault="003C3CB4">
            <w:pPr>
              <w:pStyle w:val="3"/>
            </w:pPr>
            <w:r>
              <w:t>6</w:t>
            </w:r>
          </w:p>
        </w:tc>
        <w:tc>
          <w:tcPr>
            <w:tcW w:w="992" w:type="dxa"/>
            <w:vAlign w:val="center"/>
          </w:tcPr>
          <w:p w:rsidR="00047211" w:rsidRDefault="003C3CB4">
            <w:pPr>
              <w:pStyle w:val="2"/>
            </w:pPr>
            <w:r>
              <w:t>20701</w:t>
            </w:r>
          </w:p>
        </w:tc>
        <w:tc>
          <w:tcPr>
            <w:tcW w:w="1559" w:type="dxa"/>
            <w:vAlign w:val="center"/>
          </w:tcPr>
          <w:p w:rsidR="00047211" w:rsidRDefault="003C3CB4">
            <w:pPr>
              <w:pStyle w:val="2"/>
            </w:pPr>
            <w:r>
              <w:t>文化和旅游</w:t>
            </w:r>
          </w:p>
        </w:tc>
        <w:tc>
          <w:tcPr>
            <w:tcW w:w="1134" w:type="dxa"/>
            <w:vAlign w:val="center"/>
          </w:tcPr>
          <w:p w:rsidR="00047211" w:rsidRDefault="003C3CB4">
            <w:pPr>
              <w:pStyle w:val="40"/>
            </w:pPr>
            <w:r>
              <w:t>964.40</w:t>
            </w:r>
          </w:p>
        </w:tc>
        <w:tc>
          <w:tcPr>
            <w:tcW w:w="1134" w:type="dxa"/>
            <w:vAlign w:val="center"/>
          </w:tcPr>
          <w:p w:rsidR="00047211" w:rsidRDefault="003C3CB4">
            <w:pPr>
              <w:pStyle w:val="40"/>
            </w:pPr>
            <w:r>
              <w:t>953.60</w:t>
            </w:r>
          </w:p>
        </w:tc>
        <w:tc>
          <w:tcPr>
            <w:tcW w:w="1134" w:type="dxa"/>
            <w:vAlign w:val="center"/>
          </w:tcPr>
          <w:p w:rsidR="00047211" w:rsidRDefault="003C3CB4">
            <w:pPr>
              <w:pStyle w:val="40"/>
            </w:pPr>
            <w:r>
              <w:t>953.60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10.80</w:t>
            </w:r>
          </w:p>
        </w:tc>
      </w:tr>
      <w:tr w:rsidR="00047211">
        <w:trPr>
          <w:trHeight w:val="369"/>
          <w:jc w:val="center"/>
        </w:trPr>
        <w:tc>
          <w:tcPr>
            <w:tcW w:w="680" w:type="dxa"/>
            <w:vAlign w:val="center"/>
          </w:tcPr>
          <w:p w:rsidR="00047211" w:rsidRDefault="003C3CB4">
            <w:pPr>
              <w:pStyle w:val="3"/>
            </w:pPr>
            <w:r>
              <w:t>7</w:t>
            </w:r>
          </w:p>
        </w:tc>
        <w:tc>
          <w:tcPr>
            <w:tcW w:w="992" w:type="dxa"/>
            <w:vAlign w:val="center"/>
          </w:tcPr>
          <w:p w:rsidR="00047211" w:rsidRDefault="003C3CB4">
            <w:pPr>
              <w:pStyle w:val="2"/>
            </w:pPr>
            <w:r>
              <w:t>2070101</w:t>
            </w:r>
          </w:p>
        </w:tc>
        <w:tc>
          <w:tcPr>
            <w:tcW w:w="1559" w:type="dxa"/>
            <w:vAlign w:val="center"/>
          </w:tcPr>
          <w:p w:rsidR="00047211" w:rsidRDefault="003C3CB4">
            <w:pPr>
              <w:pStyle w:val="2"/>
            </w:pPr>
            <w:r>
              <w:t>行政运行</w:t>
            </w:r>
          </w:p>
        </w:tc>
        <w:tc>
          <w:tcPr>
            <w:tcW w:w="1134" w:type="dxa"/>
            <w:vAlign w:val="center"/>
          </w:tcPr>
          <w:p w:rsidR="00047211" w:rsidRDefault="003C3CB4">
            <w:pPr>
              <w:pStyle w:val="40"/>
            </w:pPr>
            <w:r>
              <w:t>96.58</w:t>
            </w:r>
          </w:p>
        </w:tc>
        <w:tc>
          <w:tcPr>
            <w:tcW w:w="1134" w:type="dxa"/>
            <w:vAlign w:val="center"/>
          </w:tcPr>
          <w:p w:rsidR="00047211" w:rsidRDefault="003C3CB4">
            <w:pPr>
              <w:pStyle w:val="40"/>
            </w:pPr>
            <w:r>
              <w:t>96.58</w:t>
            </w:r>
          </w:p>
        </w:tc>
        <w:tc>
          <w:tcPr>
            <w:tcW w:w="1134" w:type="dxa"/>
            <w:vAlign w:val="center"/>
          </w:tcPr>
          <w:p w:rsidR="00047211" w:rsidRDefault="003C3CB4">
            <w:pPr>
              <w:pStyle w:val="40"/>
            </w:pPr>
            <w:r>
              <w:t>96.58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8</w:t>
            </w:r>
          </w:p>
        </w:tc>
        <w:tc>
          <w:tcPr>
            <w:tcW w:w="992" w:type="dxa"/>
            <w:vAlign w:val="center"/>
          </w:tcPr>
          <w:p w:rsidR="00047211" w:rsidRDefault="003C3CB4">
            <w:pPr>
              <w:pStyle w:val="2"/>
            </w:pPr>
            <w:r>
              <w:t>2070105</w:t>
            </w:r>
          </w:p>
        </w:tc>
        <w:tc>
          <w:tcPr>
            <w:tcW w:w="1559" w:type="dxa"/>
            <w:vAlign w:val="center"/>
          </w:tcPr>
          <w:p w:rsidR="00047211" w:rsidRDefault="003C3CB4">
            <w:pPr>
              <w:pStyle w:val="2"/>
            </w:pPr>
            <w:r>
              <w:t>文化展示及纪念机构</w:t>
            </w:r>
          </w:p>
        </w:tc>
        <w:tc>
          <w:tcPr>
            <w:tcW w:w="1134" w:type="dxa"/>
            <w:vAlign w:val="center"/>
          </w:tcPr>
          <w:p w:rsidR="00047211" w:rsidRDefault="003C3CB4">
            <w:pPr>
              <w:pStyle w:val="40"/>
            </w:pPr>
            <w:r>
              <w:t>80.64</w:t>
            </w:r>
          </w:p>
        </w:tc>
        <w:tc>
          <w:tcPr>
            <w:tcW w:w="1134" w:type="dxa"/>
            <w:vAlign w:val="center"/>
          </w:tcPr>
          <w:p w:rsidR="00047211" w:rsidRDefault="003C3CB4">
            <w:pPr>
              <w:pStyle w:val="40"/>
            </w:pPr>
            <w:r>
              <w:t>80.64</w:t>
            </w:r>
          </w:p>
        </w:tc>
        <w:tc>
          <w:tcPr>
            <w:tcW w:w="1134" w:type="dxa"/>
            <w:vAlign w:val="center"/>
          </w:tcPr>
          <w:p w:rsidR="00047211" w:rsidRDefault="003C3CB4">
            <w:pPr>
              <w:pStyle w:val="40"/>
            </w:pPr>
            <w:r>
              <w:t>80.64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9</w:t>
            </w:r>
          </w:p>
        </w:tc>
        <w:tc>
          <w:tcPr>
            <w:tcW w:w="992" w:type="dxa"/>
            <w:vAlign w:val="center"/>
          </w:tcPr>
          <w:p w:rsidR="00047211" w:rsidRDefault="003C3CB4">
            <w:pPr>
              <w:pStyle w:val="2"/>
            </w:pPr>
            <w:r>
              <w:t>2070107</w:t>
            </w:r>
          </w:p>
        </w:tc>
        <w:tc>
          <w:tcPr>
            <w:tcW w:w="1559" w:type="dxa"/>
            <w:vAlign w:val="center"/>
          </w:tcPr>
          <w:p w:rsidR="00047211" w:rsidRDefault="003C3CB4">
            <w:pPr>
              <w:pStyle w:val="2"/>
            </w:pPr>
            <w:r>
              <w:t>艺术表演团体</w:t>
            </w:r>
          </w:p>
        </w:tc>
        <w:tc>
          <w:tcPr>
            <w:tcW w:w="1134" w:type="dxa"/>
            <w:vAlign w:val="center"/>
          </w:tcPr>
          <w:p w:rsidR="00047211" w:rsidRDefault="003C3CB4">
            <w:pPr>
              <w:pStyle w:val="40"/>
            </w:pPr>
            <w:r>
              <w:t>5.00</w:t>
            </w:r>
          </w:p>
        </w:tc>
        <w:tc>
          <w:tcPr>
            <w:tcW w:w="1134" w:type="dxa"/>
            <w:vAlign w:val="center"/>
          </w:tcPr>
          <w:p w:rsidR="00047211" w:rsidRDefault="003C3CB4">
            <w:pPr>
              <w:pStyle w:val="40"/>
            </w:pPr>
            <w:r>
              <w:t>5.00</w:t>
            </w:r>
          </w:p>
        </w:tc>
        <w:tc>
          <w:tcPr>
            <w:tcW w:w="1134" w:type="dxa"/>
            <w:vAlign w:val="center"/>
          </w:tcPr>
          <w:p w:rsidR="00047211" w:rsidRDefault="003C3CB4">
            <w:pPr>
              <w:pStyle w:val="40"/>
            </w:pPr>
            <w:r>
              <w:t>5.00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10</w:t>
            </w:r>
          </w:p>
        </w:tc>
        <w:tc>
          <w:tcPr>
            <w:tcW w:w="992" w:type="dxa"/>
            <w:vAlign w:val="center"/>
          </w:tcPr>
          <w:p w:rsidR="00047211" w:rsidRDefault="003C3CB4">
            <w:pPr>
              <w:pStyle w:val="2"/>
            </w:pPr>
            <w:r>
              <w:t>2070112</w:t>
            </w:r>
          </w:p>
        </w:tc>
        <w:tc>
          <w:tcPr>
            <w:tcW w:w="1559" w:type="dxa"/>
            <w:vAlign w:val="center"/>
          </w:tcPr>
          <w:p w:rsidR="00047211" w:rsidRDefault="003C3CB4">
            <w:pPr>
              <w:pStyle w:val="2"/>
            </w:pPr>
            <w:r>
              <w:t>文化和旅游市场管理</w:t>
            </w:r>
          </w:p>
        </w:tc>
        <w:tc>
          <w:tcPr>
            <w:tcW w:w="1134" w:type="dxa"/>
            <w:vAlign w:val="center"/>
          </w:tcPr>
          <w:p w:rsidR="00047211" w:rsidRDefault="003C3CB4">
            <w:pPr>
              <w:pStyle w:val="40"/>
            </w:pPr>
            <w:r>
              <w:t>180.28</w:t>
            </w:r>
          </w:p>
        </w:tc>
        <w:tc>
          <w:tcPr>
            <w:tcW w:w="1134" w:type="dxa"/>
            <w:vAlign w:val="center"/>
          </w:tcPr>
          <w:p w:rsidR="00047211" w:rsidRDefault="003C3CB4">
            <w:pPr>
              <w:pStyle w:val="40"/>
            </w:pPr>
            <w:r>
              <w:t>180.28</w:t>
            </w:r>
          </w:p>
        </w:tc>
        <w:tc>
          <w:tcPr>
            <w:tcW w:w="1134" w:type="dxa"/>
            <w:vAlign w:val="center"/>
          </w:tcPr>
          <w:p w:rsidR="00047211" w:rsidRDefault="003C3CB4">
            <w:pPr>
              <w:pStyle w:val="40"/>
            </w:pPr>
            <w:r>
              <w:t>180.28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11</w:t>
            </w:r>
          </w:p>
        </w:tc>
        <w:tc>
          <w:tcPr>
            <w:tcW w:w="992" w:type="dxa"/>
            <w:vAlign w:val="center"/>
          </w:tcPr>
          <w:p w:rsidR="00047211" w:rsidRDefault="003C3CB4">
            <w:pPr>
              <w:pStyle w:val="2"/>
            </w:pPr>
            <w:r>
              <w:t>2070199</w:t>
            </w:r>
          </w:p>
        </w:tc>
        <w:tc>
          <w:tcPr>
            <w:tcW w:w="1559" w:type="dxa"/>
            <w:vAlign w:val="center"/>
          </w:tcPr>
          <w:p w:rsidR="00047211" w:rsidRDefault="003C3CB4">
            <w:pPr>
              <w:pStyle w:val="2"/>
            </w:pPr>
            <w:r>
              <w:t>其他文化和旅游支出</w:t>
            </w:r>
          </w:p>
        </w:tc>
        <w:tc>
          <w:tcPr>
            <w:tcW w:w="1134" w:type="dxa"/>
            <w:vAlign w:val="center"/>
          </w:tcPr>
          <w:p w:rsidR="00047211" w:rsidRDefault="003C3CB4">
            <w:pPr>
              <w:pStyle w:val="40"/>
            </w:pPr>
            <w:r>
              <w:t>601.90</w:t>
            </w:r>
          </w:p>
        </w:tc>
        <w:tc>
          <w:tcPr>
            <w:tcW w:w="1134" w:type="dxa"/>
            <w:vAlign w:val="center"/>
          </w:tcPr>
          <w:p w:rsidR="00047211" w:rsidRDefault="003C3CB4">
            <w:pPr>
              <w:pStyle w:val="40"/>
            </w:pPr>
            <w:r>
              <w:t>591.10</w:t>
            </w:r>
          </w:p>
        </w:tc>
        <w:tc>
          <w:tcPr>
            <w:tcW w:w="1134" w:type="dxa"/>
            <w:vAlign w:val="center"/>
          </w:tcPr>
          <w:p w:rsidR="00047211" w:rsidRDefault="003C3CB4">
            <w:pPr>
              <w:pStyle w:val="40"/>
            </w:pPr>
            <w:r>
              <w:t>591.10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10.80</w:t>
            </w:r>
          </w:p>
        </w:tc>
      </w:tr>
      <w:tr w:rsidR="00047211">
        <w:trPr>
          <w:trHeight w:val="369"/>
          <w:jc w:val="center"/>
        </w:trPr>
        <w:tc>
          <w:tcPr>
            <w:tcW w:w="680" w:type="dxa"/>
            <w:vAlign w:val="center"/>
          </w:tcPr>
          <w:p w:rsidR="00047211" w:rsidRDefault="003C3CB4">
            <w:pPr>
              <w:pStyle w:val="3"/>
            </w:pPr>
            <w:r>
              <w:t>12</w:t>
            </w:r>
          </w:p>
        </w:tc>
        <w:tc>
          <w:tcPr>
            <w:tcW w:w="992" w:type="dxa"/>
            <w:vAlign w:val="center"/>
          </w:tcPr>
          <w:p w:rsidR="00047211" w:rsidRDefault="003C3CB4">
            <w:pPr>
              <w:pStyle w:val="2"/>
            </w:pPr>
            <w:r>
              <w:t>20799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762.73</w:t>
            </w:r>
          </w:p>
        </w:tc>
        <w:tc>
          <w:tcPr>
            <w:tcW w:w="1134" w:type="dxa"/>
            <w:vAlign w:val="center"/>
          </w:tcPr>
          <w:p w:rsidR="00047211" w:rsidRDefault="003C3CB4">
            <w:pPr>
              <w:pStyle w:val="40"/>
            </w:pPr>
            <w:r>
              <w:t>727.34</w:t>
            </w:r>
          </w:p>
        </w:tc>
        <w:tc>
          <w:tcPr>
            <w:tcW w:w="1134" w:type="dxa"/>
            <w:vAlign w:val="center"/>
          </w:tcPr>
          <w:p w:rsidR="00047211" w:rsidRDefault="003C3CB4">
            <w:pPr>
              <w:pStyle w:val="40"/>
            </w:pPr>
            <w:r>
              <w:t>727.34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35.38</w:t>
            </w:r>
          </w:p>
        </w:tc>
      </w:tr>
      <w:tr w:rsidR="00047211">
        <w:trPr>
          <w:trHeight w:val="369"/>
          <w:jc w:val="center"/>
        </w:trPr>
        <w:tc>
          <w:tcPr>
            <w:tcW w:w="680" w:type="dxa"/>
            <w:vAlign w:val="center"/>
          </w:tcPr>
          <w:p w:rsidR="00047211" w:rsidRDefault="003C3CB4">
            <w:pPr>
              <w:pStyle w:val="3"/>
            </w:pPr>
            <w:r>
              <w:t>13</w:t>
            </w:r>
          </w:p>
        </w:tc>
        <w:tc>
          <w:tcPr>
            <w:tcW w:w="992" w:type="dxa"/>
            <w:vAlign w:val="center"/>
          </w:tcPr>
          <w:p w:rsidR="00047211" w:rsidRDefault="003C3CB4">
            <w:pPr>
              <w:pStyle w:val="2"/>
            </w:pPr>
            <w:r>
              <w:t>2079999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762.73</w:t>
            </w:r>
          </w:p>
        </w:tc>
        <w:tc>
          <w:tcPr>
            <w:tcW w:w="1134" w:type="dxa"/>
            <w:vAlign w:val="center"/>
          </w:tcPr>
          <w:p w:rsidR="00047211" w:rsidRDefault="003C3CB4">
            <w:pPr>
              <w:pStyle w:val="40"/>
            </w:pPr>
            <w:r>
              <w:t>727.34</w:t>
            </w:r>
          </w:p>
        </w:tc>
        <w:tc>
          <w:tcPr>
            <w:tcW w:w="1134" w:type="dxa"/>
            <w:vAlign w:val="center"/>
          </w:tcPr>
          <w:p w:rsidR="00047211" w:rsidRDefault="003C3CB4">
            <w:pPr>
              <w:pStyle w:val="40"/>
            </w:pPr>
            <w:r>
              <w:t>727.34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35.38</w:t>
            </w:r>
          </w:p>
        </w:tc>
      </w:tr>
      <w:tr w:rsidR="00047211">
        <w:trPr>
          <w:trHeight w:val="369"/>
          <w:jc w:val="center"/>
        </w:trPr>
        <w:tc>
          <w:tcPr>
            <w:tcW w:w="680" w:type="dxa"/>
            <w:vAlign w:val="center"/>
          </w:tcPr>
          <w:p w:rsidR="00047211" w:rsidRDefault="003C3CB4">
            <w:pPr>
              <w:pStyle w:val="3"/>
            </w:pPr>
            <w:r>
              <w:lastRenderedPageBreak/>
              <w:t>14</w:t>
            </w:r>
          </w:p>
        </w:tc>
        <w:tc>
          <w:tcPr>
            <w:tcW w:w="992" w:type="dxa"/>
            <w:vAlign w:val="center"/>
          </w:tcPr>
          <w:p w:rsidR="00047211" w:rsidRDefault="003C3CB4">
            <w:pPr>
              <w:pStyle w:val="2"/>
            </w:pPr>
            <w:r>
              <w:t>208</w:t>
            </w:r>
          </w:p>
        </w:tc>
        <w:tc>
          <w:tcPr>
            <w:tcW w:w="1559" w:type="dxa"/>
            <w:vAlign w:val="center"/>
          </w:tcPr>
          <w:p w:rsidR="00047211" w:rsidRDefault="003C3CB4">
            <w:pPr>
              <w:pStyle w:val="2"/>
            </w:pPr>
            <w:r>
              <w:t>社会保障和就业支出</w:t>
            </w:r>
          </w:p>
        </w:tc>
        <w:tc>
          <w:tcPr>
            <w:tcW w:w="1134" w:type="dxa"/>
            <w:vAlign w:val="center"/>
          </w:tcPr>
          <w:p w:rsidR="00047211" w:rsidRDefault="003C3CB4">
            <w:pPr>
              <w:pStyle w:val="40"/>
            </w:pPr>
            <w:r>
              <w:t>97.87</w:t>
            </w:r>
          </w:p>
        </w:tc>
        <w:tc>
          <w:tcPr>
            <w:tcW w:w="1134" w:type="dxa"/>
            <w:vAlign w:val="center"/>
          </w:tcPr>
          <w:p w:rsidR="00047211" w:rsidRDefault="003C3CB4">
            <w:pPr>
              <w:pStyle w:val="40"/>
            </w:pPr>
            <w:r>
              <w:t>97.87</w:t>
            </w:r>
          </w:p>
        </w:tc>
        <w:tc>
          <w:tcPr>
            <w:tcW w:w="1134" w:type="dxa"/>
            <w:vAlign w:val="center"/>
          </w:tcPr>
          <w:p w:rsidR="00047211" w:rsidRDefault="003C3CB4">
            <w:pPr>
              <w:pStyle w:val="40"/>
            </w:pPr>
            <w:r>
              <w:t>97.87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15</w:t>
            </w:r>
          </w:p>
        </w:tc>
        <w:tc>
          <w:tcPr>
            <w:tcW w:w="992" w:type="dxa"/>
            <w:vAlign w:val="center"/>
          </w:tcPr>
          <w:p w:rsidR="00047211" w:rsidRDefault="003C3CB4">
            <w:pPr>
              <w:pStyle w:val="2"/>
            </w:pPr>
            <w:r>
              <w:t>20805</w:t>
            </w:r>
          </w:p>
        </w:tc>
        <w:tc>
          <w:tcPr>
            <w:tcW w:w="1559" w:type="dxa"/>
            <w:vAlign w:val="center"/>
          </w:tcPr>
          <w:p w:rsidR="00047211" w:rsidRDefault="003C3CB4">
            <w:pPr>
              <w:pStyle w:val="2"/>
            </w:pPr>
            <w:r>
              <w:t>行政事业单位养老支出</w:t>
            </w:r>
          </w:p>
        </w:tc>
        <w:tc>
          <w:tcPr>
            <w:tcW w:w="1134" w:type="dxa"/>
            <w:vAlign w:val="center"/>
          </w:tcPr>
          <w:p w:rsidR="00047211" w:rsidRDefault="003C3CB4">
            <w:pPr>
              <w:pStyle w:val="40"/>
            </w:pPr>
            <w:r>
              <w:t>96.16</w:t>
            </w:r>
          </w:p>
        </w:tc>
        <w:tc>
          <w:tcPr>
            <w:tcW w:w="1134" w:type="dxa"/>
            <w:vAlign w:val="center"/>
          </w:tcPr>
          <w:p w:rsidR="00047211" w:rsidRDefault="003C3CB4">
            <w:pPr>
              <w:pStyle w:val="40"/>
            </w:pPr>
            <w:r>
              <w:t>96.16</w:t>
            </w:r>
          </w:p>
        </w:tc>
        <w:tc>
          <w:tcPr>
            <w:tcW w:w="1134" w:type="dxa"/>
            <w:vAlign w:val="center"/>
          </w:tcPr>
          <w:p w:rsidR="00047211" w:rsidRDefault="003C3CB4">
            <w:pPr>
              <w:pStyle w:val="40"/>
            </w:pPr>
            <w:r>
              <w:t>96.16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16</w:t>
            </w:r>
          </w:p>
        </w:tc>
        <w:tc>
          <w:tcPr>
            <w:tcW w:w="992" w:type="dxa"/>
            <w:vAlign w:val="center"/>
          </w:tcPr>
          <w:p w:rsidR="00047211" w:rsidRDefault="003C3CB4">
            <w:pPr>
              <w:pStyle w:val="2"/>
            </w:pPr>
            <w:r>
              <w:t>2080501</w:t>
            </w:r>
          </w:p>
        </w:tc>
        <w:tc>
          <w:tcPr>
            <w:tcW w:w="1559" w:type="dxa"/>
            <w:vAlign w:val="center"/>
          </w:tcPr>
          <w:p w:rsidR="00047211" w:rsidRDefault="003C3CB4">
            <w:pPr>
              <w:pStyle w:val="2"/>
            </w:pPr>
            <w:r>
              <w:t>行政单位离退休</w:t>
            </w:r>
          </w:p>
        </w:tc>
        <w:tc>
          <w:tcPr>
            <w:tcW w:w="1134" w:type="dxa"/>
            <w:vAlign w:val="center"/>
          </w:tcPr>
          <w:p w:rsidR="00047211" w:rsidRDefault="003C3CB4">
            <w:pPr>
              <w:pStyle w:val="40"/>
            </w:pPr>
            <w:r>
              <w:t>24.02</w:t>
            </w:r>
          </w:p>
        </w:tc>
        <w:tc>
          <w:tcPr>
            <w:tcW w:w="1134" w:type="dxa"/>
            <w:vAlign w:val="center"/>
          </w:tcPr>
          <w:p w:rsidR="00047211" w:rsidRDefault="003C3CB4">
            <w:pPr>
              <w:pStyle w:val="40"/>
            </w:pPr>
            <w:r>
              <w:t>24.02</w:t>
            </w:r>
          </w:p>
        </w:tc>
        <w:tc>
          <w:tcPr>
            <w:tcW w:w="1134" w:type="dxa"/>
            <w:vAlign w:val="center"/>
          </w:tcPr>
          <w:p w:rsidR="00047211" w:rsidRDefault="003C3CB4">
            <w:pPr>
              <w:pStyle w:val="40"/>
            </w:pPr>
            <w:r>
              <w:t>24.02</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17</w:t>
            </w:r>
          </w:p>
        </w:tc>
        <w:tc>
          <w:tcPr>
            <w:tcW w:w="992" w:type="dxa"/>
            <w:vAlign w:val="center"/>
          </w:tcPr>
          <w:p w:rsidR="00047211" w:rsidRDefault="003C3CB4">
            <w:pPr>
              <w:pStyle w:val="2"/>
            </w:pPr>
            <w:r>
              <w:t>2080502</w:t>
            </w:r>
          </w:p>
        </w:tc>
        <w:tc>
          <w:tcPr>
            <w:tcW w:w="1559" w:type="dxa"/>
            <w:vAlign w:val="center"/>
          </w:tcPr>
          <w:p w:rsidR="00047211" w:rsidRDefault="003C3CB4">
            <w:pPr>
              <w:pStyle w:val="2"/>
            </w:pPr>
            <w:r>
              <w:t>事业单位离退休</w:t>
            </w:r>
          </w:p>
        </w:tc>
        <w:tc>
          <w:tcPr>
            <w:tcW w:w="1134" w:type="dxa"/>
            <w:vAlign w:val="center"/>
          </w:tcPr>
          <w:p w:rsidR="00047211" w:rsidRDefault="003C3CB4">
            <w:pPr>
              <w:pStyle w:val="40"/>
            </w:pPr>
            <w:r>
              <w:t>30.31</w:t>
            </w:r>
          </w:p>
        </w:tc>
        <w:tc>
          <w:tcPr>
            <w:tcW w:w="1134" w:type="dxa"/>
            <w:vAlign w:val="center"/>
          </w:tcPr>
          <w:p w:rsidR="00047211" w:rsidRDefault="003C3CB4">
            <w:pPr>
              <w:pStyle w:val="40"/>
            </w:pPr>
            <w:r>
              <w:t>30.31</w:t>
            </w:r>
          </w:p>
        </w:tc>
        <w:tc>
          <w:tcPr>
            <w:tcW w:w="1134" w:type="dxa"/>
            <w:vAlign w:val="center"/>
          </w:tcPr>
          <w:p w:rsidR="00047211" w:rsidRDefault="003C3CB4">
            <w:pPr>
              <w:pStyle w:val="40"/>
            </w:pPr>
            <w:r>
              <w:t>30.31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18</w:t>
            </w:r>
          </w:p>
        </w:tc>
        <w:tc>
          <w:tcPr>
            <w:tcW w:w="992" w:type="dxa"/>
            <w:vAlign w:val="center"/>
          </w:tcPr>
          <w:p w:rsidR="00047211" w:rsidRDefault="003C3CB4">
            <w:pPr>
              <w:pStyle w:val="2"/>
            </w:pPr>
            <w:r>
              <w:t>2080505</w:t>
            </w:r>
          </w:p>
        </w:tc>
        <w:tc>
          <w:tcPr>
            <w:tcW w:w="1559" w:type="dxa"/>
            <w:vAlign w:val="center"/>
          </w:tcPr>
          <w:p w:rsidR="00047211" w:rsidRDefault="003C3CB4">
            <w:pPr>
              <w:pStyle w:val="2"/>
            </w:pPr>
            <w:r>
              <w:t>机关事业单位基本养老保险缴费支出</w:t>
            </w:r>
          </w:p>
        </w:tc>
        <w:tc>
          <w:tcPr>
            <w:tcW w:w="1134" w:type="dxa"/>
            <w:vAlign w:val="center"/>
          </w:tcPr>
          <w:p w:rsidR="00047211" w:rsidRDefault="003C3CB4">
            <w:pPr>
              <w:pStyle w:val="40"/>
            </w:pPr>
            <w:r>
              <w:t>31.43</w:t>
            </w:r>
          </w:p>
        </w:tc>
        <w:tc>
          <w:tcPr>
            <w:tcW w:w="1134" w:type="dxa"/>
            <w:vAlign w:val="center"/>
          </w:tcPr>
          <w:p w:rsidR="00047211" w:rsidRDefault="003C3CB4">
            <w:pPr>
              <w:pStyle w:val="40"/>
            </w:pPr>
            <w:r>
              <w:t>31.43</w:t>
            </w:r>
          </w:p>
        </w:tc>
        <w:tc>
          <w:tcPr>
            <w:tcW w:w="1134" w:type="dxa"/>
            <w:vAlign w:val="center"/>
          </w:tcPr>
          <w:p w:rsidR="00047211" w:rsidRDefault="003C3CB4">
            <w:pPr>
              <w:pStyle w:val="40"/>
            </w:pPr>
            <w:r>
              <w:t>31.43</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19</w:t>
            </w:r>
          </w:p>
        </w:tc>
        <w:tc>
          <w:tcPr>
            <w:tcW w:w="992" w:type="dxa"/>
            <w:vAlign w:val="center"/>
          </w:tcPr>
          <w:p w:rsidR="00047211" w:rsidRDefault="003C3CB4">
            <w:pPr>
              <w:pStyle w:val="2"/>
            </w:pPr>
            <w:r>
              <w:t>2080506</w:t>
            </w:r>
          </w:p>
        </w:tc>
        <w:tc>
          <w:tcPr>
            <w:tcW w:w="1559" w:type="dxa"/>
            <w:vAlign w:val="center"/>
          </w:tcPr>
          <w:p w:rsidR="00047211" w:rsidRDefault="003C3CB4">
            <w:pPr>
              <w:pStyle w:val="2"/>
            </w:pPr>
            <w:r>
              <w:t>机关事业单位职业年金缴费支出</w:t>
            </w:r>
          </w:p>
        </w:tc>
        <w:tc>
          <w:tcPr>
            <w:tcW w:w="1134" w:type="dxa"/>
            <w:vAlign w:val="center"/>
          </w:tcPr>
          <w:p w:rsidR="00047211" w:rsidRDefault="003C3CB4">
            <w:pPr>
              <w:pStyle w:val="40"/>
            </w:pPr>
            <w:r>
              <w:t>10.40</w:t>
            </w:r>
          </w:p>
        </w:tc>
        <w:tc>
          <w:tcPr>
            <w:tcW w:w="1134" w:type="dxa"/>
            <w:vAlign w:val="center"/>
          </w:tcPr>
          <w:p w:rsidR="00047211" w:rsidRDefault="003C3CB4">
            <w:pPr>
              <w:pStyle w:val="40"/>
            </w:pPr>
            <w:r>
              <w:t>10.40</w:t>
            </w:r>
          </w:p>
        </w:tc>
        <w:tc>
          <w:tcPr>
            <w:tcW w:w="1134" w:type="dxa"/>
            <w:vAlign w:val="center"/>
          </w:tcPr>
          <w:p w:rsidR="00047211" w:rsidRDefault="003C3CB4">
            <w:pPr>
              <w:pStyle w:val="40"/>
            </w:pPr>
            <w:r>
              <w:t>10.40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20</w:t>
            </w:r>
          </w:p>
        </w:tc>
        <w:tc>
          <w:tcPr>
            <w:tcW w:w="992" w:type="dxa"/>
            <w:vAlign w:val="center"/>
          </w:tcPr>
          <w:p w:rsidR="00047211" w:rsidRDefault="003C3CB4">
            <w:pPr>
              <w:pStyle w:val="2"/>
            </w:pPr>
            <w:r>
              <w:t>20827</w:t>
            </w:r>
          </w:p>
        </w:tc>
        <w:tc>
          <w:tcPr>
            <w:tcW w:w="1559" w:type="dxa"/>
            <w:vAlign w:val="center"/>
          </w:tcPr>
          <w:p w:rsidR="00047211" w:rsidRDefault="003C3CB4">
            <w:pPr>
              <w:pStyle w:val="2"/>
            </w:pPr>
            <w:r>
              <w:t>财政对其他社会保险基金的补助</w:t>
            </w:r>
          </w:p>
        </w:tc>
        <w:tc>
          <w:tcPr>
            <w:tcW w:w="1134" w:type="dxa"/>
            <w:vAlign w:val="center"/>
          </w:tcPr>
          <w:p w:rsidR="00047211" w:rsidRDefault="003C3CB4">
            <w:pPr>
              <w:pStyle w:val="40"/>
            </w:pPr>
            <w:r>
              <w:t>1.71</w:t>
            </w:r>
          </w:p>
        </w:tc>
        <w:tc>
          <w:tcPr>
            <w:tcW w:w="1134" w:type="dxa"/>
            <w:vAlign w:val="center"/>
          </w:tcPr>
          <w:p w:rsidR="00047211" w:rsidRDefault="003C3CB4">
            <w:pPr>
              <w:pStyle w:val="40"/>
            </w:pPr>
            <w:r>
              <w:t>1.71</w:t>
            </w:r>
          </w:p>
        </w:tc>
        <w:tc>
          <w:tcPr>
            <w:tcW w:w="1134" w:type="dxa"/>
            <w:vAlign w:val="center"/>
          </w:tcPr>
          <w:p w:rsidR="00047211" w:rsidRDefault="003C3CB4">
            <w:pPr>
              <w:pStyle w:val="40"/>
            </w:pPr>
            <w:r>
              <w:t>1.71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21</w:t>
            </w:r>
          </w:p>
        </w:tc>
        <w:tc>
          <w:tcPr>
            <w:tcW w:w="992" w:type="dxa"/>
            <w:vAlign w:val="center"/>
          </w:tcPr>
          <w:p w:rsidR="00047211" w:rsidRDefault="003C3CB4">
            <w:pPr>
              <w:pStyle w:val="2"/>
            </w:pPr>
            <w:r>
              <w:t>2082701</w:t>
            </w:r>
          </w:p>
        </w:tc>
        <w:tc>
          <w:tcPr>
            <w:tcW w:w="1559" w:type="dxa"/>
            <w:vAlign w:val="center"/>
          </w:tcPr>
          <w:p w:rsidR="00047211" w:rsidRDefault="003C3CB4">
            <w:pPr>
              <w:pStyle w:val="2"/>
            </w:pPr>
            <w:r>
              <w:t>财政对失业保险基金的补助</w:t>
            </w:r>
          </w:p>
        </w:tc>
        <w:tc>
          <w:tcPr>
            <w:tcW w:w="1134" w:type="dxa"/>
            <w:vAlign w:val="center"/>
          </w:tcPr>
          <w:p w:rsidR="00047211" w:rsidRDefault="003C3CB4">
            <w:pPr>
              <w:pStyle w:val="40"/>
            </w:pPr>
            <w:r>
              <w:t>0.82</w:t>
            </w:r>
          </w:p>
        </w:tc>
        <w:tc>
          <w:tcPr>
            <w:tcW w:w="1134" w:type="dxa"/>
            <w:vAlign w:val="center"/>
          </w:tcPr>
          <w:p w:rsidR="00047211" w:rsidRDefault="003C3CB4">
            <w:pPr>
              <w:pStyle w:val="40"/>
            </w:pPr>
            <w:r>
              <w:t>0.82</w:t>
            </w:r>
          </w:p>
        </w:tc>
        <w:tc>
          <w:tcPr>
            <w:tcW w:w="1134" w:type="dxa"/>
            <w:vAlign w:val="center"/>
          </w:tcPr>
          <w:p w:rsidR="00047211" w:rsidRDefault="003C3CB4">
            <w:pPr>
              <w:pStyle w:val="40"/>
            </w:pPr>
            <w:r>
              <w:t>0.82</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22</w:t>
            </w:r>
          </w:p>
        </w:tc>
        <w:tc>
          <w:tcPr>
            <w:tcW w:w="992" w:type="dxa"/>
            <w:vAlign w:val="center"/>
          </w:tcPr>
          <w:p w:rsidR="00047211" w:rsidRDefault="003C3CB4">
            <w:pPr>
              <w:pStyle w:val="2"/>
            </w:pPr>
            <w:r>
              <w:t>2082702</w:t>
            </w:r>
          </w:p>
        </w:tc>
        <w:tc>
          <w:tcPr>
            <w:tcW w:w="1559" w:type="dxa"/>
            <w:vAlign w:val="center"/>
          </w:tcPr>
          <w:p w:rsidR="00047211" w:rsidRDefault="003C3CB4">
            <w:pPr>
              <w:pStyle w:val="2"/>
            </w:pPr>
            <w:r>
              <w:t>财政对工伤保险基金的补助</w:t>
            </w:r>
          </w:p>
        </w:tc>
        <w:tc>
          <w:tcPr>
            <w:tcW w:w="1134" w:type="dxa"/>
            <w:vAlign w:val="center"/>
          </w:tcPr>
          <w:p w:rsidR="00047211" w:rsidRDefault="003C3CB4">
            <w:pPr>
              <w:pStyle w:val="40"/>
            </w:pPr>
            <w:r>
              <w:t>0.89</w:t>
            </w:r>
          </w:p>
        </w:tc>
        <w:tc>
          <w:tcPr>
            <w:tcW w:w="1134" w:type="dxa"/>
            <w:vAlign w:val="center"/>
          </w:tcPr>
          <w:p w:rsidR="00047211" w:rsidRDefault="003C3CB4">
            <w:pPr>
              <w:pStyle w:val="40"/>
            </w:pPr>
            <w:r>
              <w:t>0.89</w:t>
            </w:r>
          </w:p>
        </w:tc>
        <w:tc>
          <w:tcPr>
            <w:tcW w:w="1134" w:type="dxa"/>
            <w:vAlign w:val="center"/>
          </w:tcPr>
          <w:p w:rsidR="00047211" w:rsidRDefault="003C3CB4">
            <w:pPr>
              <w:pStyle w:val="40"/>
            </w:pPr>
            <w:r>
              <w:t>0.89</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23</w:t>
            </w:r>
          </w:p>
        </w:tc>
        <w:tc>
          <w:tcPr>
            <w:tcW w:w="992" w:type="dxa"/>
            <w:vAlign w:val="center"/>
          </w:tcPr>
          <w:p w:rsidR="00047211" w:rsidRDefault="003C3CB4">
            <w:pPr>
              <w:pStyle w:val="2"/>
            </w:pPr>
            <w:r>
              <w:t>210</w:t>
            </w:r>
          </w:p>
        </w:tc>
        <w:tc>
          <w:tcPr>
            <w:tcW w:w="1559" w:type="dxa"/>
            <w:vAlign w:val="center"/>
          </w:tcPr>
          <w:p w:rsidR="00047211" w:rsidRDefault="003C3CB4">
            <w:pPr>
              <w:pStyle w:val="2"/>
            </w:pPr>
            <w:r>
              <w:t>卫生健康支出</w:t>
            </w:r>
          </w:p>
        </w:tc>
        <w:tc>
          <w:tcPr>
            <w:tcW w:w="1134" w:type="dxa"/>
            <w:vAlign w:val="center"/>
          </w:tcPr>
          <w:p w:rsidR="00047211" w:rsidRDefault="003C3CB4">
            <w:pPr>
              <w:pStyle w:val="40"/>
            </w:pPr>
            <w:r>
              <w:t>21.37</w:t>
            </w:r>
          </w:p>
        </w:tc>
        <w:tc>
          <w:tcPr>
            <w:tcW w:w="1134" w:type="dxa"/>
            <w:vAlign w:val="center"/>
          </w:tcPr>
          <w:p w:rsidR="00047211" w:rsidRDefault="003C3CB4">
            <w:pPr>
              <w:pStyle w:val="40"/>
            </w:pPr>
            <w:r>
              <w:t>21.37</w:t>
            </w:r>
          </w:p>
        </w:tc>
        <w:tc>
          <w:tcPr>
            <w:tcW w:w="1134" w:type="dxa"/>
            <w:vAlign w:val="center"/>
          </w:tcPr>
          <w:p w:rsidR="00047211" w:rsidRDefault="003C3CB4">
            <w:pPr>
              <w:pStyle w:val="40"/>
            </w:pPr>
            <w:r>
              <w:t>21.37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24</w:t>
            </w:r>
          </w:p>
        </w:tc>
        <w:tc>
          <w:tcPr>
            <w:tcW w:w="992" w:type="dxa"/>
            <w:vAlign w:val="center"/>
          </w:tcPr>
          <w:p w:rsidR="00047211" w:rsidRDefault="003C3CB4">
            <w:pPr>
              <w:pStyle w:val="2"/>
            </w:pPr>
            <w:r>
              <w:t>21011</w:t>
            </w:r>
          </w:p>
        </w:tc>
        <w:tc>
          <w:tcPr>
            <w:tcW w:w="1559" w:type="dxa"/>
            <w:vAlign w:val="center"/>
          </w:tcPr>
          <w:p w:rsidR="00047211" w:rsidRDefault="003C3CB4">
            <w:pPr>
              <w:pStyle w:val="2"/>
            </w:pPr>
            <w:r>
              <w:t>行政事业单位医疗</w:t>
            </w:r>
          </w:p>
        </w:tc>
        <w:tc>
          <w:tcPr>
            <w:tcW w:w="1134" w:type="dxa"/>
            <w:vAlign w:val="center"/>
          </w:tcPr>
          <w:p w:rsidR="00047211" w:rsidRDefault="003C3CB4">
            <w:pPr>
              <w:pStyle w:val="40"/>
            </w:pPr>
            <w:r>
              <w:t>21.37</w:t>
            </w:r>
          </w:p>
        </w:tc>
        <w:tc>
          <w:tcPr>
            <w:tcW w:w="1134" w:type="dxa"/>
            <w:vAlign w:val="center"/>
          </w:tcPr>
          <w:p w:rsidR="00047211" w:rsidRDefault="003C3CB4">
            <w:pPr>
              <w:pStyle w:val="40"/>
            </w:pPr>
            <w:r>
              <w:t>21.37</w:t>
            </w:r>
          </w:p>
        </w:tc>
        <w:tc>
          <w:tcPr>
            <w:tcW w:w="1134" w:type="dxa"/>
            <w:vAlign w:val="center"/>
          </w:tcPr>
          <w:p w:rsidR="00047211" w:rsidRDefault="003C3CB4">
            <w:pPr>
              <w:pStyle w:val="40"/>
            </w:pPr>
            <w:r>
              <w:t>21.37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25</w:t>
            </w:r>
          </w:p>
        </w:tc>
        <w:tc>
          <w:tcPr>
            <w:tcW w:w="992" w:type="dxa"/>
            <w:vAlign w:val="center"/>
          </w:tcPr>
          <w:p w:rsidR="00047211" w:rsidRDefault="003C3CB4">
            <w:pPr>
              <w:pStyle w:val="2"/>
            </w:pPr>
            <w:r>
              <w:t>2101101</w:t>
            </w:r>
          </w:p>
        </w:tc>
        <w:tc>
          <w:tcPr>
            <w:tcW w:w="1559" w:type="dxa"/>
            <w:vAlign w:val="center"/>
          </w:tcPr>
          <w:p w:rsidR="00047211" w:rsidRDefault="003C3CB4">
            <w:pPr>
              <w:pStyle w:val="2"/>
            </w:pPr>
            <w:r>
              <w:t>行政单位医疗</w:t>
            </w:r>
          </w:p>
        </w:tc>
        <w:tc>
          <w:tcPr>
            <w:tcW w:w="1134" w:type="dxa"/>
            <w:vAlign w:val="center"/>
          </w:tcPr>
          <w:p w:rsidR="00047211" w:rsidRDefault="003C3CB4">
            <w:pPr>
              <w:pStyle w:val="40"/>
            </w:pPr>
            <w:r>
              <w:t>4.44</w:t>
            </w:r>
          </w:p>
        </w:tc>
        <w:tc>
          <w:tcPr>
            <w:tcW w:w="1134" w:type="dxa"/>
            <w:vAlign w:val="center"/>
          </w:tcPr>
          <w:p w:rsidR="00047211" w:rsidRDefault="003C3CB4">
            <w:pPr>
              <w:pStyle w:val="40"/>
            </w:pPr>
            <w:r>
              <w:t>4.44</w:t>
            </w:r>
          </w:p>
        </w:tc>
        <w:tc>
          <w:tcPr>
            <w:tcW w:w="1134" w:type="dxa"/>
            <w:vAlign w:val="center"/>
          </w:tcPr>
          <w:p w:rsidR="00047211" w:rsidRDefault="003C3CB4">
            <w:pPr>
              <w:pStyle w:val="40"/>
            </w:pPr>
            <w:r>
              <w:t>4.44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26</w:t>
            </w:r>
          </w:p>
        </w:tc>
        <w:tc>
          <w:tcPr>
            <w:tcW w:w="992" w:type="dxa"/>
            <w:vAlign w:val="center"/>
          </w:tcPr>
          <w:p w:rsidR="00047211" w:rsidRDefault="003C3CB4">
            <w:pPr>
              <w:pStyle w:val="2"/>
            </w:pPr>
            <w:r>
              <w:t>2101102</w:t>
            </w:r>
          </w:p>
        </w:tc>
        <w:tc>
          <w:tcPr>
            <w:tcW w:w="1559" w:type="dxa"/>
            <w:vAlign w:val="center"/>
          </w:tcPr>
          <w:p w:rsidR="00047211" w:rsidRDefault="003C3CB4">
            <w:pPr>
              <w:pStyle w:val="2"/>
            </w:pPr>
            <w:r>
              <w:t>事业单位医疗</w:t>
            </w:r>
          </w:p>
        </w:tc>
        <w:tc>
          <w:tcPr>
            <w:tcW w:w="1134" w:type="dxa"/>
            <w:vAlign w:val="center"/>
          </w:tcPr>
          <w:p w:rsidR="00047211" w:rsidRDefault="003C3CB4">
            <w:pPr>
              <w:pStyle w:val="40"/>
            </w:pPr>
            <w:r>
              <w:t>9.97</w:t>
            </w:r>
          </w:p>
        </w:tc>
        <w:tc>
          <w:tcPr>
            <w:tcW w:w="1134" w:type="dxa"/>
            <w:vAlign w:val="center"/>
          </w:tcPr>
          <w:p w:rsidR="00047211" w:rsidRDefault="003C3CB4">
            <w:pPr>
              <w:pStyle w:val="40"/>
            </w:pPr>
            <w:r>
              <w:t>9.97</w:t>
            </w:r>
          </w:p>
        </w:tc>
        <w:tc>
          <w:tcPr>
            <w:tcW w:w="1134" w:type="dxa"/>
            <w:vAlign w:val="center"/>
          </w:tcPr>
          <w:p w:rsidR="00047211" w:rsidRDefault="003C3CB4">
            <w:pPr>
              <w:pStyle w:val="40"/>
            </w:pPr>
            <w:r>
              <w:t>9.97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lastRenderedPageBreak/>
              <w:t>27</w:t>
            </w:r>
          </w:p>
        </w:tc>
        <w:tc>
          <w:tcPr>
            <w:tcW w:w="992" w:type="dxa"/>
            <w:vAlign w:val="center"/>
          </w:tcPr>
          <w:p w:rsidR="00047211" w:rsidRDefault="003C3CB4">
            <w:pPr>
              <w:pStyle w:val="2"/>
            </w:pPr>
            <w:r>
              <w:t>2101103</w:t>
            </w:r>
          </w:p>
        </w:tc>
        <w:tc>
          <w:tcPr>
            <w:tcW w:w="1559" w:type="dxa"/>
            <w:vAlign w:val="center"/>
          </w:tcPr>
          <w:p w:rsidR="00047211" w:rsidRDefault="003C3CB4">
            <w:pPr>
              <w:pStyle w:val="2"/>
            </w:pPr>
            <w:r>
              <w:t>公务员医疗补助</w:t>
            </w:r>
          </w:p>
        </w:tc>
        <w:tc>
          <w:tcPr>
            <w:tcW w:w="1134" w:type="dxa"/>
            <w:vAlign w:val="center"/>
          </w:tcPr>
          <w:p w:rsidR="00047211" w:rsidRDefault="003C3CB4">
            <w:pPr>
              <w:pStyle w:val="40"/>
            </w:pPr>
            <w:r>
              <w:t>6.96</w:t>
            </w:r>
          </w:p>
        </w:tc>
        <w:tc>
          <w:tcPr>
            <w:tcW w:w="1134" w:type="dxa"/>
            <w:vAlign w:val="center"/>
          </w:tcPr>
          <w:p w:rsidR="00047211" w:rsidRDefault="003C3CB4">
            <w:pPr>
              <w:pStyle w:val="40"/>
            </w:pPr>
            <w:r>
              <w:t>6.96</w:t>
            </w:r>
          </w:p>
        </w:tc>
        <w:tc>
          <w:tcPr>
            <w:tcW w:w="1134" w:type="dxa"/>
            <w:vAlign w:val="center"/>
          </w:tcPr>
          <w:p w:rsidR="00047211" w:rsidRDefault="003C3CB4">
            <w:pPr>
              <w:pStyle w:val="40"/>
            </w:pPr>
            <w:r>
              <w:t>6.96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28</w:t>
            </w:r>
          </w:p>
        </w:tc>
        <w:tc>
          <w:tcPr>
            <w:tcW w:w="992" w:type="dxa"/>
            <w:vAlign w:val="center"/>
          </w:tcPr>
          <w:p w:rsidR="00047211" w:rsidRDefault="003C3CB4">
            <w:pPr>
              <w:pStyle w:val="2"/>
            </w:pPr>
            <w:r>
              <w:t>221</w:t>
            </w:r>
          </w:p>
        </w:tc>
        <w:tc>
          <w:tcPr>
            <w:tcW w:w="1559" w:type="dxa"/>
            <w:vAlign w:val="center"/>
          </w:tcPr>
          <w:p w:rsidR="00047211" w:rsidRDefault="003C3CB4">
            <w:pPr>
              <w:pStyle w:val="2"/>
            </w:pPr>
            <w:r>
              <w:t>住房保障支出</w:t>
            </w:r>
          </w:p>
        </w:tc>
        <w:tc>
          <w:tcPr>
            <w:tcW w:w="1134" w:type="dxa"/>
            <w:vAlign w:val="center"/>
          </w:tcPr>
          <w:p w:rsidR="00047211" w:rsidRDefault="003C3CB4">
            <w:pPr>
              <w:pStyle w:val="40"/>
            </w:pPr>
            <w:r>
              <w:t>23.50</w:t>
            </w:r>
          </w:p>
        </w:tc>
        <w:tc>
          <w:tcPr>
            <w:tcW w:w="1134" w:type="dxa"/>
            <w:vAlign w:val="center"/>
          </w:tcPr>
          <w:p w:rsidR="00047211" w:rsidRDefault="003C3CB4">
            <w:pPr>
              <w:pStyle w:val="40"/>
            </w:pPr>
            <w:r>
              <w:t>23.50</w:t>
            </w:r>
          </w:p>
        </w:tc>
        <w:tc>
          <w:tcPr>
            <w:tcW w:w="1134" w:type="dxa"/>
            <w:vAlign w:val="center"/>
          </w:tcPr>
          <w:p w:rsidR="00047211" w:rsidRDefault="003C3CB4">
            <w:pPr>
              <w:pStyle w:val="40"/>
            </w:pPr>
            <w:r>
              <w:t>23.50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29</w:t>
            </w:r>
          </w:p>
        </w:tc>
        <w:tc>
          <w:tcPr>
            <w:tcW w:w="992" w:type="dxa"/>
            <w:vAlign w:val="center"/>
          </w:tcPr>
          <w:p w:rsidR="00047211" w:rsidRDefault="003C3CB4">
            <w:pPr>
              <w:pStyle w:val="2"/>
            </w:pPr>
            <w:r>
              <w:t>22102</w:t>
            </w:r>
          </w:p>
        </w:tc>
        <w:tc>
          <w:tcPr>
            <w:tcW w:w="1559" w:type="dxa"/>
            <w:vAlign w:val="center"/>
          </w:tcPr>
          <w:p w:rsidR="00047211" w:rsidRDefault="003C3CB4">
            <w:pPr>
              <w:pStyle w:val="2"/>
            </w:pPr>
            <w:r>
              <w:t>住房改革支出</w:t>
            </w:r>
          </w:p>
        </w:tc>
        <w:tc>
          <w:tcPr>
            <w:tcW w:w="1134" w:type="dxa"/>
            <w:vAlign w:val="center"/>
          </w:tcPr>
          <w:p w:rsidR="00047211" w:rsidRDefault="003C3CB4">
            <w:pPr>
              <w:pStyle w:val="40"/>
            </w:pPr>
            <w:r>
              <w:t>23.50</w:t>
            </w:r>
          </w:p>
        </w:tc>
        <w:tc>
          <w:tcPr>
            <w:tcW w:w="1134" w:type="dxa"/>
            <w:vAlign w:val="center"/>
          </w:tcPr>
          <w:p w:rsidR="00047211" w:rsidRDefault="003C3CB4">
            <w:pPr>
              <w:pStyle w:val="40"/>
            </w:pPr>
            <w:r>
              <w:t>23.50</w:t>
            </w:r>
          </w:p>
        </w:tc>
        <w:tc>
          <w:tcPr>
            <w:tcW w:w="1134" w:type="dxa"/>
            <w:vAlign w:val="center"/>
          </w:tcPr>
          <w:p w:rsidR="00047211" w:rsidRDefault="003C3CB4">
            <w:pPr>
              <w:pStyle w:val="40"/>
            </w:pPr>
            <w:r>
              <w:t>23.50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30</w:t>
            </w:r>
          </w:p>
        </w:tc>
        <w:tc>
          <w:tcPr>
            <w:tcW w:w="992" w:type="dxa"/>
            <w:vAlign w:val="center"/>
          </w:tcPr>
          <w:p w:rsidR="00047211" w:rsidRDefault="003C3CB4">
            <w:pPr>
              <w:pStyle w:val="2"/>
            </w:pPr>
            <w:r>
              <w:t>2210201</w:t>
            </w:r>
          </w:p>
        </w:tc>
        <w:tc>
          <w:tcPr>
            <w:tcW w:w="1559" w:type="dxa"/>
            <w:vAlign w:val="center"/>
          </w:tcPr>
          <w:p w:rsidR="00047211" w:rsidRDefault="003C3CB4">
            <w:pPr>
              <w:pStyle w:val="2"/>
            </w:pPr>
            <w:r>
              <w:t>住房公积金</w:t>
            </w:r>
          </w:p>
        </w:tc>
        <w:tc>
          <w:tcPr>
            <w:tcW w:w="1134" w:type="dxa"/>
            <w:vAlign w:val="center"/>
          </w:tcPr>
          <w:p w:rsidR="00047211" w:rsidRDefault="003C3CB4">
            <w:pPr>
              <w:pStyle w:val="40"/>
            </w:pPr>
            <w:r>
              <w:t>23.50</w:t>
            </w:r>
          </w:p>
        </w:tc>
        <w:tc>
          <w:tcPr>
            <w:tcW w:w="1134" w:type="dxa"/>
            <w:vAlign w:val="center"/>
          </w:tcPr>
          <w:p w:rsidR="00047211" w:rsidRDefault="003C3CB4">
            <w:pPr>
              <w:pStyle w:val="40"/>
            </w:pPr>
            <w:r>
              <w:t>23.50</w:t>
            </w:r>
          </w:p>
        </w:tc>
        <w:tc>
          <w:tcPr>
            <w:tcW w:w="1134" w:type="dxa"/>
            <w:vAlign w:val="center"/>
          </w:tcPr>
          <w:p w:rsidR="00047211" w:rsidRDefault="003C3CB4">
            <w:pPr>
              <w:pStyle w:val="40"/>
            </w:pPr>
            <w:r>
              <w:t>23.50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单位预算支出总表</w:t>
      </w:r>
    </w:p>
    <w:tbl>
      <w:tblPr>
        <w:tblW w:w="1454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992"/>
        <w:gridCol w:w="4536"/>
        <w:gridCol w:w="1361"/>
        <w:gridCol w:w="1361"/>
        <w:gridCol w:w="1361"/>
        <w:gridCol w:w="1361"/>
        <w:gridCol w:w="1361"/>
        <w:gridCol w:w="1361"/>
      </w:tblGrid>
      <w:tr w:rsidR="00047211">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2722" w:type="dxa"/>
            <w:gridSpan w:val="2"/>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444"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528" w:type="dxa"/>
            <w:gridSpan w:val="2"/>
            <w:vAlign w:val="center"/>
          </w:tcPr>
          <w:p w:rsidR="00047211" w:rsidRDefault="003C3CB4">
            <w:pPr>
              <w:pStyle w:val="10"/>
            </w:pPr>
            <w:r>
              <w:t>功能分类科目</w:t>
            </w:r>
          </w:p>
        </w:tc>
        <w:tc>
          <w:tcPr>
            <w:tcW w:w="1361" w:type="dxa"/>
            <w:vMerge w:val="restart"/>
            <w:vAlign w:val="center"/>
          </w:tcPr>
          <w:p w:rsidR="00047211" w:rsidRDefault="003C3CB4">
            <w:pPr>
              <w:pStyle w:val="10"/>
            </w:pPr>
            <w:r>
              <w:t>合计</w:t>
            </w:r>
          </w:p>
        </w:tc>
        <w:tc>
          <w:tcPr>
            <w:tcW w:w="1361" w:type="dxa"/>
            <w:vMerge w:val="restart"/>
            <w:vAlign w:val="center"/>
          </w:tcPr>
          <w:p w:rsidR="00047211" w:rsidRDefault="003C3CB4">
            <w:pPr>
              <w:pStyle w:val="10"/>
            </w:pPr>
            <w:r>
              <w:t>基本支出</w:t>
            </w:r>
          </w:p>
        </w:tc>
        <w:tc>
          <w:tcPr>
            <w:tcW w:w="1361" w:type="dxa"/>
            <w:vMerge w:val="restart"/>
            <w:vAlign w:val="center"/>
          </w:tcPr>
          <w:p w:rsidR="00047211" w:rsidRDefault="003C3CB4">
            <w:pPr>
              <w:pStyle w:val="10"/>
            </w:pPr>
            <w:r>
              <w:t>项目支出</w:t>
            </w:r>
          </w:p>
        </w:tc>
        <w:tc>
          <w:tcPr>
            <w:tcW w:w="1361" w:type="dxa"/>
            <w:vMerge w:val="restart"/>
            <w:vAlign w:val="center"/>
          </w:tcPr>
          <w:p w:rsidR="00047211" w:rsidRDefault="003C3CB4">
            <w:pPr>
              <w:pStyle w:val="10"/>
            </w:pPr>
            <w:r>
              <w:t>经营支出</w:t>
            </w:r>
          </w:p>
        </w:tc>
        <w:tc>
          <w:tcPr>
            <w:tcW w:w="1361" w:type="dxa"/>
            <w:vMerge w:val="restart"/>
            <w:vAlign w:val="center"/>
          </w:tcPr>
          <w:p w:rsidR="00047211" w:rsidRDefault="003C3CB4">
            <w:pPr>
              <w:pStyle w:val="10"/>
            </w:pPr>
            <w:r>
              <w:t>上解上级</w:t>
            </w:r>
            <w:r>
              <w:t xml:space="preserve">     </w:t>
            </w:r>
            <w:r>
              <w:t>支出</w:t>
            </w:r>
          </w:p>
        </w:tc>
        <w:tc>
          <w:tcPr>
            <w:tcW w:w="1361" w:type="dxa"/>
            <w:vMerge w:val="restart"/>
            <w:vAlign w:val="center"/>
          </w:tcPr>
          <w:p w:rsidR="00047211" w:rsidRDefault="003C3CB4">
            <w:pPr>
              <w:pStyle w:val="10"/>
            </w:pPr>
            <w:r>
              <w:t>对附属单位补助支出</w:t>
            </w:r>
          </w:p>
        </w:tc>
      </w:tr>
      <w:tr w:rsidR="00047211">
        <w:trPr>
          <w:trHeight w:val="369"/>
          <w:tblHeader/>
          <w:jc w:val="center"/>
        </w:trPr>
        <w:tc>
          <w:tcPr>
            <w:tcW w:w="850" w:type="dxa"/>
            <w:vMerge/>
          </w:tcPr>
          <w:p w:rsidR="00047211" w:rsidRDefault="00047211"/>
        </w:tc>
        <w:tc>
          <w:tcPr>
            <w:tcW w:w="992" w:type="dxa"/>
            <w:vAlign w:val="center"/>
          </w:tcPr>
          <w:p w:rsidR="00047211" w:rsidRDefault="003C3CB4">
            <w:pPr>
              <w:pStyle w:val="10"/>
            </w:pPr>
            <w:r>
              <w:t>科目</w:t>
            </w:r>
            <w:r>
              <w:t xml:space="preserve">    </w:t>
            </w:r>
            <w:r>
              <w:t>编码</w:t>
            </w:r>
          </w:p>
        </w:tc>
        <w:tc>
          <w:tcPr>
            <w:tcW w:w="4536" w:type="dxa"/>
            <w:vAlign w:val="center"/>
          </w:tcPr>
          <w:p w:rsidR="00047211" w:rsidRDefault="003C3CB4">
            <w:pPr>
              <w:pStyle w:val="10"/>
            </w:pPr>
            <w:r>
              <w:t>科目名称</w:t>
            </w:r>
          </w:p>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4536" w:type="dxa"/>
            <w:vAlign w:val="center"/>
          </w:tcPr>
          <w:p w:rsidR="00047211" w:rsidRDefault="003C3CB4">
            <w:pPr>
              <w:pStyle w:val="10"/>
            </w:pPr>
            <w:r>
              <w:t>2</w:t>
            </w:r>
          </w:p>
        </w:tc>
        <w:tc>
          <w:tcPr>
            <w:tcW w:w="1361" w:type="dxa"/>
            <w:vAlign w:val="center"/>
          </w:tcPr>
          <w:p w:rsidR="00047211" w:rsidRDefault="003C3CB4">
            <w:pPr>
              <w:pStyle w:val="10"/>
            </w:pPr>
            <w:r>
              <w:t>3</w:t>
            </w:r>
          </w:p>
        </w:tc>
        <w:tc>
          <w:tcPr>
            <w:tcW w:w="1361" w:type="dxa"/>
            <w:vAlign w:val="center"/>
          </w:tcPr>
          <w:p w:rsidR="00047211" w:rsidRDefault="003C3CB4">
            <w:pPr>
              <w:pStyle w:val="10"/>
            </w:pPr>
            <w:r>
              <w:t>4</w:t>
            </w:r>
          </w:p>
        </w:tc>
        <w:tc>
          <w:tcPr>
            <w:tcW w:w="1361" w:type="dxa"/>
            <w:vAlign w:val="center"/>
          </w:tcPr>
          <w:p w:rsidR="00047211" w:rsidRDefault="003C3CB4">
            <w:pPr>
              <w:pStyle w:val="10"/>
            </w:pPr>
            <w:r>
              <w:t>5</w:t>
            </w:r>
          </w:p>
        </w:tc>
        <w:tc>
          <w:tcPr>
            <w:tcW w:w="1361" w:type="dxa"/>
            <w:vAlign w:val="center"/>
          </w:tcPr>
          <w:p w:rsidR="00047211" w:rsidRDefault="003C3CB4">
            <w:pPr>
              <w:pStyle w:val="10"/>
            </w:pPr>
            <w:r>
              <w:t>6</w:t>
            </w:r>
          </w:p>
        </w:tc>
        <w:tc>
          <w:tcPr>
            <w:tcW w:w="1361" w:type="dxa"/>
            <w:vAlign w:val="center"/>
          </w:tcPr>
          <w:p w:rsidR="00047211" w:rsidRDefault="003C3CB4">
            <w:pPr>
              <w:pStyle w:val="10"/>
            </w:pPr>
            <w:r>
              <w:t>7</w:t>
            </w:r>
          </w:p>
        </w:tc>
        <w:tc>
          <w:tcPr>
            <w:tcW w:w="1361" w:type="dxa"/>
            <w:vAlign w:val="center"/>
          </w:tcPr>
          <w:p w:rsidR="00047211" w:rsidRDefault="003C3CB4">
            <w:pPr>
              <w:pStyle w:val="10"/>
            </w:pPr>
            <w:r>
              <w:t>8</w:t>
            </w:r>
          </w:p>
        </w:tc>
      </w:tr>
      <w:tr w:rsidR="00047211">
        <w:trPr>
          <w:trHeight w:val="369"/>
          <w:jc w:val="center"/>
        </w:trPr>
        <w:tc>
          <w:tcPr>
            <w:tcW w:w="850" w:type="dxa"/>
            <w:vAlign w:val="center"/>
          </w:tcPr>
          <w:p w:rsidR="00047211" w:rsidRDefault="003C3CB4">
            <w:pPr>
              <w:pStyle w:val="3"/>
            </w:pPr>
            <w:r>
              <w:t>1</w:t>
            </w:r>
          </w:p>
        </w:tc>
        <w:tc>
          <w:tcPr>
            <w:tcW w:w="992" w:type="dxa"/>
            <w:vAlign w:val="center"/>
          </w:tcPr>
          <w:p w:rsidR="00047211" w:rsidRDefault="00047211">
            <w:pPr>
              <w:pStyle w:val="5"/>
            </w:pPr>
          </w:p>
        </w:tc>
        <w:tc>
          <w:tcPr>
            <w:tcW w:w="4536" w:type="dxa"/>
            <w:vAlign w:val="center"/>
          </w:tcPr>
          <w:p w:rsidR="00047211" w:rsidRDefault="003C3CB4">
            <w:pPr>
              <w:pStyle w:val="6"/>
            </w:pPr>
            <w:r>
              <w:t>合计</w:t>
            </w:r>
          </w:p>
        </w:tc>
        <w:tc>
          <w:tcPr>
            <w:tcW w:w="1361" w:type="dxa"/>
            <w:vAlign w:val="center"/>
          </w:tcPr>
          <w:p w:rsidR="00047211" w:rsidRDefault="003C3CB4">
            <w:pPr>
              <w:pStyle w:val="7"/>
            </w:pPr>
            <w:r>
              <w:t>1871.87</w:t>
            </w:r>
          </w:p>
        </w:tc>
        <w:tc>
          <w:tcPr>
            <w:tcW w:w="1361" w:type="dxa"/>
            <w:vAlign w:val="center"/>
          </w:tcPr>
          <w:p w:rsidR="00047211" w:rsidRDefault="003C3CB4">
            <w:pPr>
              <w:pStyle w:val="7"/>
            </w:pPr>
            <w:r>
              <w:t>409.60</w:t>
            </w:r>
          </w:p>
        </w:tc>
        <w:tc>
          <w:tcPr>
            <w:tcW w:w="1361" w:type="dxa"/>
            <w:vAlign w:val="center"/>
          </w:tcPr>
          <w:p w:rsidR="00047211" w:rsidRDefault="003C3CB4">
            <w:pPr>
              <w:pStyle w:val="7"/>
            </w:pPr>
            <w:r>
              <w:t>1462.27</w:t>
            </w:r>
          </w:p>
        </w:tc>
        <w:tc>
          <w:tcPr>
            <w:tcW w:w="1361" w:type="dxa"/>
            <w:vAlign w:val="center"/>
          </w:tcPr>
          <w:p w:rsidR="00047211" w:rsidRDefault="00047211">
            <w:pPr>
              <w:pStyle w:val="7"/>
            </w:pPr>
          </w:p>
        </w:tc>
        <w:tc>
          <w:tcPr>
            <w:tcW w:w="1361" w:type="dxa"/>
            <w:vAlign w:val="center"/>
          </w:tcPr>
          <w:p w:rsidR="00047211" w:rsidRDefault="00047211">
            <w:pPr>
              <w:pStyle w:val="7"/>
            </w:pPr>
          </w:p>
        </w:tc>
        <w:tc>
          <w:tcPr>
            <w:tcW w:w="1361"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2</w:t>
            </w:r>
          </w:p>
        </w:tc>
        <w:tc>
          <w:tcPr>
            <w:tcW w:w="992" w:type="dxa"/>
            <w:vAlign w:val="center"/>
          </w:tcPr>
          <w:p w:rsidR="00047211" w:rsidRDefault="003C3CB4">
            <w:pPr>
              <w:pStyle w:val="2"/>
            </w:pPr>
            <w:r>
              <w:t>206</w:t>
            </w:r>
          </w:p>
        </w:tc>
        <w:tc>
          <w:tcPr>
            <w:tcW w:w="4536" w:type="dxa"/>
            <w:vAlign w:val="center"/>
          </w:tcPr>
          <w:p w:rsidR="00047211" w:rsidRDefault="003C3CB4">
            <w:pPr>
              <w:pStyle w:val="2"/>
            </w:pPr>
            <w:r>
              <w:t>科学技术支出</w:t>
            </w:r>
          </w:p>
        </w:tc>
        <w:tc>
          <w:tcPr>
            <w:tcW w:w="1361" w:type="dxa"/>
            <w:vAlign w:val="center"/>
          </w:tcPr>
          <w:p w:rsidR="00047211" w:rsidRDefault="003C3CB4">
            <w:pPr>
              <w:pStyle w:val="40"/>
            </w:pPr>
            <w:r>
              <w:t>2.00</w:t>
            </w:r>
          </w:p>
        </w:tc>
        <w:tc>
          <w:tcPr>
            <w:tcW w:w="1361" w:type="dxa"/>
            <w:vAlign w:val="center"/>
          </w:tcPr>
          <w:p w:rsidR="00047211" w:rsidRDefault="00047211">
            <w:pPr>
              <w:pStyle w:val="40"/>
            </w:pPr>
          </w:p>
        </w:tc>
        <w:tc>
          <w:tcPr>
            <w:tcW w:w="1361" w:type="dxa"/>
            <w:vAlign w:val="center"/>
          </w:tcPr>
          <w:p w:rsidR="00047211" w:rsidRDefault="003C3CB4">
            <w:pPr>
              <w:pStyle w:val="40"/>
            </w:pPr>
            <w:r>
              <w:t>2.00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992" w:type="dxa"/>
            <w:vAlign w:val="center"/>
          </w:tcPr>
          <w:p w:rsidR="00047211" w:rsidRDefault="003C3CB4">
            <w:pPr>
              <w:pStyle w:val="2"/>
            </w:pPr>
            <w:r>
              <w:t>20699</w:t>
            </w:r>
          </w:p>
        </w:tc>
        <w:tc>
          <w:tcPr>
            <w:tcW w:w="4536" w:type="dxa"/>
            <w:vAlign w:val="center"/>
          </w:tcPr>
          <w:p w:rsidR="00047211" w:rsidRDefault="003C3CB4">
            <w:pPr>
              <w:pStyle w:val="2"/>
            </w:pPr>
            <w:r>
              <w:t>其他科学技术支出</w:t>
            </w:r>
          </w:p>
        </w:tc>
        <w:tc>
          <w:tcPr>
            <w:tcW w:w="1361" w:type="dxa"/>
            <w:vAlign w:val="center"/>
          </w:tcPr>
          <w:p w:rsidR="00047211" w:rsidRDefault="003C3CB4">
            <w:pPr>
              <w:pStyle w:val="40"/>
            </w:pPr>
            <w:r>
              <w:t>2.00</w:t>
            </w:r>
          </w:p>
        </w:tc>
        <w:tc>
          <w:tcPr>
            <w:tcW w:w="1361" w:type="dxa"/>
            <w:vAlign w:val="center"/>
          </w:tcPr>
          <w:p w:rsidR="00047211" w:rsidRDefault="00047211">
            <w:pPr>
              <w:pStyle w:val="40"/>
            </w:pPr>
          </w:p>
        </w:tc>
        <w:tc>
          <w:tcPr>
            <w:tcW w:w="1361" w:type="dxa"/>
            <w:vAlign w:val="center"/>
          </w:tcPr>
          <w:p w:rsidR="00047211" w:rsidRDefault="003C3CB4">
            <w:pPr>
              <w:pStyle w:val="40"/>
            </w:pPr>
            <w:r>
              <w:t>2.00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992" w:type="dxa"/>
            <w:vAlign w:val="center"/>
          </w:tcPr>
          <w:p w:rsidR="00047211" w:rsidRDefault="003C3CB4">
            <w:pPr>
              <w:pStyle w:val="2"/>
            </w:pPr>
            <w:r>
              <w:t>2069999</w:t>
            </w:r>
          </w:p>
        </w:tc>
        <w:tc>
          <w:tcPr>
            <w:tcW w:w="4536" w:type="dxa"/>
            <w:vAlign w:val="center"/>
          </w:tcPr>
          <w:p w:rsidR="00047211" w:rsidRDefault="003C3CB4">
            <w:pPr>
              <w:pStyle w:val="2"/>
            </w:pPr>
            <w:r>
              <w:t>其他科学技术支出</w:t>
            </w:r>
          </w:p>
        </w:tc>
        <w:tc>
          <w:tcPr>
            <w:tcW w:w="1361" w:type="dxa"/>
            <w:vAlign w:val="center"/>
          </w:tcPr>
          <w:p w:rsidR="00047211" w:rsidRDefault="003C3CB4">
            <w:pPr>
              <w:pStyle w:val="40"/>
            </w:pPr>
            <w:r>
              <w:t>2.00</w:t>
            </w:r>
          </w:p>
        </w:tc>
        <w:tc>
          <w:tcPr>
            <w:tcW w:w="1361" w:type="dxa"/>
            <w:vAlign w:val="center"/>
          </w:tcPr>
          <w:p w:rsidR="00047211" w:rsidRDefault="00047211">
            <w:pPr>
              <w:pStyle w:val="40"/>
            </w:pPr>
          </w:p>
        </w:tc>
        <w:tc>
          <w:tcPr>
            <w:tcW w:w="1361" w:type="dxa"/>
            <w:vAlign w:val="center"/>
          </w:tcPr>
          <w:p w:rsidR="00047211" w:rsidRDefault="003C3CB4">
            <w:pPr>
              <w:pStyle w:val="40"/>
            </w:pPr>
            <w:r>
              <w:t>2.00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992" w:type="dxa"/>
            <w:vAlign w:val="center"/>
          </w:tcPr>
          <w:p w:rsidR="00047211" w:rsidRDefault="003C3CB4">
            <w:pPr>
              <w:pStyle w:val="2"/>
            </w:pPr>
            <w:r>
              <w:t>207</w:t>
            </w:r>
          </w:p>
        </w:tc>
        <w:tc>
          <w:tcPr>
            <w:tcW w:w="4536" w:type="dxa"/>
            <w:vAlign w:val="center"/>
          </w:tcPr>
          <w:p w:rsidR="00047211" w:rsidRDefault="003C3CB4">
            <w:pPr>
              <w:pStyle w:val="2"/>
            </w:pPr>
            <w:r>
              <w:t>文化旅游体育与传媒支出</w:t>
            </w:r>
          </w:p>
        </w:tc>
        <w:tc>
          <w:tcPr>
            <w:tcW w:w="1361" w:type="dxa"/>
            <w:vAlign w:val="center"/>
          </w:tcPr>
          <w:p w:rsidR="00047211" w:rsidRDefault="003C3CB4">
            <w:pPr>
              <w:pStyle w:val="40"/>
            </w:pPr>
            <w:r>
              <w:t>1727.13</w:t>
            </w:r>
          </w:p>
        </w:tc>
        <w:tc>
          <w:tcPr>
            <w:tcW w:w="1361" w:type="dxa"/>
            <w:vAlign w:val="center"/>
          </w:tcPr>
          <w:p w:rsidR="00047211" w:rsidRDefault="003C3CB4">
            <w:pPr>
              <w:pStyle w:val="40"/>
            </w:pPr>
            <w:r>
              <w:t>266.86</w:t>
            </w:r>
          </w:p>
        </w:tc>
        <w:tc>
          <w:tcPr>
            <w:tcW w:w="1361" w:type="dxa"/>
            <w:vAlign w:val="center"/>
          </w:tcPr>
          <w:p w:rsidR="00047211" w:rsidRDefault="003C3CB4">
            <w:pPr>
              <w:pStyle w:val="40"/>
            </w:pPr>
            <w:r>
              <w:t>1460.27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992" w:type="dxa"/>
            <w:vAlign w:val="center"/>
          </w:tcPr>
          <w:p w:rsidR="00047211" w:rsidRDefault="003C3CB4">
            <w:pPr>
              <w:pStyle w:val="2"/>
            </w:pPr>
            <w:r>
              <w:t>20701</w:t>
            </w:r>
          </w:p>
        </w:tc>
        <w:tc>
          <w:tcPr>
            <w:tcW w:w="4536" w:type="dxa"/>
            <w:vAlign w:val="center"/>
          </w:tcPr>
          <w:p w:rsidR="00047211" w:rsidRDefault="003C3CB4">
            <w:pPr>
              <w:pStyle w:val="2"/>
            </w:pPr>
            <w:r>
              <w:t>文化和旅游</w:t>
            </w:r>
          </w:p>
        </w:tc>
        <w:tc>
          <w:tcPr>
            <w:tcW w:w="1361" w:type="dxa"/>
            <w:vAlign w:val="center"/>
          </w:tcPr>
          <w:p w:rsidR="00047211" w:rsidRDefault="003C3CB4">
            <w:pPr>
              <w:pStyle w:val="40"/>
            </w:pPr>
            <w:r>
              <w:t>964.40</w:t>
            </w:r>
          </w:p>
        </w:tc>
        <w:tc>
          <w:tcPr>
            <w:tcW w:w="1361" w:type="dxa"/>
            <w:vAlign w:val="center"/>
          </w:tcPr>
          <w:p w:rsidR="00047211" w:rsidRDefault="003C3CB4">
            <w:pPr>
              <w:pStyle w:val="40"/>
            </w:pPr>
            <w:r>
              <w:t>266.86</w:t>
            </w:r>
          </w:p>
        </w:tc>
        <w:tc>
          <w:tcPr>
            <w:tcW w:w="1361" w:type="dxa"/>
            <w:vAlign w:val="center"/>
          </w:tcPr>
          <w:p w:rsidR="00047211" w:rsidRDefault="003C3CB4">
            <w:pPr>
              <w:pStyle w:val="40"/>
            </w:pPr>
            <w:r>
              <w:t>697.54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992" w:type="dxa"/>
            <w:vAlign w:val="center"/>
          </w:tcPr>
          <w:p w:rsidR="00047211" w:rsidRDefault="003C3CB4">
            <w:pPr>
              <w:pStyle w:val="2"/>
            </w:pPr>
            <w:r>
              <w:t>2070101</w:t>
            </w:r>
          </w:p>
        </w:tc>
        <w:tc>
          <w:tcPr>
            <w:tcW w:w="4536" w:type="dxa"/>
            <w:vAlign w:val="center"/>
          </w:tcPr>
          <w:p w:rsidR="00047211" w:rsidRDefault="003C3CB4">
            <w:pPr>
              <w:pStyle w:val="2"/>
            </w:pPr>
            <w:r>
              <w:t>行政运行</w:t>
            </w:r>
          </w:p>
        </w:tc>
        <w:tc>
          <w:tcPr>
            <w:tcW w:w="1361" w:type="dxa"/>
            <w:vAlign w:val="center"/>
          </w:tcPr>
          <w:p w:rsidR="00047211" w:rsidRDefault="003C3CB4">
            <w:pPr>
              <w:pStyle w:val="40"/>
            </w:pPr>
            <w:r>
              <w:t>96.58</w:t>
            </w:r>
          </w:p>
        </w:tc>
        <w:tc>
          <w:tcPr>
            <w:tcW w:w="1361" w:type="dxa"/>
            <w:vAlign w:val="center"/>
          </w:tcPr>
          <w:p w:rsidR="00047211" w:rsidRDefault="003C3CB4">
            <w:pPr>
              <w:pStyle w:val="40"/>
            </w:pPr>
            <w:r>
              <w:t>96.58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992" w:type="dxa"/>
            <w:vAlign w:val="center"/>
          </w:tcPr>
          <w:p w:rsidR="00047211" w:rsidRDefault="003C3CB4">
            <w:pPr>
              <w:pStyle w:val="2"/>
            </w:pPr>
            <w:r>
              <w:t>2070105</w:t>
            </w:r>
          </w:p>
        </w:tc>
        <w:tc>
          <w:tcPr>
            <w:tcW w:w="4536" w:type="dxa"/>
            <w:vAlign w:val="center"/>
          </w:tcPr>
          <w:p w:rsidR="00047211" w:rsidRDefault="003C3CB4">
            <w:pPr>
              <w:pStyle w:val="2"/>
            </w:pPr>
            <w:r>
              <w:t>文化展示及纪念机构</w:t>
            </w:r>
          </w:p>
        </w:tc>
        <w:tc>
          <w:tcPr>
            <w:tcW w:w="1361" w:type="dxa"/>
            <w:vAlign w:val="center"/>
          </w:tcPr>
          <w:p w:rsidR="00047211" w:rsidRDefault="003C3CB4">
            <w:pPr>
              <w:pStyle w:val="40"/>
            </w:pPr>
            <w:r>
              <w:t>80.64</w:t>
            </w:r>
          </w:p>
        </w:tc>
        <w:tc>
          <w:tcPr>
            <w:tcW w:w="1361" w:type="dxa"/>
            <w:vAlign w:val="center"/>
          </w:tcPr>
          <w:p w:rsidR="00047211" w:rsidRDefault="00047211">
            <w:pPr>
              <w:pStyle w:val="40"/>
            </w:pPr>
          </w:p>
        </w:tc>
        <w:tc>
          <w:tcPr>
            <w:tcW w:w="1361" w:type="dxa"/>
            <w:vAlign w:val="center"/>
          </w:tcPr>
          <w:p w:rsidR="00047211" w:rsidRDefault="003C3CB4">
            <w:pPr>
              <w:pStyle w:val="40"/>
            </w:pPr>
            <w:r>
              <w:t>80.64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992" w:type="dxa"/>
            <w:vAlign w:val="center"/>
          </w:tcPr>
          <w:p w:rsidR="00047211" w:rsidRDefault="003C3CB4">
            <w:pPr>
              <w:pStyle w:val="2"/>
            </w:pPr>
            <w:r>
              <w:t>2070107</w:t>
            </w:r>
          </w:p>
        </w:tc>
        <w:tc>
          <w:tcPr>
            <w:tcW w:w="4536" w:type="dxa"/>
            <w:vAlign w:val="center"/>
          </w:tcPr>
          <w:p w:rsidR="00047211" w:rsidRDefault="003C3CB4">
            <w:pPr>
              <w:pStyle w:val="2"/>
            </w:pPr>
            <w:r>
              <w:t>艺术表演团体</w:t>
            </w:r>
          </w:p>
        </w:tc>
        <w:tc>
          <w:tcPr>
            <w:tcW w:w="1361" w:type="dxa"/>
            <w:vAlign w:val="center"/>
          </w:tcPr>
          <w:p w:rsidR="00047211" w:rsidRDefault="003C3CB4">
            <w:pPr>
              <w:pStyle w:val="40"/>
            </w:pPr>
            <w:r>
              <w:t>5.00</w:t>
            </w:r>
          </w:p>
        </w:tc>
        <w:tc>
          <w:tcPr>
            <w:tcW w:w="1361" w:type="dxa"/>
            <w:vAlign w:val="center"/>
          </w:tcPr>
          <w:p w:rsidR="00047211" w:rsidRDefault="00047211">
            <w:pPr>
              <w:pStyle w:val="40"/>
            </w:pPr>
          </w:p>
        </w:tc>
        <w:tc>
          <w:tcPr>
            <w:tcW w:w="1361" w:type="dxa"/>
            <w:vAlign w:val="center"/>
          </w:tcPr>
          <w:p w:rsidR="00047211" w:rsidRDefault="003C3CB4">
            <w:pPr>
              <w:pStyle w:val="40"/>
            </w:pPr>
            <w:r>
              <w:t>5.00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992" w:type="dxa"/>
            <w:vAlign w:val="center"/>
          </w:tcPr>
          <w:p w:rsidR="00047211" w:rsidRDefault="003C3CB4">
            <w:pPr>
              <w:pStyle w:val="2"/>
            </w:pPr>
            <w:r>
              <w:t>2070112</w:t>
            </w:r>
          </w:p>
        </w:tc>
        <w:tc>
          <w:tcPr>
            <w:tcW w:w="4536" w:type="dxa"/>
            <w:vAlign w:val="center"/>
          </w:tcPr>
          <w:p w:rsidR="00047211" w:rsidRDefault="003C3CB4">
            <w:pPr>
              <w:pStyle w:val="2"/>
            </w:pPr>
            <w:r>
              <w:t>文化和旅游市场管理</w:t>
            </w:r>
          </w:p>
        </w:tc>
        <w:tc>
          <w:tcPr>
            <w:tcW w:w="1361" w:type="dxa"/>
            <w:vAlign w:val="center"/>
          </w:tcPr>
          <w:p w:rsidR="00047211" w:rsidRDefault="003C3CB4">
            <w:pPr>
              <w:pStyle w:val="40"/>
            </w:pPr>
            <w:r>
              <w:t>180.28</w:t>
            </w:r>
          </w:p>
        </w:tc>
        <w:tc>
          <w:tcPr>
            <w:tcW w:w="1361" w:type="dxa"/>
            <w:vAlign w:val="center"/>
          </w:tcPr>
          <w:p w:rsidR="00047211" w:rsidRDefault="003C3CB4">
            <w:pPr>
              <w:pStyle w:val="40"/>
            </w:pPr>
            <w:r>
              <w:t>170.28</w:t>
            </w:r>
          </w:p>
        </w:tc>
        <w:tc>
          <w:tcPr>
            <w:tcW w:w="1361" w:type="dxa"/>
            <w:vAlign w:val="center"/>
          </w:tcPr>
          <w:p w:rsidR="00047211" w:rsidRDefault="003C3CB4">
            <w:pPr>
              <w:pStyle w:val="40"/>
            </w:pPr>
            <w:r>
              <w:t>10.00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992" w:type="dxa"/>
            <w:vAlign w:val="center"/>
          </w:tcPr>
          <w:p w:rsidR="00047211" w:rsidRDefault="003C3CB4">
            <w:pPr>
              <w:pStyle w:val="2"/>
            </w:pPr>
            <w:r>
              <w:t>2070199</w:t>
            </w:r>
          </w:p>
        </w:tc>
        <w:tc>
          <w:tcPr>
            <w:tcW w:w="4536" w:type="dxa"/>
            <w:vAlign w:val="center"/>
          </w:tcPr>
          <w:p w:rsidR="00047211" w:rsidRDefault="003C3CB4">
            <w:pPr>
              <w:pStyle w:val="2"/>
            </w:pPr>
            <w:r>
              <w:t>其他文化和旅游支出</w:t>
            </w:r>
          </w:p>
        </w:tc>
        <w:tc>
          <w:tcPr>
            <w:tcW w:w="1361" w:type="dxa"/>
            <w:vAlign w:val="center"/>
          </w:tcPr>
          <w:p w:rsidR="00047211" w:rsidRDefault="003C3CB4">
            <w:pPr>
              <w:pStyle w:val="40"/>
            </w:pPr>
            <w:r>
              <w:t>601.90</w:t>
            </w:r>
          </w:p>
        </w:tc>
        <w:tc>
          <w:tcPr>
            <w:tcW w:w="1361" w:type="dxa"/>
            <w:vAlign w:val="center"/>
          </w:tcPr>
          <w:p w:rsidR="00047211" w:rsidRDefault="00047211">
            <w:pPr>
              <w:pStyle w:val="40"/>
            </w:pPr>
          </w:p>
        </w:tc>
        <w:tc>
          <w:tcPr>
            <w:tcW w:w="1361" w:type="dxa"/>
            <w:vAlign w:val="center"/>
          </w:tcPr>
          <w:p w:rsidR="00047211" w:rsidRDefault="003C3CB4">
            <w:pPr>
              <w:pStyle w:val="40"/>
            </w:pPr>
            <w:r>
              <w:t>601.90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992" w:type="dxa"/>
            <w:vAlign w:val="center"/>
          </w:tcPr>
          <w:p w:rsidR="00047211" w:rsidRDefault="003C3CB4">
            <w:pPr>
              <w:pStyle w:val="2"/>
            </w:pPr>
            <w:r>
              <w:t>20799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762.73</w:t>
            </w:r>
          </w:p>
        </w:tc>
        <w:tc>
          <w:tcPr>
            <w:tcW w:w="1361" w:type="dxa"/>
            <w:vAlign w:val="center"/>
          </w:tcPr>
          <w:p w:rsidR="00047211" w:rsidRDefault="00047211">
            <w:pPr>
              <w:pStyle w:val="40"/>
            </w:pPr>
          </w:p>
        </w:tc>
        <w:tc>
          <w:tcPr>
            <w:tcW w:w="1361" w:type="dxa"/>
            <w:vAlign w:val="center"/>
          </w:tcPr>
          <w:p w:rsidR="00047211" w:rsidRDefault="003C3CB4">
            <w:pPr>
              <w:pStyle w:val="40"/>
            </w:pPr>
            <w:r>
              <w:t>762.73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992" w:type="dxa"/>
            <w:vAlign w:val="center"/>
          </w:tcPr>
          <w:p w:rsidR="00047211" w:rsidRDefault="003C3CB4">
            <w:pPr>
              <w:pStyle w:val="2"/>
            </w:pPr>
            <w:r>
              <w:t>2079999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762.73</w:t>
            </w:r>
          </w:p>
        </w:tc>
        <w:tc>
          <w:tcPr>
            <w:tcW w:w="1361" w:type="dxa"/>
            <w:vAlign w:val="center"/>
          </w:tcPr>
          <w:p w:rsidR="00047211" w:rsidRDefault="00047211">
            <w:pPr>
              <w:pStyle w:val="40"/>
            </w:pPr>
          </w:p>
        </w:tc>
        <w:tc>
          <w:tcPr>
            <w:tcW w:w="1361" w:type="dxa"/>
            <w:vAlign w:val="center"/>
          </w:tcPr>
          <w:p w:rsidR="00047211" w:rsidRDefault="003C3CB4">
            <w:pPr>
              <w:pStyle w:val="40"/>
            </w:pPr>
            <w:r>
              <w:t>762.73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992" w:type="dxa"/>
            <w:vAlign w:val="center"/>
          </w:tcPr>
          <w:p w:rsidR="00047211" w:rsidRDefault="003C3CB4">
            <w:pPr>
              <w:pStyle w:val="2"/>
            </w:pPr>
            <w:r>
              <w:t>208</w:t>
            </w:r>
          </w:p>
        </w:tc>
        <w:tc>
          <w:tcPr>
            <w:tcW w:w="4536" w:type="dxa"/>
            <w:vAlign w:val="center"/>
          </w:tcPr>
          <w:p w:rsidR="00047211" w:rsidRDefault="003C3CB4">
            <w:pPr>
              <w:pStyle w:val="2"/>
            </w:pPr>
            <w:r>
              <w:t>社会保障和就业支出</w:t>
            </w:r>
          </w:p>
        </w:tc>
        <w:tc>
          <w:tcPr>
            <w:tcW w:w="1361" w:type="dxa"/>
            <w:vAlign w:val="center"/>
          </w:tcPr>
          <w:p w:rsidR="00047211" w:rsidRDefault="003C3CB4">
            <w:pPr>
              <w:pStyle w:val="40"/>
            </w:pPr>
            <w:r>
              <w:t>97.87</w:t>
            </w:r>
          </w:p>
        </w:tc>
        <w:tc>
          <w:tcPr>
            <w:tcW w:w="1361" w:type="dxa"/>
            <w:vAlign w:val="center"/>
          </w:tcPr>
          <w:p w:rsidR="00047211" w:rsidRDefault="003C3CB4">
            <w:pPr>
              <w:pStyle w:val="40"/>
            </w:pPr>
            <w:r>
              <w:t>97.87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992" w:type="dxa"/>
            <w:vAlign w:val="center"/>
          </w:tcPr>
          <w:p w:rsidR="00047211" w:rsidRDefault="003C3CB4">
            <w:pPr>
              <w:pStyle w:val="2"/>
            </w:pPr>
            <w:r>
              <w:t>20805</w:t>
            </w:r>
          </w:p>
        </w:tc>
        <w:tc>
          <w:tcPr>
            <w:tcW w:w="4536" w:type="dxa"/>
            <w:vAlign w:val="center"/>
          </w:tcPr>
          <w:p w:rsidR="00047211" w:rsidRDefault="003C3CB4">
            <w:pPr>
              <w:pStyle w:val="2"/>
            </w:pPr>
            <w:r>
              <w:t>行政事业单位养老支出</w:t>
            </w:r>
          </w:p>
        </w:tc>
        <w:tc>
          <w:tcPr>
            <w:tcW w:w="1361" w:type="dxa"/>
            <w:vAlign w:val="center"/>
          </w:tcPr>
          <w:p w:rsidR="00047211" w:rsidRDefault="003C3CB4">
            <w:pPr>
              <w:pStyle w:val="40"/>
            </w:pPr>
            <w:r>
              <w:t>96.16</w:t>
            </w:r>
          </w:p>
        </w:tc>
        <w:tc>
          <w:tcPr>
            <w:tcW w:w="1361" w:type="dxa"/>
            <w:vAlign w:val="center"/>
          </w:tcPr>
          <w:p w:rsidR="00047211" w:rsidRDefault="003C3CB4">
            <w:pPr>
              <w:pStyle w:val="40"/>
            </w:pPr>
            <w:r>
              <w:t>96.16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992" w:type="dxa"/>
            <w:vAlign w:val="center"/>
          </w:tcPr>
          <w:p w:rsidR="00047211" w:rsidRDefault="003C3CB4">
            <w:pPr>
              <w:pStyle w:val="2"/>
            </w:pPr>
            <w:r>
              <w:t>2080501</w:t>
            </w:r>
          </w:p>
        </w:tc>
        <w:tc>
          <w:tcPr>
            <w:tcW w:w="4536" w:type="dxa"/>
            <w:vAlign w:val="center"/>
          </w:tcPr>
          <w:p w:rsidR="00047211" w:rsidRDefault="003C3CB4">
            <w:pPr>
              <w:pStyle w:val="2"/>
            </w:pPr>
            <w:r>
              <w:t>行政单位离退休</w:t>
            </w:r>
          </w:p>
        </w:tc>
        <w:tc>
          <w:tcPr>
            <w:tcW w:w="1361" w:type="dxa"/>
            <w:vAlign w:val="center"/>
          </w:tcPr>
          <w:p w:rsidR="00047211" w:rsidRDefault="003C3CB4">
            <w:pPr>
              <w:pStyle w:val="40"/>
            </w:pPr>
            <w:r>
              <w:t>24.02</w:t>
            </w:r>
          </w:p>
        </w:tc>
        <w:tc>
          <w:tcPr>
            <w:tcW w:w="1361" w:type="dxa"/>
            <w:vAlign w:val="center"/>
          </w:tcPr>
          <w:p w:rsidR="00047211" w:rsidRDefault="003C3CB4">
            <w:pPr>
              <w:pStyle w:val="40"/>
            </w:pPr>
            <w:r>
              <w:t>24.02</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992" w:type="dxa"/>
            <w:vAlign w:val="center"/>
          </w:tcPr>
          <w:p w:rsidR="00047211" w:rsidRDefault="003C3CB4">
            <w:pPr>
              <w:pStyle w:val="2"/>
            </w:pPr>
            <w:r>
              <w:t>2080502</w:t>
            </w:r>
          </w:p>
        </w:tc>
        <w:tc>
          <w:tcPr>
            <w:tcW w:w="4536" w:type="dxa"/>
            <w:vAlign w:val="center"/>
          </w:tcPr>
          <w:p w:rsidR="00047211" w:rsidRDefault="003C3CB4">
            <w:pPr>
              <w:pStyle w:val="2"/>
            </w:pPr>
            <w:r>
              <w:t>事业单位离退休</w:t>
            </w:r>
          </w:p>
        </w:tc>
        <w:tc>
          <w:tcPr>
            <w:tcW w:w="1361" w:type="dxa"/>
            <w:vAlign w:val="center"/>
          </w:tcPr>
          <w:p w:rsidR="00047211" w:rsidRDefault="003C3CB4">
            <w:pPr>
              <w:pStyle w:val="40"/>
            </w:pPr>
            <w:r>
              <w:t>30.31</w:t>
            </w:r>
          </w:p>
        </w:tc>
        <w:tc>
          <w:tcPr>
            <w:tcW w:w="1361" w:type="dxa"/>
            <w:vAlign w:val="center"/>
          </w:tcPr>
          <w:p w:rsidR="00047211" w:rsidRDefault="003C3CB4">
            <w:pPr>
              <w:pStyle w:val="40"/>
            </w:pPr>
            <w:r>
              <w:t>30.31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992" w:type="dxa"/>
            <w:vAlign w:val="center"/>
          </w:tcPr>
          <w:p w:rsidR="00047211" w:rsidRDefault="003C3CB4">
            <w:pPr>
              <w:pStyle w:val="2"/>
            </w:pPr>
            <w:r>
              <w:t>2080505</w:t>
            </w:r>
          </w:p>
        </w:tc>
        <w:tc>
          <w:tcPr>
            <w:tcW w:w="4536" w:type="dxa"/>
            <w:vAlign w:val="center"/>
          </w:tcPr>
          <w:p w:rsidR="00047211" w:rsidRDefault="003C3CB4">
            <w:pPr>
              <w:pStyle w:val="2"/>
            </w:pPr>
            <w:r>
              <w:t>机关事业单位基本养老保险缴费支出</w:t>
            </w:r>
          </w:p>
        </w:tc>
        <w:tc>
          <w:tcPr>
            <w:tcW w:w="1361" w:type="dxa"/>
            <w:vAlign w:val="center"/>
          </w:tcPr>
          <w:p w:rsidR="00047211" w:rsidRDefault="003C3CB4">
            <w:pPr>
              <w:pStyle w:val="40"/>
            </w:pPr>
            <w:r>
              <w:t>31.43</w:t>
            </w:r>
          </w:p>
        </w:tc>
        <w:tc>
          <w:tcPr>
            <w:tcW w:w="1361" w:type="dxa"/>
            <w:vAlign w:val="center"/>
          </w:tcPr>
          <w:p w:rsidR="00047211" w:rsidRDefault="003C3CB4">
            <w:pPr>
              <w:pStyle w:val="40"/>
            </w:pPr>
            <w:r>
              <w:t>31.43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992" w:type="dxa"/>
            <w:vAlign w:val="center"/>
          </w:tcPr>
          <w:p w:rsidR="00047211" w:rsidRDefault="003C3CB4">
            <w:pPr>
              <w:pStyle w:val="2"/>
            </w:pPr>
            <w:r>
              <w:t>2080506</w:t>
            </w:r>
          </w:p>
        </w:tc>
        <w:tc>
          <w:tcPr>
            <w:tcW w:w="4536" w:type="dxa"/>
            <w:vAlign w:val="center"/>
          </w:tcPr>
          <w:p w:rsidR="00047211" w:rsidRDefault="003C3CB4">
            <w:pPr>
              <w:pStyle w:val="2"/>
            </w:pPr>
            <w:r>
              <w:t>机关事业单位职业年金缴费支出</w:t>
            </w:r>
          </w:p>
        </w:tc>
        <w:tc>
          <w:tcPr>
            <w:tcW w:w="1361" w:type="dxa"/>
            <w:vAlign w:val="center"/>
          </w:tcPr>
          <w:p w:rsidR="00047211" w:rsidRDefault="003C3CB4">
            <w:pPr>
              <w:pStyle w:val="40"/>
            </w:pPr>
            <w:r>
              <w:t>10.40</w:t>
            </w:r>
          </w:p>
        </w:tc>
        <w:tc>
          <w:tcPr>
            <w:tcW w:w="1361" w:type="dxa"/>
            <w:vAlign w:val="center"/>
          </w:tcPr>
          <w:p w:rsidR="00047211" w:rsidRDefault="003C3CB4">
            <w:pPr>
              <w:pStyle w:val="40"/>
            </w:pPr>
            <w:r>
              <w:t>10.40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992" w:type="dxa"/>
            <w:vAlign w:val="center"/>
          </w:tcPr>
          <w:p w:rsidR="00047211" w:rsidRDefault="003C3CB4">
            <w:pPr>
              <w:pStyle w:val="2"/>
            </w:pPr>
            <w:r>
              <w:t>20827</w:t>
            </w:r>
          </w:p>
        </w:tc>
        <w:tc>
          <w:tcPr>
            <w:tcW w:w="4536" w:type="dxa"/>
            <w:vAlign w:val="center"/>
          </w:tcPr>
          <w:p w:rsidR="00047211" w:rsidRDefault="003C3CB4">
            <w:pPr>
              <w:pStyle w:val="2"/>
            </w:pPr>
            <w:r>
              <w:t>财政对其他社会保险基金的补助</w:t>
            </w:r>
          </w:p>
        </w:tc>
        <w:tc>
          <w:tcPr>
            <w:tcW w:w="1361" w:type="dxa"/>
            <w:vAlign w:val="center"/>
          </w:tcPr>
          <w:p w:rsidR="00047211" w:rsidRDefault="003C3CB4">
            <w:pPr>
              <w:pStyle w:val="40"/>
            </w:pPr>
            <w:r>
              <w:t>1.71</w:t>
            </w:r>
          </w:p>
        </w:tc>
        <w:tc>
          <w:tcPr>
            <w:tcW w:w="1361" w:type="dxa"/>
            <w:vAlign w:val="center"/>
          </w:tcPr>
          <w:p w:rsidR="00047211" w:rsidRDefault="003C3CB4">
            <w:pPr>
              <w:pStyle w:val="40"/>
            </w:pPr>
            <w:r>
              <w:t>1.71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992" w:type="dxa"/>
            <w:vAlign w:val="center"/>
          </w:tcPr>
          <w:p w:rsidR="00047211" w:rsidRDefault="003C3CB4">
            <w:pPr>
              <w:pStyle w:val="2"/>
            </w:pPr>
            <w:r>
              <w:t>2082701</w:t>
            </w:r>
          </w:p>
        </w:tc>
        <w:tc>
          <w:tcPr>
            <w:tcW w:w="4536" w:type="dxa"/>
            <w:vAlign w:val="center"/>
          </w:tcPr>
          <w:p w:rsidR="00047211" w:rsidRDefault="003C3CB4">
            <w:pPr>
              <w:pStyle w:val="2"/>
            </w:pPr>
            <w:r>
              <w:t>财政对失业保险基金的补助</w:t>
            </w:r>
          </w:p>
        </w:tc>
        <w:tc>
          <w:tcPr>
            <w:tcW w:w="1361" w:type="dxa"/>
            <w:vAlign w:val="center"/>
          </w:tcPr>
          <w:p w:rsidR="00047211" w:rsidRDefault="003C3CB4">
            <w:pPr>
              <w:pStyle w:val="40"/>
            </w:pPr>
            <w:r>
              <w:t>0.82</w:t>
            </w:r>
          </w:p>
        </w:tc>
        <w:tc>
          <w:tcPr>
            <w:tcW w:w="1361" w:type="dxa"/>
            <w:vAlign w:val="center"/>
          </w:tcPr>
          <w:p w:rsidR="00047211" w:rsidRDefault="003C3CB4">
            <w:pPr>
              <w:pStyle w:val="40"/>
            </w:pPr>
            <w:r>
              <w:t>0.82</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992" w:type="dxa"/>
            <w:vAlign w:val="center"/>
          </w:tcPr>
          <w:p w:rsidR="00047211" w:rsidRDefault="003C3CB4">
            <w:pPr>
              <w:pStyle w:val="2"/>
            </w:pPr>
            <w:r>
              <w:t>2082702</w:t>
            </w:r>
          </w:p>
        </w:tc>
        <w:tc>
          <w:tcPr>
            <w:tcW w:w="4536" w:type="dxa"/>
            <w:vAlign w:val="center"/>
          </w:tcPr>
          <w:p w:rsidR="00047211" w:rsidRDefault="003C3CB4">
            <w:pPr>
              <w:pStyle w:val="2"/>
            </w:pPr>
            <w:r>
              <w:t>财政对工伤保险基金的补助</w:t>
            </w:r>
          </w:p>
        </w:tc>
        <w:tc>
          <w:tcPr>
            <w:tcW w:w="1361" w:type="dxa"/>
            <w:vAlign w:val="center"/>
          </w:tcPr>
          <w:p w:rsidR="00047211" w:rsidRDefault="003C3CB4">
            <w:pPr>
              <w:pStyle w:val="40"/>
            </w:pPr>
            <w:r>
              <w:t>0.89</w:t>
            </w:r>
          </w:p>
        </w:tc>
        <w:tc>
          <w:tcPr>
            <w:tcW w:w="1361" w:type="dxa"/>
            <w:vAlign w:val="center"/>
          </w:tcPr>
          <w:p w:rsidR="00047211" w:rsidRDefault="003C3CB4">
            <w:pPr>
              <w:pStyle w:val="40"/>
            </w:pPr>
            <w:r>
              <w:t>0.89</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992" w:type="dxa"/>
            <w:vAlign w:val="center"/>
          </w:tcPr>
          <w:p w:rsidR="00047211" w:rsidRDefault="003C3CB4">
            <w:pPr>
              <w:pStyle w:val="2"/>
            </w:pPr>
            <w:r>
              <w:t>210</w:t>
            </w:r>
          </w:p>
        </w:tc>
        <w:tc>
          <w:tcPr>
            <w:tcW w:w="4536" w:type="dxa"/>
            <w:vAlign w:val="center"/>
          </w:tcPr>
          <w:p w:rsidR="00047211" w:rsidRDefault="003C3CB4">
            <w:pPr>
              <w:pStyle w:val="2"/>
            </w:pPr>
            <w:r>
              <w:t>卫生健康支出</w:t>
            </w:r>
          </w:p>
        </w:tc>
        <w:tc>
          <w:tcPr>
            <w:tcW w:w="1361" w:type="dxa"/>
            <w:vAlign w:val="center"/>
          </w:tcPr>
          <w:p w:rsidR="00047211" w:rsidRDefault="003C3CB4">
            <w:pPr>
              <w:pStyle w:val="40"/>
            </w:pPr>
            <w:r>
              <w:t>21.37</w:t>
            </w:r>
          </w:p>
        </w:tc>
        <w:tc>
          <w:tcPr>
            <w:tcW w:w="1361" w:type="dxa"/>
            <w:vAlign w:val="center"/>
          </w:tcPr>
          <w:p w:rsidR="00047211" w:rsidRDefault="003C3CB4">
            <w:pPr>
              <w:pStyle w:val="40"/>
            </w:pPr>
            <w:r>
              <w:t>21.37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992" w:type="dxa"/>
            <w:vAlign w:val="center"/>
          </w:tcPr>
          <w:p w:rsidR="00047211" w:rsidRDefault="003C3CB4">
            <w:pPr>
              <w:pStyle w:val="2"/>
            </w:pPr>
            <w:r>
              <w:t>21011</w:t>
            </w:r>
          </w:p>
        </w:tc>
        <w:tc>
          <w:tcPr>
            <w:tcW w:w="4536" w:type="dxa"/>
            <w:vAlign w:val="center"/>
          </w:tcPr>
          <w:p w:rsidR="00047211" w:rsidRDefault="003C3CB4">
            <w:pPr>
              <w:pStyle w:val="2"/>
            </w:pPr>
            <w:r>
              <w:t>行政事业单位医疗</w:t>
            </w:r>
          </w:p>
        </w:tc>
        <w:tc>
          <w:tcPr>
            <w:tcW w:w="1361" w:type="dxa"/>
            <w:vAlign w:val="center"/>
          </w:tcPr>
          <w:p w:rsidR="00047211" w:rsidRDefault="003C3CB4">
            <w:pPr>
              <w:pStyle w:val="40"/>
            </w:pPr>
            <w:r>
              <w:t>21.37</w:t>
            </w:r>
          </w:p>
        </w:tc>
        <w:tc>
          <w:tcPr>
            <w:tcW w:w="1361" w:type="dxa"/>
            <w:vAlign w:val="center"/>
          </w:tcPr>
          <w:p w:rsidR="00047211" w:rsidRDefault="003C3CB4">
            <w:pPr>
              <w:pStyle w:val="40"/>
            </w:pPr>
            <w:r>
              <w:t>21.37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992" w:type="dxa"/>
            <w:vAlign w:val="center"/>
          </w:tcPr>
          <w:p w:rsidR="00047211" w:rsidRDefault="003C3CB4">
            <w:pPr>
              <w:pStyle w:val="2"/>
            </w:pPr>
            <w:r>
              <w:t>2101101</w:t>
            </w:r>
          </w:p>
        </w:tc>
        <w:tc>
          <w:tcPr>
            <w:tcW w:w="4536" w:type="dxa"/>
            <w:vAlign w:val="center"/>
          </w:tcPr>
          <w:p w:rsidR="00047211" w:rsidRDefault="003C3CB4">
            <w:pPr>
              <w:pStyle w:val="2"/>
            </w:pPr>
            <w:r>
              <w:t>行政单位医疗</w:t>
            </w:r>
          </w:p>
        </w:tc>
        <w:tc>
          <w:tcPr>
            <w:tcW w:w="1361" w:type="dxa"/>
            <w:vAlign w:val="center"/>
          </w:tcPr>
          <w:p w:rsidR="00047211" w:rsidRDefault="003C3CB4">
            <w:pPr>
              <w:pStyle w:val="40"/>
            </w:pPr>
            <w:r>
              <w:t>4.44</w:t>
            </w:r>
          </w:p>
        </w:tc>
        <w:tc>
          <w:tcPr>
            <w:tcW w:w="1361" w:type="dxa"/>
            <w:vAlign w:val="center"/>
          </w:tcPr>
          <w:p w:rsidR="00047211" w:rsidRDefault="003C3CB4">
            <w:pPr>
              <w:pStyle w:val="40"/>
            </w:pPr>
            <w:r>
              <w:t>4.44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992" w:type="dxa"/>
            <w:vAlign w:val="center"/>
          </w:tcPr>
          <w:p w:rsidR="00047211" w:rsidRDefault="003C3CB4">
            <w:pPr>
              <w:pStyle w:val="2"/>
            </w:pPr>
            <w:r>
              <w:t>2101102</w:t>
            </w:r>
          </w:p>
        </w:tc>
        <w:tc>
          <w:tcPr>
            <w:tcW w:w="4536" w:type="dxa"/>
            <w:vAlign w:val="center"/>
          </w:tcPr>
          <w:p w:rsidR="00047211" w:rsidRDefault="003C3CB4">
            <w:pPr>
              <w:pStyle w:val="2"/>
            </w:pPr>
            <w:r>
              <w:t>事业单位医疗</w:t>
            </w:r>
          </w:p>
        </w:tc>
        <w:tc>
          <w:tcPr>
            <w:tcW w:w="1361" w:type="dxa"/>
            <w:vAlign w:val="center"/>
          </w:tcPr>
          <w:p w:rsidR="00047211" w:rsidRDefault="003C3CB4">
            <w:pPr>
              <w:pStyle w:val="40"/>
            </w:pPr>
            <w:r>
              <w:t>9.97</w:t>
            </w:r>
          </w:p>
        </w:tc>
        <w:tc>
          <w:tcPr>
            <w:tcW w:w="1361" w:type="dxa"/>
            <w:vAlign w:val="center"/>
          </w:tcPr>
          <w:p w:rsidR="00047211" w:rsidRDefault="003C3CB4">
            <w:pPr>
              <w:pStyle w:val="40"/>
            </w:pPr>
            <w:r>
              <w:t>9.97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992" w:type="dxa"/>
            <w:vAlign w:val="center"/>
          </w:tcPr>
          <w:p w:rsidR="00047211" w:rsidRDefault="003C3CB4">
            <w:pPr>
              <w:pStyle w:val="2"/>
            </w:pPr>
            <w:r>
              <w:t>2101103</w:t>
            </w:r>
          </w:p>
        </w:tc>
        <w:tc>
          <w:tcPr>
            <w:tcW w:w="4536" w:type="dxa"/>
            <w:vAlign w:val="center"/>
          </w:tcPr>
          <w:p w:rsidR="00047211" w:rsidRDefault="003C3CB4">
            <w:pPr>
              <w:pStyle w:val="2"/>
            </w:pPr>
            <w:r>
              <w:t>公务员医疗补助</w:t>
            </w:r>
          </w:p>
        </w:tc>
        <w:tc>
          <w:tcPr>
            <w:tcW w:w="1361" w:type="dxa"/>
            <w:vAlign w:val="center"/>
          </w:tcPr>
          <w:p w:rsidR="00047211" w:rsidRDefault="003C3CB4">
            <w:pPr>
              <w:pStyle w:val="40"/>
            </w:pPr>
            <w:r>
              <w:t>6.96</w:t>
            </w:r>
          </w:p>
        </w:tc>
        <w:tc>
          <w:tcPr>
            <w:tcW w:w="1361" w:type="dxa"/>
            <w:vAlign w:val="center"/>
          </w:tcPr>
          <w:p w:rsidR="00047211" w:rsidRDefault="003C3CB4">
            <w:pPr>
              <w:pStyle w:val="40"/>
            </w:pPr>
            <w:r>
              <w:t>6.96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992" w:type="dxa"/>
            <w:vAlign w:val="center"/>
          </w:tcPr>
          <w:p w:rsidR="00047211" w:rsidRDefault="003C3CB4">
            <w:pPr>
              <w:pStyle w:val="2"/>
            </w:pPr>
            <w:r>
              <w:t>221</w:t>
            </w:r>
          </w:p>
        </w:tc>
        <w:tc>
          <w:tcPr>
            <w:tcW w:w="4536" w:type="dxa"/>
            <w:vAlign w:val="center"/>
          </w:tcPr>
          <w:p w:rsidR="00047211" w:rsidRDefault="003C3CB4">
            <w:pPr>
              <w:pStyle w:val="2"/>
            </w:pPr>
            <w:r>
              <w:t>住房保障支出</w:t>
            </w:r>
          </w:p>
        </w:tc>
        <w:tc>
          <w:tcPr>
            <w:tcW w:w="1361" w:type="dxa"/>
            <w:vAlign w:val="center"/>
          </w:tcPr>
          <w:p w:rsidR="00047211" w:rsidRDefault="003C3CB4">
            <w:pPr>
              <w:pStyle w:val="40"/>
            </w:pPr>
            <w:r>
              <w:t>23.50</w:t>
            </w:r>
          </w:p>
        </w:tc>
        <w:tc>
          <w:tcPr>
            <w:tcW w:w="1361" w:type="dxa"/>
            <w:vAlign w:val="center"/>
          </w:tcPr>
          <w:p w:rsidR="00047211" w:rsidRDefault="003C3CB4">
            <w:pPr>
              <w:pStyle w:val="40"/>
            </w:pPr>
            <w:r>
              <w:t>23.50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992" w:type="dxa"/>
            <w:vAlign w:val="center"/>
          </w:tcPr>
          <w:p w:rsidR="00047211" w:rsidRDefault="003C3CB4">
            <w:pPr>
              <w:pStyle w:val="2"/>
            </w:pPr>
            <w:r>
              <w:t>22102</w:t>
            </w:r>
          </w:p>
        </w:tc>
        <w:tc>
          <w:tcPr>
            <w:tcW w:w="4536" w:type="dxa"/>
            <w:vAlign w:val="center"/>
          </w:tcPr>
          <w:p w:rsidR="00047211" w:rsidRDefault="003C3CB4">
            <w:pPr>
              <w:pStyle w:val="2"/>
            </w:pPr>
            <w:r>
              <w:t>住房改革支出</w:t>
            </w:r>
          </w:p>
        </w:tc>
        <w:tc>
          <w:tcPr>
            <w:tcW w:w="1361" w:type="dxa"/>
            <w:vAlign w:val="center"/>
          </w:tcPr>
          <w:p w:rsidR="00047211" w:rsidRDefault="003C3CB4">
            <w:pPr>
              <w:pStyle w:val="40"/>
            </w:pPr>
            <w:r>
              <w:t>23.50</w:t>
            </w:r>
          </w:p>
        </w:tc>
        <w:tc>
          <w:tcPr>
            <w:tcW w:w="1361" w:type="dxa"/>
            <w:vAlign w:val="center"/>
          </w:tcPr>
          <w:p w:rsidR="00047211" w:rsidRDefault="003C3CB4">
            <w:pPr>
              <w:pStyle w:val="40"/>
            </w:pPr>
            <w:r>
              <w:t>23.50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992" w:type="dxa"/>
            <w:vAlign w:val="center"/>
          </w:tcPr>
          <w:p w:rsidR="00047211" w:rsidRDefault="003C3CB4">
            <w:pPr>
              <w:pStyle w:val="2"/>
            </w:pPr>
            <w:r>
              <w:t>2210201</w:t>
            </w:r>
          </w:p>
        </w:tc>
        <w:tc>
          <w:tcPr>
            <w:tcW w:w="4536" w:type="dxa"/>
            <w:vAlign w:val="center"/>
          </w:tcPr>
          <w:p w:rsidR="00047211" w:rsidRDefault="003C3CB4">
            <w:pPr>
              <w:pStyle w:val="2"/>
            </w:pPr>
            <w:r>
              <w:t>住房公积金</w:t>
            </w:r>
          </w:p>
        </w:tc>
        <w:tc>
          <w:tcPr>
            <w:tcW w:w="1361" w:type="dxa"/>
            <w:vAlign w:val="center"/>
          </w:tcPr>
          <w:p w:rsidR="00047211" w:rsidRDefault="003C3CB4">
            <w:pPr>
              <w:pStyle w:val="40"/>
            </w:pPr>
            <w:r>
              <w:t>23.50</w:t>
            </w:r>
          </w:p>
        </w:tc>
        <w:tc>
          <w:tcPr>
            <w:tcW w:w="1361" w:type="dxa"/>
            <w:vAlign w:val="center"/>
          </w:tcPr>
          <w:p w:rsidR="00047211" w:rsidRDefault="003C3CB4">
            <w:pPr>
              <w:pStyle w:val="40"/>
            </w:pPr>
            <w:r>
              <w:t>23.50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1502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402"/>
        <w:gridCol w:w="1474"/>
        <w:gridCol w:w="3402"/>
        <w:gridCol w:w="1474"/>
        <w:gridCol w:w="1474"/>
        <w:gridCol w:w="1474"/>
        <w:gridCol w:w="1474"/>
      </w:tblGrid>
      <w:tr w:rsidR="00047211">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3402"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896"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4876" w:type="dxa"/>
            <w:gridSpan w:val="2"/>
            <w:vAlign w:val="center"/>
          </w:tcPr>
          <w:p w:rsidR="00047211" w:rsidRDefault="003C3CB4">
            <w:pPr>
              <w:pStyle w:val="10"/>
            </w:pPr>
            <w:r>
              <w:t>收入</w:t>
            </w:r>
          </w:p>
        </w:tc>
        <w:tc>
          <w:tcPr>
            <w:tcW w:w="9298" w:type="dxa"/>
            <w:gridSpan w:val="5"/>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金额</w:t>
            </w:r>
          </w:p>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合计</w:t>
            </w:r>
          </w:p>
        </w:tc>
        <w:tc>
          <w:tcPr>
            <w:tcW w:w="1474" w:type="dxa"/>
            <w:vAlign w:val="center"/>
          </w:tcPr>
          <w:p w:rsidR="00047211" w:rsidRDefault="003C3CB4">
            <w:pPr>
              <w:pStyle w:val="10"/>
            </w:pPr>
            <w:r>
              <w:t>一般公共预算财政拨款</w:t>
            </w:r>
          </w:p>
        </w:tc>
        <w:tc>
          <w:tcPr>
            <w:tcW w:w="1474" w:type="dxa"/>
            <w:vAlign w:val="center"/>
          </w:tcPr>
          <w:p w:rsidR="00047211" w:rsidRDefault="003C3CB4">
            <w:pPr>
              <w:pStyle w:val="10"/>
            </w:pPr>
            <w:r>
              <w:t>政府性基金预算财政</w:t>
            </w:r>
            <w:r>
              <w:t xml:space="preserve"> </w:t>
            </w:r>
            <w:r>
              <w:t xml:space="preserve">   </w:t>
            </w:r>
            <w:r>
              <w:t>拨款</w:t>
            </w:r>
          </w:p>
        </w:tc>
        <w:tc>
          <w:tcPr>
            <w:tcW w:w="1474" w:type="dxa"/>
            <w:vAlign w:val="center"/>
          </w:tcPr>
          <w:p w:rsidR="00047211" w:rsidRDefault="003C3CB4">
            <w:pPr>
              <w:pStyle w:val="10"/>
            </w:pPr>
            <w:r>
              <w:t>国有资本经营预算财政拨款</w:t>
            </w:r>
          </w:p>
        </w:tc>
      </w:tr>
      <w:tr w:rsidR="00047211">
        <w:trPr>
          <w:trHeight w:val="369"/>
          <w:tblHeader/>
          <w:jc w:val="center"/>
        </w:trPr>
        <w:tc>
          <w:tcPr>
            <w:tcW w:w="850" w:type="dxa"/>
            <w:vAlign w:val="center"/>
          </w:tcPr>
          <w:p w:rsidR="00047211" w:rsidRDefault="003C3CB4">
            <w:pPr>
              <w:pStyle w:val="10"/>
            </w:pPr>
            <w:r>
              <w:t>栏次</w:t>
            </w:r>
          </w:p>
        </w:tc>
        <w:tc>
          <w:tcPr>
            <w:tcW w:w="3402" w:type="dxa"/>
            <w:vAlign w:val="center"/>
          </w:tcPr>
          <w:p w:rsidR="00047211" w:rsidRDefault="003C3CB4">
            <w:pPr>
              <w:pStyle w:val="10"/>
            </w:pPr>
            <w:r>
              <w:t>1</w:t>
            </w:r>
          </w:p>
        </w:tc>
        <w:tc>
          <w:tcPr>
            <w:tcW w:w="1474" w:type="dxa"/>
            <w:vAlign w:val="center"/>
          </w:tcPr>
          <w:p w:rsidR="00047211" w:rsidRDefault="003C3CB4">
            <w:pPr>
              <w:pStyle w:val="10"/>
            </w:pPr>
            <w:r>
              <w:t>2</w:t>
            </w:r>
          </w:p>
        </w:tc>
        <w:tc>
          <w:tcPr>
            <w:tcW w:w="3402" w:type="dxa"/>
            <w:vAlign w:val="center"/>
          </w:tcPr>
          <w:p w:rsidR="00047211" w:rsidRDefault="003C3CB4">
            <w:pPr>
              <w:pStyle w:val="10"/>
            </w:pPr>
            <w:r>
              <w:t>3</w:t>
            </w:r>
          </w:p>
        </w:tc>
        <w:tc>
          <w:tcPr>
            <w:tcW w:w="1474" w:type="dxa"/>
            <w:vAlign w:val="center"/>
          </w:tcPr>
          <w:p w:rsidR="00047211" w:rsidRDefault="003C3CB4">
            <w:pPr>
              <w:pStyle w:val="10"/>
            </w:pPr>
            <w:r>
              <w:t>4</w:t>
            </w:r>
          </w:p>
        </w:tc>
        <w:tc>
          <w:tcPr>
            <w:tcW w:w="1474" w:type="dxa"/>
            <w:vAlign w:val="center"/>
          </w:tcPr>
          <w:p w:rsidR="00047211" w:rsidRDefault="003C3CB4">
            <w:pPr>
              <w:pStyle w:val="10"/>
            </w:pPr>
            <w:r>
              <w:t>5</w:t>
            </w:r>
          </w:p>
        </w:tc>
        <w:tc>
          <w:tcPr>
            <w:tcW w:w="1474" w:type="dxa"/>
            <w:vAlign w:val="center"/>
          </w:tcPr>
          <w:p w:rsidR="00047211" w:rsidRDefault="003C3CB4">
            <w:pPr>
              <w:pStyle w:val="10"/>
            </w:pPr>
            <w:r>
              <w:t>6</w:t>
            </w:r>
          </w:p>
        </w:tc>
        <w:tc>
          <w:tcPr>
            <w:tcW w:w="1474" w:type="dxa"/>
            <w:vAlign w:val="center"/>
          </w:tcPr>
          <w:p w:rsidR="00047211" w:rsidRDefault="003C3CB4">
            <w:pPr>
              <w:pStyle w:val="10"/>
            </w:pPr>
            <w:r>
              <w:t>7</w:t>
            </w:r>
          </w:p>
        </w:tc>
      </w:tr>
      <w:tr w:rsidR="00047211">
        <w:trPr>
          <w:trHeight w:val="369"/>
          <w:jc w:val="center"/>
        </w:trPr>
        <w:tc>
          <w:tcPr>
            <w:tcW w:w="850" w:type="dxa"/>
            <w:vAlign w:val="center"/>
          </w:tcPr>
          <w:p w:rsidR="00047211" w:rsidRDefault="003C3CB4">
            <w:pPr>
              <w:pStyle w:val="3"/>
            </w:pPr>
            <w:r>
              <w:t>1</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1825.68</w:t>
            </w:r>
          </w:p>
        </w:tc>
        <w:tc>
          <w:tcPr>
            <w:tcW w:w="3402" w:type="dxa"/>
            <w:vAlign w:val="center"/>
          </w:tcPr>
          <w:p w:rsidR="00047211" w:rsidRDefault="003C3CB4">
            <w:pPr>
              <w:pStyle w:val="2"/>
            </w:pPr>
            <w:r>
              <w:t>一、一般公共服务支出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3C3CB4">
            <w:pPr>
              <w:pStyle w:val="2"/>
            </w:pPr>
            <w:r>
              <w:t>二、外交支出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3C3CB4">
            <w:pPr>
              <w:pStyle w:val="2"/>
            </w:pPr>
            <w:r>
              <w:t>三、国防支出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四、公共安全支出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五、教育支出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六、科学技术支出</w:t>
            </w:r>
          </w:p>
        </w:tc>
        <w:tc>
          <w:tcPr>
            <w:tcW w:w="1474" w:type="dxa"/>
            <w:vAlign w:val="center"/>
          </w:tcPr>
          <w:p w:rsidR="00047211" w:rsidRDefault="003C3CB4">
            <w:pPr>
              <w:pStyle w:val="40"/>
            </w:pPr>
            <w:r>
              <w:t>2.00</w:t>
            </w:r>
          </w:p>
        </w:tc>
        <w:tc>
          <w:tcPr>
            <w:tcW w:w="1474" w:type="dxa"/>
            <w:vAlign w:val="center"/>
          </w:tcPr>
          <w:p w:rsidR="00047211" w:rsidRDefault="003C3CB4">
            <w:pPr>
              <w:pStyle w:val="40"/>
            </w:pPr>
            <w:r>
              <w:t>2.00</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七、文化旅游体育与传媒支出</w:t>
            </w:r>
          </w:p>
        </w:tc>
        <w:tc>
          <w:tcPr>
            <w:tcW w:w="1474" w:type="dxa"/>
            <w:vAlign w:val="center"/>
          </w:tcPr>
          <w:p w:rsidR="00047211" w:rsidRDefault="003C3CB4">
            <w:pPr>
              <w:pStyle w:val="40"/>
            </w:pPr>
            <w:r>
              <w:t>1727.13</w:t>
            </w:r>
          </w:p>
        </w:tc>
        <w:tc>
          <w:tcPr>
            <w:tcW w:w="1474" w:type="dxa"/>
            <w:vAlign w:val="center"/>
          </w:tcPr>
          <w:p w:rsidR="00047211" w:rsidRDefault="003C3CB4">
            <w:pPr>
              <w:pStyle w:val="40"/>
            </w:pPr>
            <w:r>
              <w:t>1727.13</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八、社会保障和就业支出</w:t>
            </w:r>
          </w:p>
        </w:tc>
        <w:tc>
          <w:tcPr>
            <w:tcW w:w="1474" w:type="dxa"/>
            <w:vAlign w:val="center"/>
          </w:tcPr>
          <w:p w:rsidR="00047211" w:rsidRDefault="003C3CB4">
            <w:pPr>
              <w:pStyle w:val="40"/>
            </w:pPr>
            <w:r>
              <w:t>97.87</w:t>
            </w:r>
          </w:p>
        </w:tc>
        <w:tc>
          <w:tcPr>
            <w:tcW w:w="1474" w:type="dxa"/>
            <w:vAlign w:val="center"/>
          </w:tcPr>
          <w:p w:rsidR="00047211" w:rsidRDefault="003C3CB4">
            <w:pPr>
              <w:pStyle w:val="40"/>
            </w:pPr>
            <w:r>
              <w:t>97.87</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九、社会保险基金支出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十、卫生健康支出</w:t>
            </w:r>
          </w:p>
        </w:tc>
        <w:tc>
          <w:tcPr>
            <w:tcW w:w="1474" w:type="dxa"/>
            <w:vAlign w:val="center"/>
          </w:tcPr>
          <w:p w:rsidR="00047211" w:rsidRDefault="003C3CB4">
            <w:pPr>
              <w:pStyle w:val="40"/>
            </w:pPr>
            <w:r>
              <w:t>21.37</w:t>
            </w:r>
          </w:p>
        </w:tc>
        <w:tc>
          <w:tcPr>
            <w:tcW w:w="1474" w:type="dxa"/>
            <w:vAlign w:val="center"/>
          </w:tcPr>
          <w:p w:rsidR="00047211" w:rsidRDefault="003C3CB4">
            <w:pPr>
              <w:pStyle w:val="40"/>
            </w:pPr>
            <w:r>
              <w:t>21.37</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十一、节能环保支出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十二、城乡社区支出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十三、农林水支出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十四、交通运输支出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十五、资源勘探工业信息等支出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十六、商业服务业等支出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十七、金融支出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十八、援助其他地区支出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十九、自然资源海洋气象等支出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二十、住房保障支出</w:t>
            </w:r>
          </w:p>
        </w:tc>
        <w:tc>
          <w:tcPr>
            <w:tcW w:w="1474" w:type="dxa"/>
            <w:vAlign w:val="center"/>
          </w:tcPr>
          <w:p w:rsidR="00047211" w:rsidRDefault="003C3CB4">
            <w:pPr>
              <w:pStyle w:val="40"/>
            </w:pPr>
            <w:r>
              <w:t>23.50</w:t>
            </w:r>
          </w:p>
        </w:tc>
        <w:tc>
          <w:tcPr>
            <w:tcW w:w="1474" w:type="dxa"/>
            <w:vAlign w:val="center"/>
          </w:tcPr>
          <w:p w:rsidR="00047211" w:rsidRDefault="003C3CB4">
            <w:pPr>
              <w:pStyle w:val="40"/>
            </w:pPr>
            <w:r>
              <w:t>23.50</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二十一、粮油物资储备支出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二十二、国有资本经营预算支出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二十三、灾害防治及应急管理支出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二十四、预备费</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二十五、其他支出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二十六、转移性支出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二十七、债务还本支出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二十八、债务付息支出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二十九、债务发行费用支出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三十、抗疫特别国债安排的支出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三十一、人行科目</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3402" w:type="dxa"/>
            <w:vAlign w:val="center"/>
          </w:tcPr>
          <w:p w:rsidR="00047211" w:rsidRDefault="003C3CB4">
            <w:pPr>
              <w:pStyle w:val="6"/>
            </w:pPr>
            <w:r>
              <w:t>本年收入合计</w:t>
            </w:r>
          </w:p>
        </w:tc>
        <w:tc>
          <w:tcPr>
            <w:tcW w:w="1474" w:type="dxa"/>
            <w:vAlign w:val="center"/>
          </w:tcPr>
          <w:p w:rsidR="00047211" w:rsidRDefault="003C3CB4">
            <w:pPr>
              <w:pStyle w:val="7"/>
            </w:pPr>
            <w:r>
              <w:t>1825.68</w:t>
            </w:r>
          </w:p>
        </w:tc>
        <w:tc>
          <w:tcPr>
            <w:tcW w:w="3402" w:type="dxa"/>
            <w:vAlign w:val="center"/>
          </w:tcPr>
          <w:p w:rsidR="00047211" w:rsidRDefault="003C3CB4">
            <w:pPr>
              <w:pStyle w:val="6"/>
            </w:pPr>
            <w:r>
              <w:t>本年支出合计</w:t>
            </w:r>
          </w:p>
        </w:tc>
        <w:tc>
          <w:tcPr>
            <w:tcW w:w="1474" w:type="dxa"/>
            <w:vAlign w:val="center"/>
          </w:tcPr>
          <w:p w:rsidR="00047211" w:rsidRDefault="003C3CB4">
            <w:pPr>
              <w:pStyle w:val="7"/>
            </w:pPr>
            <w:r>
              <w:t>1871.87</w:t>
            </w:r>
          </w:p>
        </w:tc>
        <w:tc>
          <w:tcPr>
            <w:tcW w:w="1474" w:type="dxa"/>
            <w:vAlign w:val="center"/>
          </w:tcPr>
          <w:p w:rsidR="00047211" w:rsidRDefault="003C3CB4">
            <w:pPr>
              <w:pStyle w:val="7"/>
            </w:pPr>
            <w:r>
              <w:t>1871.87</w:t>
            </w:r>
          </w:p>
        </w:tc>
        <w:tc>
          <w:tcPr>
            <w:tcW w:w="1474" w:type="dxa"/>
            <w:vAlign w:val="center"/>
          </w:tcPr>
          <w:p w:rsidR="00047211" w:rsidRDefault="00047211">
            <w:pPr>
              <w:pStyle w:val="7"/>
            </w:pPr>
          </w:p>
        </w:tc>
        <w:tc>
          <w:tcPr>
            <w:tcW w:w="1474"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33</w:t>
            </w:r>
          </w:p>
        </w:tc>
        <w:tc>
          <w:tcPr>
            <w:tcW w:w="3402" w:type="dxa"/>
            <w:vAlign w:val="center"/>
          </w:tcPr>
          <w:p w:rsidR="00047211" w:rsidRDefault="003C3CB4">
            <w:pPr>
              <w:pStyle w:val="2"/>
            </w:pPr>
            <w:r>
              <w:t>年初财政拨款结转和结余</w:t>
            </w:r>
          </w:p>
        </w:tc>
        <w:tc>
          <w:tcPr>
            <w:tcW w:w="1474" w:type="dxa"/>
            <w:vAlign w:val="center"/>
          </w:tcPr>
          <w:p w:rsidR="00047211" w:rsidRDefault="003C3CB4">
            <w:pPr>
              <w:pStyle w:val="40"/>
            </w:pPr>
            <w:r>
              <w:t>46.18</w:t>
            </w:r>
          </w:p>
        </w:tc>
        <w:tc>
          <w:tcPr>
            <w:tcW w:w="3402" w:type="dxa"/>
            <w:vAlign w:val="center"/>
          </w:tcPr>
          <w:p w:rsidR="00047211" w:rsidRDefault="003C3CB4">
            <w:pPr>
              <w:pStyle w:val="2"/>
            </w:pPr>
            <w:r>
              <w:t>年末财政拨款结转和结余</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46.18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35</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36</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37</w:t>
            </w:r>
          </w:p>
        </w:tc>
        <w:tc>
          <w:tcPr>
            <w:tcW w:w="3402" w:type="dxa"/>
            <w:vAlign w:val="center"/>
          </w:tcPr>
          <w:p w:rsidR="00047211" w:rsidRDefault="003C3CB4">
            <w:pPr>
              <w:pStyle w:val="6"/>
            </w:pPr>
            <w:r>
              <w:t>收入总计</w:t>
            </w:r>
          </w:p>
        </w:tc>
        <w:tc>
          <w:tcPr>
            <w:tcW w:w="1474" w:type="dxa"/>
            <w:vAlign w:val="center"/>
          </w:tcPr>
          <w:p w:rsidR="00047211" w:rsidRDefault="003C3CB4">
            <w:pPr>
              <w:pStyle w:val="7"/>
            </w:pPr>
            <w:r>
              <w:t>1871.87</w:t>
            </w:r>
          </w:p>
        </w:tc>
        <w:tc>
          <w:tcPr>
            <w:tcW w:w="3402" w:type="dxa"/>
            <w:vAlign w:val="center"/>
          </w:tcPr>
          <w:p w:rsidR="00047211" w:rsidRDefault="003C3CB4">
            <w:pPr>
              <w:pStyle w:val="6"/>
            </w:pPr>
            <w:r>
              <w:t>支出总计</w:t>
            </w:r>
          </w:p>
        </w:tc>
        <w:tc>
          <w:tcPr>
            <w:tcW w:w="1474" w:type="dxa"/>
            <w:vAlign w:val="center"/>
          </w:tcPr>
          <w:p w:rsidR="00047211" w:rsidRDefault="003C3CB4">
            <w:pPr>
              <w:pStyle w:val="7"/>
            </w:pPr>
            <w:r>
              <w:t>1871.87</w:t>
            </w:r>
          </w:p>
        </w:tc>
        <w:tc>
          <w:tcPr>
            <w:tcW w:w="1474" w:type="dxa"/>
            <w:vAlign w:val="center"/>
          </w:tcPr>
          <w:p w:rsidR="00047211" w:rsidRDefault="003C3CB4">
            <w:pPr>
              <w:pStyle w:val="7"/>
            </w:pPr>
            <w:r>
              <w:t>1871.87</w:t>
            </w:r>
          </w:p>
        </w:tc>
        <w:tc>
          <w:tcPr>
            <w:tcW w:w="1474" w:type="dxa"/>
            <w:vAlign w:val="center"/>
          </w:tcPr>
          <w:p w:rsidR="00047211" w:rsidRDefault="00047211">
            <w:pPr>
              <w:pStyle w:val="7"/>
            </w:pPr>
          </w:p>
        </w:tc>
        <w:tc>
          <w:tcPr>
            <w:tcW w:w="1474" w:type="dxa"/>
            <w:vAlign w:val="center"/>
          </w:tcPr>
          <w:p w:rsidR="00047211" w:rsidRDefault="00047211">
            <w:pPr>
              <w:pStyle w:val="7"/>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1871.87</w:t>
            </w:r>
          </w:p>
        </w:tc>
        <w:tc>
          <w:tcPr>
            <w:tcW w:w="2551" w:type="dxa"/>
            <w:vAlign w:val="center"/>
          </w:tcPr>
          <w:p w:rsidR="00047211" w:rsidRDefault="003C3CB4">
            <w:pPr>
              <w:pStyle w:val="7"/>
            </w:pPr>
            <w:r>
              <w:t>409.60</w:t>
            </w:r>
          </w:p>
        </w:tc>
        <w:tc>
          <w:tcPr>
            <w:tcW w:w="2551" w:type="dxa"/>
            <w:vAlign w:val="center"/>
          </w:tcPr>
          <w:p w:rsidR="00047211" w:rsidRDefault="003C3CB4">
            <w:pPr>
              <w:pStyle w:val="7"/>
            </w:pPr>
            <w:r>
              <w:t>1462.27</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206</w:t>
            </w:r>
          </w:p>
        </w:tc>
        <w:tc>
          <w:tcPr>
            <w:tcW w:w="4535" w:type="dxa"/>
            <w:vAlign w:val="center"/>
          </w:tcPr>
          <w:p w:rsidR="00047211" w:rsidRDefault="003C3CB4">
            <w:pPr>
              <w:pStyle w:val="2"/>
            </w:pPr>
            <w:r>
              <w:t>科学技术支出</w:t>
            </w:r>
          </w:p>
        </w:tc>
        <w:tc>
          <w:tcPr>
            <w:tcW w:w="2551" w:type="dxa"/>
            <w:vAlign w:val="center"/>
          </w:tcPr>
          <w:p w:rsidR="00047211" w:rsidRDefault="003C3CB4">
            <w:pPr>
              <w:pStyle w:val="40"/>
            </w:pPr>
            <w:r>
              <w:t>2.00</w:t>
            </w:r>
          </w:p>
        </w:tc>
        <w:tc>
          <w:tcPr>
            <w:tcW w:w="2551" w:type="dxa"/>
            <w:vAlign w:val="center"/>
          </w:tcPr>
          <w:p w:rsidR="00047211" w:rsidRDefault="00047211">
            <w:pPr>
              <w:pStyle w:val="40"/>
            </w:pPr>
          </w:p>
        </w:tc>
        <w:tc>
          <w:tcPr>
            <w:tcW w:w="2551" w:type="dxa"/>
            <w:vAlign w:val="center"/>
          </w:tcPr>
          <w:p w:rsidR="00047211" w:rsidRDefault="003C3CB4">
            <w:pPr>
              <w:pStyle w:val="40"/>
            </w:pPr>
            <w:r>
              <w:t>2.00</w:t>
            </w: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20699</w:t>
            </w:r>
          </w:p>
        </w:tc>
        <w:tc>
          <w:tcPr>
            <w:tcW w:w="4535" w:type="dxa"/>
            <w:vAlign w:val="center"/>
          </w:tcPr>
          <w:p w:rsidR="00047211" w:rsidRDefault="003C3CB4">
            <w:pPr>
              <w:pStyle w:val="2"/>
            </w:pPr>
            <w:r>
              <w:t>其他科学技术支出</w:t>
            </w:r>
          </w:p>
        </w:tc>
        <w:tc>
          <w:tcPr>
            <w:tcW w:w="2551" w:type="dxa"/>
            <w:vAlign w:val="center"/>
          </w:tcPr>
          <w:p w:rsidR="00047211" w:rsidRDefault="003C3CB4">
            <w:pPr>
              <w:pStyle w:val="40"/>
            </w:pPr>
            <w:r>
              <w:t>2.00</w:t>
            </w:r>
          </w:p>
        </w:tc>
        <w:tc>
          <w:tcPr>
            <w:tcW w:w="2551" w:type="dxa"/>
            <w:vAlign w:val="center"/>
          </w:tcPr>
          <w:p w:rsidR="00047211" w:rsidRDefault="00047211">
            <w:pPr>
              <w:pStyle w:val="40"/>
            </w:pPr>
          </w:p>
        </w:tc>
        <w:tc>
          <w:tcPr>
            <w:tcW w:w="2551" w:type="dxa"/>
            <w:vAlign w:val="center"/>
          </w:tcPr>
          <w:p w:rsidR="00047211" w:rsidRDefault="003C3CB4">
            <w:pPr>
              <w:pStyle w:val="40"/>
            </w:pPr>
            <w:r>
              <w:t>2.00</w:t>
            </w: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2069999</w:t>
            </w:r>
          </w:p>
        </w:tc>
        <w:tc>
          <w:tcPr>
            <w:tcW w:w="4535" w:type="dxa"/>
            <w:vAlign w:val="center"/>
          </w:tcPr>
          <w:p w:rsidR="00047211" w:rsidRDefault="003C3CB4">
            <w:pPr>
              <w:pStyle w:val="2"/>
            </w:pPr>
            <w:r>
              <w:t>其他科学技术支出</w:t>
            </w:r>
          </w:p>
        </w:tc>
        <w:tc>
          <w:tcPr>
            <w:tcW w:w="2551" w:type="dxa"/>
            <w:vAlign w:val="center"/>
          </w:tcPr>
          <w:p w:rsidR="00047211" w:rsidRDefault="003C3CB4">
            <w:pPr>
              <w:pStyle w:val="40"/>
            </w:pPr>
            <w:r>
              <w:t>2.00</w:t>
            </w:r>
          </w:p>
        </w:tc>
        <w:tc>
          <w:tcPr>
            <w:tcW w:w="2551" w:type="dxa"/>
            <w:vAlign w:val="center"/>
          </w:tcPr>
          <w:p w:rsidR="00047211" w:rsidRDefault="00047211">
            <w:pPr>
              <w:pStyle w:val="40"/>
            </w:pPr>
          </w:p>
        </w:tc>
        <w:tc>
          <w:tcPr>
            <w:tcW w:w="2551" w:type="dxa"/>
            <w:vAlign w:val="center"/>
          </w:tcPr>
          <w:p w:rsidR="00047211" w:rsidRDefault="003C3CB4">
            <w:pPr>
              <w:pStyle w:val="40"/>
            </w:pPr>
            <w:r>
              <w:t>2.00</w:t>
            </w: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207</w:t>
            </w:r>
          </w:p>
        </w:tc>
        <w:tc>
          <w:tcPr>
            <w:tcW w:w="4535" w:type="dxa"/>
            <w:vAlign w:val="center"/>
          </w:tcPr>
          <w:p w:rsidR="00047211" w:rsidRDefault="003C3CB4">
            <w:pPr>
              <w:pStyle w:val="2"/>
            </w:pPr>
            <w:r>
              <w:t>文化旅游体育与传媒支出</w:t>
            </w:r>
          </w:p>
        </w:tc>
        <w:tc>
          <w:tcPr>
            <w:tcW w:w="2551" w:type="dxa"/>
            <w:vAlign w:val="center"/>
          </w:tcPr>
          <w:p w:rsidR="00047211" w:rsidRDefault="003C3CB4">
            <w:pPr>
              <w:pStyle w:val="40"/>
            </w:pPr>
            <w:r>
              <w:t>1727.13</w:t>
            </w:r>
          </w:p>
        </w:tc>
        <w:tc>
          <w:tcPr>
            <w:tcW w:w="2551" w:type="dxa"/>
            <w:vAlign w:val="center"/>
          </w:tcPr>
          <w:p w:rsidR="00047211" w:rsidRDefault="003C3CB4">
            <w:pPr>
              <w:pStyle w:val="40"/>
            </w:pPr>
            <w:r>
              <w:t>266.86</w:t>
            </w:r>
          </w:p>
        </w:tc>
        <w:tc>
          <w:tcPr>
            <w:tcW w:w="2551" w:type="dxa"/>
            <w:vAlign w:val="center"/>
          </w:tcPr>
          <w:p w:rsidR="00047211" w:rsidRDefault="003C3CB4">
            <w:pPr>
              <w:pStyle w:val="40"/>
            </w:pPr>
            <w:r>
              <w:t>1460.27</w:t>
            </w: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20701</w:t>
            </w:r>
          </w:p>
        </w:tc>
        <w:tc>
          <w:tcPr>
            <w:tcW w:w="4535" w:type="dxa"/>
            <w:vAlign w:val="center"/>
          </w:tcPr>
          <w:p w:rsidR="00047211" w:rsidRDefault="003C3CB4">
            <w:pPr>
              <w:pStyle w:val="2"/>
            </w:pPr>
            <w:r>
              <w:t>文化和旅游</w:t>
            </w:r>
          </w:p>
        </w:tc>
        <w:tc>
          <w:tcPr>
            <w:tcW w:w="2551" w:type="dxa"/>
            <w:vAlign w:val="center"/>
          </w:tcPr>
          <w:p w:rsidR="00047211" w:rsidRDefault="003C3CB4">
            <w:pPr>
              <w:pStyle w:val="40"/>
            </w:pPr>
            <w:r>
              <w:t>964.40</w:t>
            </w:r>
          </w:p>
        </w:tc>
        <w:tc>
          <w:tcPr>
            <w:tcW w:w="2551" w:type="dxa"/>
            <w:vAlign w:val="center"/>
          </w:tcPr>
          <w:p w:rsidR="00047211" w:rsidRDefault="003C3CB4">
            <w:pPr>
              <w:pStyle w:val="40"/>
            </w:pPr>
            <w:r>
              <w:t>266.86</w:t>
            </w:r>
          </w:p>
        </w:tc>
        <w:tc>
          <w:tcPr>
            <w:tcW w:w="2551" w:type="dxa"/>
            <w:vAlign w:val="center"/>
          </w:tcPr>
          <w:p w:rsidR="00047211" w:rsidRDefault="003C3CB4">
            <w:pPr>
              <w:pStyle w:val="40"/>
            </w:pPr>
            <w:r>
              <w:t>697.54</w:t>
            </w: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2070101</w:t>
            </w:r>
          </w:p>
        </w:tc>
        <w:tc>
          <w:tcPr>
            <w:tcW w:w="4535" w:type="dxa"/>
            <w:vAlign w:val="center"/>
          </w:tcPr>
          <w:p w:rsidR="00047211" w:rsidRDefault="003C3CB4">
            <w:pPr>
              <w:pStyle w:val="2"/>
            </w:pPr>
            <w:r>
              <w:t>行政运行</w:t>
            </w:r>
          </w:p>
        </w:tc>
        <w:tc>
          <w:tcPr>
            <w:tcW w:w="2551" w:type="dxa"/>
            <w:vAlign w:val="center"/>
          </w:tcPr>
          <w:p w:rsidR="00047211" w:rsidRDefault="003C3CB4">
            <w:pPr>
              <w:pStyle w:val="40"/>
            </w:pPr>
            <w:r>
              <w:t>96.58</w:t>
            </w:r>
          </w:p>
        </w:tc>
        <w:tc>
          <w:tcPr>
            <w:tcW w:w="2551" w:type="dxa"/>
            <w:vAlign w:val="center"/>
          </w:tcPr>
          <w:p w:rsidR="00047211" w:rsidRDefault="003C3CB4">
            <w:pPr>
              <w:pStyle w:val="40"/>
            </w:pPr>
            <w:r>
              <w:t>96.58</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2070105</w:t>
            </w:r>
          </w:p>
        </w:tc>
        <w:tc>
          <w:tcPr>
            <w:tcW w:w="4535" w:type="dxa"/>
            <w:vAlign w:val="center"/>
          </w:tcPr>
          <w:p w:rsidR="00047211" w:rsidRDefault="003C3CB4">
            <w:pPr>
              <w:pStyle w:val="2"/>
            </w:pPr>
            <w:r>
              <w:t>文化展示及纪念机构</w:t>
            </w:r>
          </w:p>
        </w:tc>
        <w:tc>
          <w:tcPr>
            <w:tcW w:w="2551" w:type="dxa"/>
            <w:vAlign w:val="center"/>
          </w:tcPr>
          <w:p w:rsidR="00047211" w:rsidRDefault="003C3CB4">
            <w:pPr>
              <w:pStyle w:val="40"/>
            </w:pPr>
            <w:r>
              <w:t>80.64</w:t>
            </w:r>
          </w:p>
        </w:tc>
        <w:tc>
          <w:tcPr>
            <w:tcW w:w="2551" w:type="dxa"/>
            <w:vAlign w:val="center"/>
          </w:tcPr>
          <w:p w:rsidR="00047211" w:rsidRDefault="00047211">
            <w:pPr>
              <w:pStyle w:val="40"/>
            </w:pPr>
          </w:p>
        </w:tc>
        <w:tc>
          <w:tcPr>
            <w:tcW w:w="2551" w:type="dxa"/>
            <w:vAlign w:val="center"/>
          </w:tcPr>
          <w:p w:rsidR="00047211" w:rsidRDefault="003C3CB4">
            <w:pPr>
              <w:pStyle w:val="40"/>
            </w:pPr>
            <w:r>
              <w:t>80.64</w:t>
            </w: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2070107</w:t>
            </w:r>
          </w:p>
        </w:tc>
        <w:tc>
          <w:tcPr>
            <w:tcW w:w="4535" w:type="dxa"/>
            <w:vAlign w:val="center"/>
          </w:tcPr>
          <w:p w:rsidR="00047211" w:rsidRDefault="003C3CB4">
            <w:pPr>
              <w:pStyle w:val="2"/>
            </w:pPr>
            <w:r>
              <w:t>艺术表演团体</w:t>
            </w:r>
          </w:p>
        </w:tc>
        <w:tc>
          <w:tcPr>
            <w:tcW w:w="2551" w:type="dxa"/>
            <w:vAlign w:val="center"/>
          </w:tcPr>
          <w:p w:rsidR="00047211" w:rsidRDefault="003C3CB4">
            <w:pPr>
              <w:pStyle w:val="40"/>
            </w:pPr>
            <w:r>
              <w:t>5.00</w:t>
            </w:r>
          </w:p>
        </w:tc>
        <w:tc>
          <w:tcPr>
            <w:tcW w:w="2551" w:type="dxa"/>
            <w:vAlign w:val="center"/>
          </w:tcPr>
          <w:p w:rsidR="00047211" w:rsidRDefault="00047211">
            <w:pPr>
              <w:pStyle w:val="40"/>
            </w:pPr>
          </w:p>
        </w:tc>
        <w:tc>
          <w:tcPr>
            <w:tcW w:w="2551" w:type="dxa"/>
            <w:vAlign w:val="center"/>
          </w:tcPr>
          <w:p w:rsidR="00047211" w:rsidRDefault="003C3CB4">
            <w:pPr>
              <w:pStyle w:val="40"/>
            </w:pPr>
            <w:r>
              <w:t>5.00</w:t>
            </w: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2070112</w:t>
            </w:r>
          </w:p>
        </w:tc>
        <w:tc>
          <w:tcPr>
            <w:tcW w:w="4535" w:type="dxa"/>
            <w:vAlign w:val="center"/>
          </w:tcPr>
          <w:p w:rsidR="00047211" w:rsidRDefault="003C3CB4">
            <w:pPr>
              <w:pStyle w:val="2"/>
            </w:pPr>
            <w:r>
              <w:t>文化和旅游市场管理</w:t>
            </w:r>
          </w:p>
        </w:tc>
        <w:tc>
          <w:tcPr>
            <w:tcW w:w="2551" w:type="dxa"/>
            <w:vAlign w:val="center"/>
          </w:tcPr>
          <w:p w:rsidR="00047211" w:rsidRDefault="003C3CB4">
            <w:pPr>
              <w:pStyle w:val="40"/>
            </w:pPr>
            <w:r>
              <w:t>180.28</w:t>
            </w:r>
          </w:p>
        </w:tc>
        <w:tc>
          <w:tcPr>
            <w:tcW w:w="2551" w:type="dxa"/>
            <w:vAlign w:val="center"/>
          </w:tcPr>
          <w:p w:rsidR="00047211" w:rsidRDefault="003C3CB4">
            <w:pPr>
              <w:pStyle w:val="40"/>
            </w:pPr>
            <w:r>
              <w:t>170.28</w:t>
            </w:r>
          </w:p>
        </w:tc>
        <w:tc>
          <w:tcPr>
            <w:tcW w:w="2551" w:type="dxa"/>
            <w:vAlign w:val="center"/>
          </w:tcPr>
          <w:p w:rsidR="00047211" w:rsidRDefault="003C3CB4">
            <w:pPr>
              <w:pStyle w:val="40"/>
            </w:pPr>
            <w:r>
              <w:t>10.00</w:t>
            </w: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2070199</w:t>
            </w:r>
          </w:p>
        </w:tc>
        <w:tc>
          <w:tcPr>
            <w:tcW w:w="4535" w:type="dxa"/>
            <w:vAlign w:val="center"/>
          </w:tcPr>
          <w:p w:rsidR="00047211" w:rsidRDefault="003C3CB4">
            <w:pPr>
              <w:pStyle w:val="2"/>
            </w:pPr>
            <w:r>
              <w:t>其他文化和旅游支出</w:t>
            </w:r>
          </w:p>
        </w:tc>
        <w:tc>
          <w:tcPr>
            <w:tcW w:w="2551" w:type="dxa"/>
            <w:vAlign w:val="center"/>
          </w:tcPr>
          <w:p w:rsidR="00047211" w:rsidRDefault="003C3CB4">
            <w:pPr>
              <w:pStyle w:val="40"/>
            </w:pPr>
            <w:r>
              <w:t>601.90</w:t>
            </w:r>
          </w:p>
        </w:tc>
        <w:tc>
          <w:tcPr>
            <w:tcW w:w="2551" w:type="dxa"/>
            <w:vAlign w:val="center"/>
          </w:tcPr>
          <w:p w:rsidR="00047211" w:rsidRDefault="00047211">
            <w:pPr>
              <w:pStyle w:val="40"/>
            </w:pPr>
          </w:p>
        </w:tc>
        <w:tc>
          <w:tcPr>
            <w:tcW w:w="2551" w:type="dxa"/>
            <w:vAlign w:val="center"/>
          </w:tcPr>
          <w:p w:rsidR="00047211" w:rsidRDefault="003C3CB4">
            <w:pPr>
              <w:pStyle w:val="40"/>
            </w:pPr>
            <w:r>
              <w:t>601.90</w:t>
            </w: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20799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762.73</w:t>
            </w:r>
          </w:p>
        </w:tc>
        <w:tc>
          <w:tcPr>
            <w:tcW w:w="2551" w:type="dxa"/>
            <w:vAlign w:val="center"/>
          </w:tcPr>
          <w:p w:rsidR="00047211" w:rsidRDefault="00047211">
            <w:pPr>
              <w:pStyle w:val="40"/>
            </w:pPr>
          </w:p>
        </w:tc>
        <w:tc>
          <w:tcPr>
            <w:tcW w:w="2551" w:type="dxa"/>
            <w:vAlign w:val="center"/>
          </w:tcPr>
          <w:p w:rsidR="00047211" w:rsidRDefault="003C3CB4">
            <w:pPr>
              <w:pStyle w:val="40"/>
            </w:pPr>
            <w:r>
              <w:t>762.73</w:t>
            </w: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2079999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762.73</w:t>
            </w:r>
          </w:p>
        </w:tc>
        <w:tc>
          <w:tcPr>
            <w:tcW w:w="2551" w:type="dxa"/>
            <w:vAlign w:val="center"/>
          </w:tcPr>
          <w:p w:rsidR="00047211" w:rsidRDefault="00047211">
            <w:pPr>
              <w:pStyle w:val="40"/>
            </w:pPr>
          </w:p>
        </w:tc>
        <w:tc>
          <w:tcPr>
            <w:tcW w:w="2551" w:type="dxa"/>
            <w:vAlign w:val="center"/>
          </w:tcPr>
          <w:p w:rsidR="00047211" w:rsidRDefault="003C3CB4">
            <w:pPr>
              <w:pStyle w:val="40"/>
            </w:pPr>
            <w:r>
              <w:t>762.73</w:t>
            </w: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208</w:t>
            </w:r>
          </w:p>
        </w:tc>
        <w:tc>
          <w:tcPr>
            <w:tcW w:w="4535" w:type="dxa"/>
            <w:vAlign w:val="center"/>
          </w:tcPr>
          <w:p w:rsidR="00047211" w:rsidRDefault="003C3CB4">
            <w:pPr>
              <w:pStyle w:val="2"/>
            </w:pPr>
            <w:r>
              <w:t>社会保障和就业支出</w:t>
            </w:r>
          </w:p>
        </w:tc>
        <w:tc>
          <w:tcPr>
            <w:tcW w:w="2551" w:type="dxa"/>
            <w:vAlign w:val="center"/>
          </w:tcPr>
          <w:p w:rsidR="00047211" w:rsidRDefault="003C3CB4">
            <w:pPr>
              <w:pStyle w:val="40"/>
            </w:pPr>
            <w:r>
              <w:t>97.87</w:t>
            </w:r>
          </w:p>
        </w:tc>
        <w:tc>
          <w:tcPr>
            <w:tcW w:w="2551" w:type="dxa"/>
            <w:vAlign w:val="center"/>
          </w:tcPr>
          <w:p w:rsidR="00047211" w:rsidRDefault="003C3CB4">
            <w:pPr>
              <w:pStyle w:val="40"/>
            </w:pPr>
            <w:r>
              <w:t>97.87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20805</w:t>
            </w:r>
          </w:p>
        </w:tc>
        <w:tc>
          <w:tcPr>
            <w:tcW w:w="4535" w:type="dxa"/>
            <w:vAlign w:val="center"/>
          </w:tcPr>
          <w:p w:rsidR="00047211" w:rsidRDefault="003C3CB4">
            <w:pPr>
              <w:pStyle w:val="2"/>
            </w:pPr>
            <w:r>
              <w:t>行政事业单位养老支出</w:t>
            </w:r>
          </w:p>
        </w:tc>
        <w:tc>
          <w:tcPr>
            <w:tcW w:w="2551" w:type="dxa"/>
            <w:vAlign w:val="center"/>
          </w:tcPr>
          <w:p w:rsidR="00047211" w:rsidRDefault="003C3CB4">
            <w:pPr>
              <w:pStyle w:val="40"/>
            </w:pPr>
            <w:r>
              <w:t>96.16</w:t>
            </w:r>
          </w:p>
        </w:tc>
        <w:tc>
          <w:tcPr>
            <w:tcW w:w="2551" w:type="dxa"/>
            <w:vAlign w:val="center"/>
          </w:tcPr>
          <w:p w:rsidR="00047211" w:rsidRDefault="003C3CB4">
            <w:pPr>
              <w:pStyle w:val="40"/>
            </w:pPr>
            <w:r>
              <w:t>96.16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2080501</w:t>
            </w:r>
          </w:p>
        </w:tc>
        <w:tc>
          <w:tcPr>
            <w:tcW w:w="4535" w:type="dxa"/>
            <w:vAlign w:val="center"/>
          </w:tcPr>
          <w:p w:rsidR="00047211" w:rsidRDefault="003C3CB4">
            <w:pPr>
              <w:pStyle w:val="2"/>
            </w:pPr>
            <w:r>
              <w:t>行政单位离退休</w:t>
            </w:r>
          </w:p>
        </w:tc>
        <w:tc>
          <w:tcPr>
            <w:tcW w:w="2551" w:type="dxa"/>
            <w:vAlign w:val="center"/>
          </w:tcPr>
          <w:p w:rsidR="00047211" w:rsidRDefault="003C3CB4">
            <w:pPr>
              <w:pStyle w:val="40"/>
            </w:pPr>
            <w:r>
              <w:t>24.02</w:t>
            </w:r>
          </w:p>
        </w:tc>
        <w:tc>
          <w:tcPr>
            <w:tcW w:w="2551" w:type="dxa"/>
            <w:vAlign w:val="center"/>
          </w:tcPr>
          <w:p w:rsidR="00047211" w:rsidRDefault="003C3CB4">
            <w:pPr>
              <w:pStyle w:val="40"/>
            </w:pPr>
            <w:r>
              <w:t>24.02</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2080502</w:t>
            </w:r>
          </w:p>
        </w:tc>
        <w:tc>
          <w:tcPr>
            <w:tcW w:w="4535" w:type="dxa"/>
            <w:vAlign w:val="center"/>
          </w:tcPr>
          <w:p w:rsidR="00047211" w:rsidRDefault="003C3CB4">
            <w:pPr>
              <w:pStyle w:val="2"/>
            </w:pPr>
            <w:r>
              <w:t>事业单位离退休</w:t>
            </w:r>
          </w:p>
        </w:tc>
        <w:tc>
          <w:tcPr>
            <w:tcW w:w="2551" w:type="dxa"/>
            <w:vAlign w:val="center"/>
          </w:tcPr>
          <w:p w:rsidR="00047211" w:rsidRDefault="003C3CB4">
            <w:pPr>
              <w:pStyle w:val="40"/>
            </w:pPr>
            <w:r>
              <w:t>30.31</w:t>
            </w:r>
          </w:p>
        </w:tc>
        <w:tc>
          <w:tcPr>
            <w:tcW w:w="2551" w:type="dxa"/>
            <w:vAlign w:val="center"/>
          </w:tcPr>
          <w:p w:rsidR="00047211" w:rsidRDefault="003C3CB4">
            <w:pPr>
              <w:pStyle w:val="40"/>
            </w:pPr>
            <w:r>
              <w:t>30.31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2080505</w:t>
            </w:r>
          </w:p>
        </w:tc>
        <w:tc>
          <w:tcPr>
            <w:tcW w:w="4535" w:type="dxa"/>
            <w:vAlign w:val="center"/>
          </w:tcPr>
          <w:p w:rsidR="00047211" w:rsidRDefault="003C3CB4">
            <w:pPr>
              <w:pStyle w:val="2"/>
            </w:pPr>
            <w:r>
              <w:t>机关事业单位基本养老保险缴费支出</w:t>
            </w:r>
          </w:p>
        </w:tc>
        <w:tc>
          <w:tcPr>
            <w:tcW w:w="2551" w:type="dxa"/>
            <w:vAlign w:val="center"/>
          </w:tcPr>
          <w:p w:rsidR="00047211" w:rsidRDefault="003C3CB4">
            <w:pPr>
              <w:pStyle w:val="40"/>
            </w:pPr>
            <w:r>
              <w:t>31.43</w:t>
            </w:r>
          </w:p>
        </w:tc>
        <w:tc>
          <w:tcPr>
            <w:tcW w:w="2551" w:type="dxa"/>
            <w:vAlign w:val="center"/>
          </w:tcPr>
          <w:p w:rsidR="00047211" w:rsidRDefault="003C3CB4">
            <w:pPr>
              <w:pStyle w:val="40"/>
            </w:pPr>
            <w:r>
              <w:t>31.43</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1191" w:type="dxa"/>
            <w:vAlign w:val="center"/>
          </w:tcPr>
          <w:p w:rsidR="00047211" w:rsidRDefault="003C3CB4">
            <w:pPr>
              <w:pStyle w:val="2"/>
            </w:pPr>
            <w:r>
              <w:t>2080506</w:t>
            </w:r>
          </w:p>
        </w:tc>
        <w:tc>
          <w:tcPr>
            <w:tcW w:w="4535" w:type="dxa"/>
            <w:vAlign w:val="center"/>
          </w:tcPr>
          <w:p w:rsidR="00047211" w:rsidRDefault="003C3CB4">
            <w:pPr>
              <w:pStyle w:val="2"/>
            </w:pPr>
            <w:r>
              <w:t>机关事业单位职业年金缴费支出</w:t>
            </w:r>
          </w:p>
        </w:tc>
        <w:tc>
          <w:tcPr>
            <w:tcW w:w="2551" w:type="dxa"/>
            <w:vAlign w:val="center"/>
          </w:tcPr>
          <w:p w:rsidR="00047211" w:rsidRDefault="003C3CB4">
            <w:pPr>
              <w:pStyle w:val="40"/>
            </w:pPr>
            <w:r>
              <w:t>10.40</w:t>
            </w:r>
          </w:p>
        </w:tc>
        <w:tc>
          <w:tcPr>
            <w:tcW w:w="2551" w:type="dxa"/>
            <w:vAlign w:val="center"/>
          </w:tcPr>
          <w:p w:rsidR="00047211" w:rsidRDefault="003C3CB4">
            <w:pPr>
              <w:pStyle w:val="40"/>
            </w:pPr>
            <w:r>
              <w:t>10.40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20</w:t>
            </w:r>
          </w:p>
        </w:tc>
        <w:tc>
          <w:tcPr>
            <w:tcW w:w="1191" w:type="dxa"/>
            <w:vAlign w:val="center"/>
          </w:tcPr>
          <w:p w:rsidR="00047211" w:rsidRDefault="003C3CB4">
            <w:pPr>
              <w:pStyle w:val="2"/>
            </w:pPr>
            <w:r>
              <w:t>20827</w:t>
            </w:r>
          </w:p>
        </w:tc>
        <w:tc>
          <w:tcPr>
            <w:tcW w:w="4535" w:type="dxa"/>
            <w:vAlign w:val="center"/>
          </w:tcPr>
          <w:p w:rsidR="00047211" w:rsidRDefault="003C3CB4">
            <w:pPr>
              <w:pStyle w:val="2"/>
            </w:pPr>
            <w:r>
              <w:t>财政对其他社会保险基金的补助</w:t>
            </w:r>
          </w:p>
        </w:tc>
        <w:tc>
          <w:tcPr>
            <w:tcW w:w="2551" w:type="dxa"/>
            <w:vAlign w:val="center"/>
          </w:tcPr>
          <w:p w:rsidR="00047211" w:rsidRDefault="003C3CB4">
            <w:pPr>
              <w:pStyle w:val="40"/>
            </w:pPr>
            <w:r>
              <w:t>1.71</w:t>
            </w:r>
          </w:p>
        </w:tc>
        <w:tc>
          <w:tcPr>
            <w:tcW w:w="2551" w:type="dxa"/>
            <w:vAlign w:val="center"/>
          </w:tcPr>
          <w:p w:rsidR="00047211" w:rsidRDefault="003C3CB4">
            <w:pPr>
              <w:pStyle w:val="40"/>
            </w:pPr>
            <w:r>
              <w:t>1.71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1191" w:type="dxa"/>
            <w:vAlign w:val="center"/>
          </w:tcPr>
          <w:p w:rsidR="00047211" w:rsidRDefault="003C3CB4">
            <w:pPr>
              <w:pStyle w:val="2"/>
            </w:pPr>
            <w:r>
              <w:t>2082701</w:t>
            </w:r>
          </w:p>
        </w:tc>
        <w:tc>
          <w:tcPr>
            <w:tcW w:w="4535" w:type="dxa"/>
            <w:vAlign w:val="center"/>
          </w:tcPr>
          <w:p w:rsidR="00047211" w:rsidRDefault="003C3CB4">
            <w:pPr>
              <w:pStyle w:val="2"/>
            </w:pPr>
            <w:r>
              <w:t>财政对失业保险基金的补助</w:t>
            </w:r>
          </w:p>
        </w:tc>
        <w:tc>
          <w:tcPr>
            <w:tcW w:w="2551" w:type="dxa"/>
            <w:vAlign w:val="center"/>
          </w:tcPr>
          <w:p w:rsidR="00047211" w:rsidRDefault="003C3CB4">
            <w:pPr>
              <w:pStyle w:val="40"/>
            </w:pPr>
            <w:r>
              <w:t>0.82</w:t>
            </w:r>
          </w:p>
        </w:tc>
        <w:tc>
          <w:tcPr>
            <w:tcW w:w="2551" w:type="dxa"/>
            <w:vAlign w:val="center"/>
          </w:tcPr>
          <w:p w:rsidR="00047211" w:rsidRDefault="003C3CB4">
            <w:pPr>
              <w:pStyle w:val="40"/>
            </w:pPr>
            <w:r>
              <w:t>0.82</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1191" w:type="dxa"/>
            <w:vAlign w:val="center"/>
          </w:tcPr>
          <w:p w:rsidR="00047211" w:rsidRDefault="003C3CB4">
            <w:pPr>
              <w:pStyle w:val="2"/>
            </w:pPr>
            <w:r>
              <w:t>2082702</w:t>
            </w:r>
          </w:p>
        </w:tc>
        <w:tc>
          <w:tcPr>
            <w:tcW w:w="4535" w:type="dxa"/>
            <w:vAlign w:val="center"/>
          </w:tcPr>
          <w:p w:rsidR="00047211" w:rsidRDefault="003C3CB4">
            <w:pPr>
              <w:pStyle w:val="2"/>
            </w:pPr>
            <w:r>
              <w:t>财政对工伤保险基金的补助</w:t>
            </w:r>
          </w:p>
        </w:tc>
        <w:tc>
          <w:tcPr>
            <w:tcW w:w="2551" w:type="dxa"/>
            <w:vAlign w:val="center"/>
          </w:tcPr>
          <w:p w:rsidR="00047211" w:rsidRDefault="003C3CB4">
            <w:pPr>
              <w:pStyle w:val="40"/>
            </w:pPr>
            <w:r>
              <w:t>0.89</w:t>
            </w:r>
          </w:p>
        </w:tc>
        <w:tc>
          <w:tcPr>
            <w:tcW w:w="2551" w:type="dxa"/>
            <w:vAlign w:val="center"/>
          </w:tcPr>
          <w:p w:rsidR="00047211" w:rsidRDefault="003C3CB4">
            <w:pPr>
              <w:pStyle w:val="40"/>
            </w:pPr>
            <w:r>
              <w:t>0.89</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1191" w:type="dxa"/>
            <w:vAlign w:val="center"/>
          </w:tcPr>
          <w:p w:rsidR="00047211" w:rsidRDefault="003C3CB4">
            <w:pPr>
              <w:pStyle w:val="2"/>
            </w:pPr>
            <w:r>
              <w:t>210</w:t>
            </w:r>
          </w:p>
        </w:tc>
        <w:tc>
          <w:tcPr>
            <w:tcW w:w="4535" w:type="dxa"/>
            <w:vAlign w:val="center"/>
          </w:tcPr>
          <w:p w:rsidR="00047211" w:rsidRDefault="003C3CB4">
            <w:pPr>
              <w:pStyle w:val="2"/>
            </w:pPr>
            <w:r>
              <w:t>卫生健康支出</w:t>
            </w:r>
          </w:p>
        </w:tc>
        <w:tc>
          <w:tcPr>
            <w:tcW w:w="2551" w:type="dxa"/>
            <w:vAlign w:val="center"/>
          </w:tcPr>
          <w:p w:rsidR="00047211" w:rsidRDefault="003C3CB4">
            <w:pPr>
              <w:pStyle w:val="40"/>
            </w:pPr>
            <w:r>
              <w:t>21.37</w:t>
            </w:r>
          </w:p>
        </w:tc>
        <w:tc>
          <w:tcPr>
            <w:tcW w:w="2551" w:type="dxa"/>
            <w:vAlign w:val="center"/>
          </w:tcPr>
          <w:p w:rsidR="00047211" w:rsidRDefault="003C3CB4">
            <w:pPr>
              <w:pStyle w:val="40"/>
            </w:pPr>
            <w:r>
              <w:t>21.37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1191" w:type="dxa"/>
            <w:vAlign w:val="center"/>
          </w:tcPr>
          <w:p w:rsidR="00047211" w:rsidRDefault="003C3CB4">
            <w:pPr>
              <w:pStyle w:val="2"/>
            </w:pPr>
            <w:r>
              <w:t>21011</w:t>
            </w:r>
          </w:p>
        </w:tc>
        <w:tc>
          <w:tcPr>
            <w:tcW w:w="4535" w:type="dxa"/>
            <w:vAlign w:val="center"/>
          </w:tcPr>
          <w:p w:rsidR="00047211" w:rsidRDefault="003C3CB4">
            <w:pPr>
              <w:pStyle w:val="2"/>
            </w:pPr>
            <w:r>
              <w:t>行政事业单位医疗</w:t>
            </w:r>
          </w:p>
        </w:tc>
        <w:tc>
          <w:tcPr>
            <w:tcW w:w="2551" w:type="dxa"/>
            <w:vAlign w:val="center"/>
          </w:tcPr>
          <w:p w:rsidR="00047211" w:rsidRDefault="003C3CB4">
            <w:pPr>
              <w:pStyle w:val="40"/>
            </w:pPr>
            <w:r>
              <w:t>21.37</w:t>
            </w:r>
          </w:p>
        </w:tc>
        <w:tc>
          <w:tcPr>
            <w:tcW w:w="2551" w:type="dxa"/>
            <w:vAlign w:val="center"/>
          </w:tcPr>
          <w:p w:rsidR="00047211" w:rsidRDefault="003C3CB4">
            <w:pPr>
              <w:pStyle w:val="40"/>
            </w:pPr>
            <w:r>
              <w:t>21.37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1191" w:type="dxa"/>
            <w:vAlign w:val="center"/>
          </w:tcPr>
          <w:p w:rsidR="00047211" w:rsidRDefault="003C3CB4">
            <w:pPr>
              <w:pStyle w:val="2"/>
            </w:pPr>
            <w:r>
              <w:t>2101101</w:t>
            </w:r>
          </w:p>
        </w:tc>
        <w:tc>
          <w:tcPr>
            <w:tcW w:w="4535" w:type="dxa"/>
            <w:vAlign w:val="center"/>
          </w:tcPr>
          <w:p w:rsidR="00047211" w:rsidRDefault="003C3CB4">
            <w:pPr>
              <w:pStyle w:val="2"/>
            </w:pPr>
            <w:r>
              <w:t>行政单位医疗</w:t>
            </w:r>
          </w:p>
        </w:tc>
        <w:tc>
          <w:tcPr>
            <w:tcW w:w="2551" w:type="dxa"/>
            <w:vAlign w:val="center"/>
          </w:tcPr>
          <w:p w:rsidR="00047211" w:rsidRDefault="003C3CB4">
            <w:pPr>
              <w:pStyle w:val="40"/>
            </w:pPr>
            <w:r>
              <w:t>4.44</w:t>
            </w:r>
          </w:p>
        </w:tc>
        <w:tc>
          <w:tcPr>
            <w:tcW w:w="2551" w:type="dxa"/>
            <w:vAlign w:val="center"/>
          </w:tcPr>
          <w:p w:rsidR="00047211" w:rsidRDefault="003C3CB4">
            <w:pPr>
              <w:pStyle w:val="40"/>
            </w:pPr>
            <w:r>
              <w:t>4.44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1191" w:type="dxa"/>
            <w:vAlign w:val="center"/>
          </w:tcPr>
          <w:p w:rsidR="00047211" w:rsidRDefault="003C3CB4">
            <w:pPr>
              <w:pStyle w:val="2"/>
            </w:pPr>
            <w:r>
              <w:t>2101102</w:t>
            </w:r>
          </w:p>
        </w:tc>
        <w:tc>
          <w:tcPr>
            <w:tcW w:w="4535" w:type="dxa"/>
            <w:vAlign w:val="center"/>
          </w:tcPr>
          <w:p w:rsidR="00047211" w:rsidRDefault="003C3CB4">
            <w:pPr>
              <w:pStyle w:val="2"/>
            </w:pPr>
            <w:r>
              <w:t>事业单位医疗</w:t>
            </w:r>
          </w:p>
        </w:tc>
        <w:tc>
          <w:tcPr>
            <w:tcW w:w="2551" w:type="dxa"/>
            <w:vAlign w:val="center"/>
          </w:tcPr>
          <w:p w:rsidR="00047211" w:rsidRDefault="003C3CB4">
            <w:pPr>
              <w:pStyle w:val="40"/>
            </w:pPr>
            <w:r>
              <w:t>9.97</w:t>
            </w:r>
          </w:p>
        </w:tc>
        <w:tc>
          <w:tcPr>
            <w:tcW w:w="2551" w:type="dxa"/>
            <w:vAlign w:val="center"/>
          </w:tcPr>
          <w:p w:rsidR="00047211" w:rsidRDefault="003C3CB4">
            <w:pPr>
              <w:pStyle w:val="40"/>
            </w:pPr>
            <w:r>
              <w:t>9.97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1191" w:type="dxa"/>
            <w:vAlign w:val="center"/>
          </w:tcPr>
          <w:p w:rsidR="00047211" w:rsidRDefault="003C3CB4">
            <w:pPr>
              <w:pStyle w:val="2"/>
            </w:pPr>
            <w:r>
              <w:t>2101103</w:t>
            </w:r>
          </w:p>
        </w:tc>
        <w:tc>
          <w:tcPr>
            <w:tcW w:w="4535" w:type="dxa"/>
            <w:vAlign w:val="center"/>
          </w:tcPr>
          <w:p w:rsidR="00047211" w:rsidRDefault="003C3CB4">
            <w:pPr>
              <w:pStyle w:val="2"/>
            </w:pPr>
            <w:r>
              <w:t>公务员医疗补助</w:t>
            </w:r>
          </w:p>
        </w:tc>
        <w:tc>
          <w:tcPr>
            <w:tcW w:w="2551" w:type="dxa"/>
            <w:vAlign w:val="center"/>
          </w:tcPr>
          <w:p w:rsidR="00047211" w:rsidRDefault="003C3CB4">
            <w:pPr>
              <w:pStyle w:val="40"/>
            </w:pPr>
            <w:r>
              <w:t>6.96</w:t>
            </w:r>
          </w:p>
        </w:tc>
        <w:tc>
          <w:tcPr>
            <w:tcW w:w="2551" w:type="dxa"/>
            <w:vAlign w:val="center"/>
          </w:tcPr>
          <w:p w:rsidR="00047211" w:rsidRDefault="003C3CB4">
            <w:pPr>
              <w:pStyle w:val="40"/>
            </w:pPr>
            <w:r>
              <w:t>6.96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1191" w:type="dxa"/>
            <w:vAlign w:val="center"/>
          </w:tcPr>
          <w:p w:rsidR="00047211" w:rsidRDefault="003C3CB4">
            <w:pPr>
              <w:pStyle w:val="2"/>
            </w:pPr>
            <w:r>
              <w:t>221</w:t>
            </w:r>
          </w:p>
        </w:tc>
        <w:tc>
          <w:tcPr>
            <w:tcW w:w="4535" w:type="dxa"/>
            <w:vAlign w:val="center"/>
          </w:tcPr>
          <w:p w:rsidR="00047211" w:rsidRDefault="003C3CB4">
            <w:pPr>
              <w:pStyle w:val="2"/>
            </w:pPr>
            <w:r>
              <w:t>住房保障支出</w:t>
            </w:r>
          </w:p>
        </w:tc>
        <w:tc>
          <w:tcPr>
            <w:tcW w:w="2551" w:type="dxa"/>
            <w:vAlign w:val="center"/>
          </w:tcPr>
          <w:p w:rsidR="00047211" w:rsidRDefault="003C3CB4">
            <w:pPr>
              <w:pStyle w:val="40"/>
            </w:pPr>
            <w:r>
              <w:t>23.50</w:t>
            </w:r>
          </w:p>
        </w:tc>
        <w:tc>
          <w:tcPr>
            <w:tcW w:w="2551" w:type="dxa"/>
            <w:vAlign w:val="center"/>
          </w:tcPr>
          <w:p w:rsidR="00047211" w:rsidRDefault="003C3CB4">
            <w:pPr>
              <w:pStyle w:val="40"/>
            </w:pPr>
            <w:r>
              <w:t>23.50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1191" w:type="dxa"/>
            <w:vAlign w:val="center"/>
          </w:tcPr>
          <w:p w:rsidR="00047211" w:rsidRDefault="003C3CB4">
            <w:pPr>
              <w:pStyle w:val="2"/>
            </w:pPr>
            <w:r>
              <w:t>22102</w:t>
            </w:r>
          </w:p>
        </w:tc>
        <w:tc>
          <w:tcPr>
            <w:tcW w:w="4535" w:type="dxa"/>
            <w:vAlign w:val="center"/>
          </w:tcPr>
          <w:p w:rsidR="00047211" w:rsidRDefault="003C3CB4">
            <w:pPr>
              <w:pStyle w:val="2"/>
            </w:pPr>
            <w:r>
              <w:t>住房改革支出</w:t>
            </w:r>
          </w:p>
        </w:tc>
        <w:tc>
          <w:tcPr>
            <w:tcW w:w="2551" w:type="dxa"/>
            <w:vAlign w:val="center"/>
          </w:tcPr>
          <w:p w:rsidR="00047211" w:rsidRDefault="003C3CB4">
            <w:pPr>
              <w:pStyle w:val="40"/>
            </w:pPr>
            <w:r>
              <w:t>23.50</w:t>
            </w:r>
          </w:p>
        </w:tc>
        <w:tc>
          <w:tcPr>
            <w:tcW w:w="2551" w:type="dxa"/>
            <w:vAlign w:val="center"/>
          </w:tcPr>
          <w:p w:rsidR="00047211" w:rsidRDefault="003C3CB4">
            <w:pPr>
              <w:pStyle w:val="40"/>
            </w:pPr>
            <w:r>
              <w:t>23.50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1191" w:type="dxa"/>
            <w:vAlign w:val="center"/>
          </w:tcPr>
          <w:p w:rsidR="00047211" w:rsidRDefault="003C3CB4">
            <w:pPr>
              <w:pStyle w:val="2"/>
            </w:pPr>
            <w:r>
              <w:t>2210201</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23.50</w:t>
            </w:r>
          </w:p>
        </w:tc>
        <w:tc>
          <w:tcPr>
            <w:tcW w:w="2551" w:type="dxa"/>
            <w:vAlign w:val="center"/>
          </w:tcPr>
          <w:p w:rsidR="00047211" w:rsidRDefault="003C3CB4">
            <w:pPr>
              <w:pStyle w:val="40"/>
            </w:pPr>
            <w:r>
              <w:t>23.50</w:t>
            </w:r>
          </w:p>
        </w:tc>
        <w:tc>
          <w:tcPr>
            <w:tcW w:w="255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1423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2"/>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3"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支出部门经济分类科目</w:t>
            </w:r>
          </w:p>
        </w:tc>
        <w:tc>
          <w:tcPr>
            <w:tcW w:w="7654" w:type="dxa"/>
            <w:gridSpan w:val="3"/>
            <w:vAlign w:val="center"/>
          </w:tcPr>
          <w:p w:rsidR="00047211" w:rsidRDefault="003C3CB4">
            <w:pPr>
              <w:pStyle w:val="10"/>
            </w:pPr>
            <w:r>
              <w:t>一般公共预算基本支出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Align w:val="center"/>
          </w:tcPr>
          <w:p w:rsidR="00047211" w:rsidRDefault="003C3CB4">
            <w:pPr>
              <w:pStyle w:val="10"/>
            </w:pPr>
            <w:r>
              <w:t>合计</w:t>
            </w:r>
          </w:p>
        </w:tc>
        <w:tc>
          <w:tcPr>
            <w:tcW w:w="2551" w:type="dxa"/>
            <w:vAlign w:val="center"/>
          </w:tcPr>
          <w:p w:rsidR="00047211" w:rsidRDefault="003C3CB4">
            <w:pPr>
              <w:pStyle w:val="10"/>
            </w:pPr>
            <w:r>
              <w:t>人员经费</w:t>
            </w:r>
          </w:p>
        </w:tc>
        <w:tc>
          <w:tcPr>
            <w:tcW w:w="2552" w:type="dxa"/>
            <w:vAlign w:val="center"/>
          </w:tcPr>
          <w:p w:rsidR="00047211" w:rsidRDefault="003C3CB4">
            <w:pPr>
              <w:pStyle w:val="10"/>
            </w:pPr>
            <w:r>
              <w:t>公用经费</w:t>
            </w:r>
          </w:p>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2"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409.60</w:t>
            </w:r>
          </w:p>
        </w:tc>
        <w:tc>
          <w:tcPr>
            <w:tcW w:w="2551" w:type="dxa"/>
            <w:vAlign w:val="center"/>
          </w:tcPr>
          <w:p w:rsidR="00047211" w:rsidRDefault="003C3CB4">
            <w:pPr>
              <w:pStyle w:val="7"/>
            </w:pPr>
            <w:r>
              <w:t>390.67</w:t>
            </w:r>
          </w:p>
        </w:tc>
        <w:tc>
          <w:tcPr>
            <w:tcW w:w="2552" w:type="dxa"/>
            <w:vAlign w:val="center"/>
          </w:tcPr>
          <w:p w:rsidR="00047211" w:rsidRDefault="003C3CB4">
            <w:pPr>
              <w:pStyle w:val="7"/>
            </w:pPr>
            <w:r>
              <w:t>18.93</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301</w:t>
            </w:r>
          </w:p>
        </w:tc>
        <w:tc>
          <w:tcPr>
            <w:tcW w:w="4535" w:type="dxa"/>
            <w:vAlign w:val="center"/>
          </w:tcPr>
          <w:p w:rsidR="00047211" w:rsidRDefault="003C3CB4">
            <w:pPr>
              <w:pStyle w:val="2"/>
            </w:pPr>
            <w:r>
              <w:t>工资福利支出</w:t>
            </w:r>
          </w:p>
        </w:tc>
        <w:tc>
          <w:tcPr>
            <w:tcW w:w="2551" w:type="dxa"/>
            <w:vAlign w:val="center"/>
          </w:tcPr>
          <w:p w:rsidR="00047211" w:rsidRDefault="003C3CB4">
            <w:pPr>
              <w:pStyle w:val="40"/>
            </w:pPr>
            <w:r>
              <w:t>332.88</w:t>
            </w:r>
          </w:p>
        </w:tc>
        <w:tc>
          <w:tcPr>
            <w:tcW w:w="2551" w:type="dxa"/>
            <w:vAlign w:val="center"/>
          </w:tcPr>
          <w:p w:rsidR="00047211" w:rsidRDefault="003C3CB4">
            <w:pPr>
              <w:pStyle w:val="40"/>
            </w:pPr>
            <w:r>
              <w:t>332.88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30101</w:t>
            </w:r>
          </w:p>
        </w:tc>
        <w:tc>
          <w:tcPr>
            <w:tcW w:w="4535" w:type="dxa"/>
            <w:vAlign w:val="center"/>
          </w:tcPr>
          <w:p w:rsidR="00047211" w:rsidRDefault="003C3CB4">
            <w:pPr>
              <w:pStyle w:val="2"/>
            </w:pPr>
            <w:r>
              <w:t>基本工资</w:t>
            </w:r>
          </w:p>
        </w:tc>
        <w:tc>
          <w:tcPr>
            <w:tcW w:w="2551" w:type="dxa"/>
            <w:vAlign w:val="center"/>
          </w:tcPr>
          <w:p w:rsidR="00047211" w:rsidRDefault="003C3CB4">
            <w:pPr>
              <w:pStyle w:val="40"/>
            </w:pPr>
            <w:r>
              <w:t>126.30</w:t>
            </w:r>
          </w:p>
        </w:tc>
        <w:tc>
          <w:tcPr>
            <w:tcW w:w="2551" w:type="dxa"/>
            <w:vAlign w:val="center"/>
          </w:tcPr>
          <w:p w:rsidR="00047211" w:rsidRDefault="003C3CB4">
            <w:pPr>
              <w:pStyle w:val="40"/>
            </w:pPr>
            <w:r>
              <w:t>126.30</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30102</w:t>
            </w:r>
          </w:p>
        </w:tc>
        <w:tc>
          <w:tcPr>
            <w:tcW w:w="4535" w:type="dxa"/>
            <w:vAlign w:val="center"/>
          </w:tcPr>
          <w:p w:rsidR="00047211" w:rsidRDefault="003C3CB4">
            <w:pPr>
              <w:pStyle w:val="2"/>
            </w:pPr>
            <w:r>
              <w:t>津贴补贴</w:t>
            </w:r>
          </w:p>
        </w:tc>
        <w:tc>
          <w:tcPr>
            <w:tcW w:w="2551" w:type="dxa"/>
            <w:vAlign w:val="center"/>
          </w:tcPr>
          <w:p w:rsidR="00047211" w:rsidRDefault="003C3CB4">
            <w:pPr>
              <w:pStyle w:val="40"/>
            </w:pPr>
            <w:r>
              <w:t>50.39</w:t>
            </w:r>
          </w:p>
        </w:tc>
        <w:tc>
          <w:tcPr>
            <w:tcW w:w="2551" w:type="dxa"/>
            <w:vAlign w:val="center"/>
          </w:tcPr>
          <w:p w:rsidR="00047211" w:rsidRDefault="003C3CB4">
            <w:pPr>
              <w:pStyle w:val="40"/>
            </w:pPr>
            <w:r>
              <w:t>50.39</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30103</w:t>
            </w:r>
          </w:p>
        </w:tc>
        <w:tc>
          <w:tcPr>
            <w:tcW w:w="4535" w:type="dxa"/>
            <w:vAlign w:val="center"/>
          </w:tcPr>
          <w:p w:rsidR="00047211" w:rsidRDefault="003C3CB4">
            <w:pPr>
              <w:pStyle w:val="2"/>
            </w:pPr>
            <w:r>
              <w:t>奖金</w:t>
            </w:r>
          </w:p>
        </w:tc>
        <w:tc>
          <w:tcPr>
            <w:tcW w:w="2551" w:type="dxa"/>
            <w:vAlign w:val="center"/>
          </w:tcPr>
          <w:p w:rsidR="00047211" w:rsidRDefault="003C3CB4">
            <w:pPr>
              <w:pStyle w:val="40"/>
            </w:pPr>
            <w:r>
              <w:t>13.63</w:t>
            </w:r>
          </w:p>
        </w:tc>
        <w:tc>
          <w:tcPr>
            <w:tcW w:w="2551" w:type="dxa"/>
            <w:vAlign w:val="center"/>
          </w:tcPr>
          <w:p w:rsidR="00047211" w:rsidRDefault="003C3CB4">
            <w:pPr>
              <w:pStyle w:val="40"/>
            </w:pPr>
            <w:r>
              <w:t>13.63</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30107</w:t>
            </w:r>
          </w:p>
        </w:tc>
        <w:tc>
          <w:tcPr>
            <w:tcW w:w="4535" w:type="dxa"/>
            <w:vAlign w:val="center"/>
          </w:tcPr>
          <w:p w:rsidR="00047211" w:rsidRDefault="003C3CB4">
            <w:pPr>
              <w:pStyle w:val="2"/>
            </w:pPr>
            <w:r>
              <w:t>绩效工资</w:t>
            </w:r>
          </w:p>
        </w:tc>
        <w:tc>
          <w:tcPr>
            <w:tcW w:w="2551" w:type="dxa"/>
            <w:vAlign w:val="center"/>
          </w:tcPr>
          <w:p w:rsidR="00047211" w:rsidRDefault="003C3CB4">
            <w:pPr>
              <w:pStyle w:val="40"/>
            </w:pPr>
            <w:r>
              <w:t>54.15</w:t>
            </w:r>
          </w:p>
        </w:tc>
        <w:tc>
          <w:tcPr>
            <w:tcW w:w="2551" w:type="dxa"/>
            <w:vAlign w:val="center"/>
          </w:tcPr>
          <w:p w:rsidR="00047211" w:rsidRDefault="003C3CB4">
            <w:pPr>
              <w:pStyle w:val="40"/>
            </w:pPr>
            <w:r>
              <w:t>54.15</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30108</w:t>
            </w:r>
          </w:p>
        </w:tc>
        <w:tc>
          <w:tcPr>
            <w:tcW w:w="4535" w:type="dxa"/>
            <w:vAlign w:val="center"/>
          </w:tcPr>
          <w:p w:rsidR="00047211" w:rsidRDefault="003C3CB4">
            <w:pPr>
              <w:pStyle w:val="2"/>
            </w:pPr>
            <w:r>
              <w:t>机关事业单位基本养老保险缴费</w:t>
            </w:r>
          </w:p>
        </w:tc>
        <w:tc>
          <w:tcPr>
            <w:tcW w:w="2551" w:type="dxa"/>
            <w:vAlign w:val="center"/>
          </w:tcPr>
          <w:p w:rsidR="00047211" w:rsidRDefault="003C3CB4">
            <w:pPr>
              <w:pStyle w:val="40"/>
            </w:pPr>
            <w:r>
              <w:t>31.43</w:t>
            </w:r>
          </w:p>
        </w:tc>
        <w:tc>
          <w:tcPr>
            <w:tcW w:w="2551" w:type="dxa"/>
            <w:vAlign w:val="center"/>
          </w:tcPr>
          <w:p w:rsidR="00047211" w:rsidRDefault="003C3CB4">
            <w:pPr>
              <w:pStyle w:val="40"/>
            </w:pPr>
            <w:r>
              <w:t>31.43</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30109</w:t>
            </w:r>
          </w:p>
        </w:tc>
        <w:tc>
          <w:tcPr>
            <w:tcW w:w="4535" w:type="dxa"/>
            <w:vAlign w:val="center"/>
          </w:tcPr>
          <w:p w:rsidR="00047211" w:rsidRDefault="003C3CB4">
            <w:pPr>
              <w:pStyle w:val="2"/>
            </w:pPr>
            <w:r>
              <w:t>职业年金缴费</w:t>
            </w:r>
          </w:p>
        </w:tc>
        <w:tc>
          <w:tcPr>
            <w:tcW w:w="2551" w:type="dxa"/>
            <w:vAlign w:val="center"/>
          </w:tcPr>
          <w:p w:rsidR="00047211" w:rsidRDefault="003C3CB4">
            <w:pPr>
              <w:pStyle w:val="40"/>
            </w:pPr>
            <w:r>
              <w:t>10.40</w:t>
            </w:r>
          </w:p>
        </w:tc>
        <w:tc>
          <w:tcPr>
            <w:tcW w:w="2551" w:type="dxa"/>
            <w:vAlign w:val="center"/>
          </w:tcPr>
          <w:p w:rsidR="00047211" w:rsidRDefault="003C3CB4">
            <w:pPr>
              <w:pStyle w:val="40"/>
            </w:pPr>
            <w:r>
              <w:t>10.40</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30110</w:t>
            </w:r>
          </w:p>
        </w:tc>
        <w:tc>
          <w:tcPr>
            <w:tcW w:w="4535" w:type="dxa"/>
            <w:vAlign w:val="center"/>
          </w:tcPr>
          <w:p w:rsidR="00047211" w:rsidRDefault="003C3CB4">
            <w:pPr>
              <w:pStyle w:val="2"/>
            </w:pPr>
            <w:r>
              <w:t>职工基本医疗保险缴费</w:t>
            </w:r>
          </w:p>
        </w:tc>
        <w:tc>
          <w:tcPr>
            <w:tcW w:w="2551" w:type="dxa"/>
            <w:vAlign w:val="center"/>
          </w:tcPr>
          <w:p w:rsidR="00047211" w:rsidRDefault="003C3CB4">
            <w:pPr>
              <w:pStyle w:val="40"/>
            </w:pPr>
            <w:r>
              <w:t>14.41</w:t>
            </w:r>
          </w:p>
        </w:tc>
        <w:tc>
          <w:tcPr>
            <w:tcW w:w="2551" w:type="dxa"/>
            <w:vAlign w:val="center"/>
          </w:tcPr>
          <w:p w:rsidR="00047211" w:rsidRDefault="003C3CB4">
            <w:pPr>
              <w:pStyle w:val="40"/>
            </w:pPr>
            <w:r>
              <w:t>14.41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30111</w:t>
            </w:r>
          </w:p>
        </w:tc>
        <w:tc>
          <w:tcPr>
            <w:tcW w:w="4535" w:type="dxa"/>
            <w:vAlign w:val="center"/>
          </w:tcPr>
          <w:p w:rsidR="00047211" w:rsidRDefault="003C3CB4">
            <w:pPr>
              <w:pStyle w:val="2"/>
            </w:pPr>
            <w:r>
              <w:t>公务员医疗补助缴费</w:t>
            </w:r>
          </w:p>
        </w:tc>
        <w:tc>
          <w:tcPr>
            <w:tcW w:w="2551" w:type="dxa"/>
            <w:vAlign w:val="center"/>
          </w:tcPr>
          <w:p w:rsidR="00047211" w:rsidRDefault="003C3CB4">
            <w:pPr>
              <w:pStyle w:val="40"/>
            </w:pPr>
            <w:r>
              <w:t>6.96</w:t>
            </w:r>
          </w:p>
        </w:tc>
        <w:tc>
          <w:tcPr>
            <w:tcW w:w="2551" w:type="dxa"/>
            <w:vAlign w:val="center"/>
          </w:tcPr>
          <w:p w:rsidR="00047211" w:rsidRDefault="003C3CB4">
            <w:pPr>
              <w:pStyle w:val="40"/>
            </w:pPr>
            <w:r>
              <w:t>6.96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30112</w:t>
            </w:r>
          </w:p>
        </w:tc>
        <w:tc>
          <w:tcPr>
            <w:tcW w:w="4535" w:type="dxa"/>
            <w:vAlign w:val="center"/>
          </w:tcPr>
          <w:p w:rsidR="00047211" w:rsidRDefault="003C3CB4">
            <w:pPr>
              <w:pStyle w:val="2"/>
            </w:pPr>
            <w:r>
              <w:t>其他社会保障缴费</w:t>
            </w:r>
          </w:p>
        </w:tc>
        <w:tc>
          <w:tcPr>
            <w:tcW w:w="2551" w:type="dxa"/>
            <w:vAlign w:val="center"/>
          </w:tcPr>
          <w:p w:rsidR="00047211" w:rsidRDefault="003C3CB4">
            <w:pPr>
              <w:pStyle w:val="40"/>
            </w:pPr>
            <w:r>
              <w:t>1.71</w:t>
            </w:r>
          </w:p>
        </w:tc>
        <w:tc>
          <w:tcPr>
            <w:tcW w:w="2551" w:type="dxa"/>
            <w:vAlign w:val="center"/>
          </w:tcPr>
          <w:p w:rsidR="00047211" w:rsidRDefault="003C3CB4">
            <w:pPr>
              <w:pStyle w:val="40"/>
            </w:pPr>
            <w:r>
              <w:t>1.71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30113</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23.50</w:t>
            </w:r>
          </w:p>
        </w:tc>
        <w:tc>
          <w:tcPr>
            <w:tcW w:w="2551" w:type="dxa"/>
            <w:vAlign w:val="center"/>
          </w:tcPr>
          <w:p w:rsidR="00047211" w:rsidRDefault="003C3CB4">
            <w:pPr>
              <w:pStyle w:val="40"/>
            </w:pPr>
            <w:r>
              <w:t>23.50</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302</w:t>
            </w:r>
          </w:p>
        </w:tc>
        <w:tc>
          <w:tcPr>
            <w:tcW w:w="4535" w:type="dxa"/>
            <w:vAlign w:val="center"/>
          </w:tcPr>
          <w:p w:rsidR="00047211" w:rsidRDefault="003C3CB4">
            <w:pPr>
              <w:pStyle w:val="2"/>
            </w:pPr>
            <w:r>
              <w:t>商品和服务支出</w:t>
            </w:r>
          </w:p>
        </w:tc>
        <w:tc>
          <w:tcPr>
            <w:tcW w:w="2551" w:type="dxa"/>
            <w:vAlign w:val="center"/>
          </w:tcPr>
          <w:p w:rsidR="00047211" w:rsidRDefault="003C3CB4">
            <w:pPr>
              <w:pStyle w:val="40"/>
            </w:pPr>
            <w:r>
              <w:t>18.93</w:t>
            </w:r>
          </w:p>
        </w:tc>
        <w:tc>
          <w:tcPr>
            <w:tcW w:w="2551" w:type="dxa"/>
            <w:vAlign w:val="center"/>
          </w:tcPr>
          <w:p w:rsidR="00047211" w:rsidRDefault="00047211">
            <w:pPr>
              <w:pStyle w:val="40"/>
            </w:pPr>
          </w:p>
        </w:tc>
        <w:tc>
          <w:tcPr>
            <w:tcW w:w="2552" w:type="dxa"/>
            <w:vAlign w:val="center"/>
          </w:tcPr>
          <w:p w:rsidR="00047211" w:rsidRDefault="003C3CB4">
            <w:pPr>
              <w:pStyle w:val="40"/>
            </w:pPr>
            <w:r>
              <w:t>18.93</w:t>
            </w: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30201</w:t>
            </w:r>
          </w:p>
        </w:tc>
        <w:tc>
          <w:tcPr>
            <w:tcW w:w="4535" w:type="dxa"/>
            <w:vAlign w:val="center"/>
          </w:tcPr>
          <w:p w:rsidR="00047211" w:rsidRDefault="003C3CB4">
            <w:pPr>
              <w:pStyle w:val="2"/>
            </w:pPr>
            <w:r>
              <w:t>办公费</w:t>
            </w:r>
          </w:p>
        </w:tc>
        <w:tc>
          <w:tcPr>
            <w:tcW w:w="2551" w:type="dxa"/>
            <w:vAlign w:val="center"/>
          </w:tcPr>
          <w:p w:rsidR="00047211" w:rsidRDefault="003C3CB4">
            <w:pPr>
              <w:pStyle w:val="40"/>
            </w:pPr>
            <w:r>
              <w:t>0.80</w:t>
            </w:r>
          </w:p>
        </w:tc>
        <w:tc>
          <w:tcPr>
            <w:tcW w:w="2551" w:type="dxa"/>
            <w:vAlign w:val="center"/>
          </w:tcPr>
          <w:p w:rsidR="00047211" w:rsidRDefault="00047211">
            <w:pPr>
              <w:pStyle w:val="40"/>
            </w:pPr>
          </w:p>
        </w:tc>
        <w:tc>
          <w:tcPr>
            <w:tcW w:w="2552" w:type="dxa"/>
            <w:vAlign w:val="center"/>
          </w:tcPr>
          <w:p w:rsidR="00047211" w:rsidRDefault="003C3CB4">
            <w:pPr>
              <w:pStyle w:val="40"/>
            </w:pPr>
            <w:r>
              <w:t>0.80</w:t>
            </w: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30207</w:t>
            </w:r>
          </w:p>
        </w:tc>
        <w:tc>
          <w:tcPr>
            <w:tcW w:w="4535" w:type="dxa"/>
            <w:vAlign w:val="center"/>
          </w:tcPr>
          <w:p w:rsidR="00047211" w:rsidRDefault="003C3CB4">
            <w:pPr>
              <w:pStyle w:val="2"/>
            </w:pPr>
            <w:r>
              <w:t>邮电费</w:t>
            </w:r>
          </w:p>
        </w:tc>
        <w:tc>
          <w:tcPr>
            <w:tcW w:w="2551" w:type="dxa"/>
            <w:vAlign w:val="center"/>
          </w:tcPr>
          <w:p w:rsidR="00047211" w:rsidRDefault="003C3CB4">
            <w:pPr>
              <w:pStyle w:val="40"/>
            </w:pPr>
            <w:r>
              <w:t>3.50</w:t>
            </w:r>
          </w:p>
        </w:tc>
        <w:tc>
          <w:tcPr>
            <w:tcW w:w="2551" w:type="dxa"/>
            <w:vAlign w:val="center"/>
          </w:tcPr>
          <w:p w:rsidR="00047211" w:rsidRDefault="00047211">
            <w:pPr>
              <w:pStyle w:val="40"/>
            </w:pPr>
          </w:p>
        </w:tc>
        <w:tc>
          <w:tcPr>
            <w:tcW w:w="2552" w:type="dxa"/>
            <w:vAlign w:val="center"/>
          </w:tcPr>
          <w:p w:rsidR="00047211" w:rsidRDefault="003C3CB4">
            <w:pPr>
              <w:pStyle w:val="40"/>
            </w:pPr>
            <w:r>
              <w:t>3.50</w:t>
            </w: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30211</w:t>
            </w:r>
          </w:p>
        </w:tc>
        <w:tc>
          <w:tcPr>
            <w:tcW w:w="4535" w:type="dxa"/>
            <w:vAlign w:val="center"/>
          </w:tcPr>
          <w:p w:rsidR="00047211" w:rsidRDefault="003C3CB4">
            <w:pPr>
              <w:pStyle w:val="2"/>
            </w:pPr>
            <w:r>
              <w:t>差旅费</w:t>
            </w:r>
          </w:p>
        </w:tc>
        <w:tc>
          <w:tcPr>
            <w:tcW w:w="2551" w:type="dxa"/>
            <w:vAlign w:val="center"/>
          </w:tcPr>
          <w:p w:rsidR="00047211" w:rsidRDefault="003C3CB4">
            <w:pPr>
              <w:pStyle w:val="40"/>
            </w:pPr>
            <w:r>
              <w:t>0.40</w:t>
            </w:r>
          </w:p>
        </w:tc>
        <w:tc>
          <w:tcPr>
            <w:tcW w:w="2551" w:type="dxa"/>
            <w:vAlign w:val="center"/>
          </w:tcPr>
          <w:p w:rsidR="00047211" w:rsidRDefault="00047211">
            <w:pPr>
              <w:pStyle w:val="40"/>
            </w:pPr>
          </w:p>
        </w:tc>
        <w:tc>
          <w:tcPr>
            <w:tcW w:w="2552" w:type="dxa"/>
            <w:vAlign w:val="center"/>
          </w:tcPr>
          <w:p w:rsidR="00047211" w:rsidRDefault="003C3CB4">
            <w:pPr>
              <w:pStyle w:val="40"/>
            </w:pPr>
            <w:r>
              <w:t>0.40</w:t>
            </w: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30213</w:t>
            </w:r>
          </w:p>
        </w:tc>
        <w:tc>
          <w:tcPr>
            <w:tcW w:w="4535" w:type="dxa"/>
            <w:vAlign w:val="center"/>
          </w:tcPr>
          <w:p w:rsidR="00047211" w:rsidRDefault="003C3CB4">
            <w:pPr>
              <w:pStyle w:val="2"/>
            </w:pPr>
            <w:r>
              <w:t>维修</w:t>
            </w:r>
            <w:r>
              <w:t>(</w:t>
            </w:r>
            <w:r>
              <w:t>护</w:t>
            </w:r>
            <w:r>
              <w:t>)</w:t>
            </w:r>
            <w:r>
              <w:t>费</w:t>
            </w:r>
          </w:p>
        </w:tc>
        <w:tc>
          <w:tcPr>
            <w:tcW w:w="2551" w:type="dxa"/>
            <w:vAlign w:val="center"/>
          </w:tcPr>
          <w:p w:rsidR="00047211" w:rsidRDefault="003C3CB4">
            <w:pPr>
              <w:pStyle w:val="40"/>
            </w:pPr>
            <w:r>
              <w:t>0.20</w:t>
            </w:r>
          </w:p>
        </w:tc>
        <w:tc>
          <w:tcPr>
            <w:tcW w:w="2551" w:type="dxa"/>
            <w:vAlign w:val="center"/>
          </w:tcPr>
          <w:p w:rsidR="00047211" w:rsidRDefault="00047211">
            <w:pPr>
              <w:pStyle w:val="40"/>
            </w:pPr>
          </w:p>
        </w:tc>
        <w:tc>
          <w:tcPr>
            <w:tcW w:w="2552" w:type="dxa"/>
            <w:vAlign w:val="center"/>
          </w:tcPr>
          <w:p w:rsidR="00047211" w:rsidRDefault="003C3CB4">
            <w:pPr>
              <w:pStyle w:val="40"/>
            </w:pPr>
            <w:r>
              <w:t>0.20</w:t>
            </w: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30228</w:t>
            </w:r>
          </w:p>
        </w:tc>
        <w:tc>
          <w:tcPr>
            <w:tcW w:w="4535" w:type="dxa"/>
            <w:vAlign w:val="center"/>
          </w:tcPr>
          <w:p w:rsidR="00047211" w:rsidRDefault="003C3CB4">
            <w:pPr>
              <w:pStyle w:val="2"/>
            </w:pPr>
            <w:r>
              <w:t>工会经费</w:t>
            </w:r>
          </w:p>
        </w:tc>
        <w:tc>
          <w:tcPr>
            <w:tcW w:w="2551" w:type="dxa"/>
            <w:vAlign w:val="center"/>
          </w:tcPr>
          <w:p w:rsidR="00047211" w:rsidRDefault="003C3CB4">
            <w:pPr>
              <w:pStyle w:val="40"/>
            </w:pPr>
            <w:r>
              <w:t>1.99</w:t>
            </w:r>
          </w:p>
        </w:tc>
        <w:tc>
          <w:tcPr>
            <w:tcW w:w="2551" w:type="dxa"/>
            <w:vAlign w:val="center"/>
          </w:tcPr>
          <w:p w:rsidR="00047211" w:rsidRDefault="00047211">
            <w:pPr>
              <w:pStyle w:val="40"/>
            </w:pPr>
          </w:p>
        </w:tc>
        <w:tc>
          <w:tcPr>
            <w:tcW w:w="2552" w:type="dxa"/>
            <w:vAlign w:val="center"/>
          </w:tcPr>
          <w:p w:rsidR="00047211" w:rsidRDefault="003C3CB4">
            <w:pPr>
              <w:pStyle w:val="40"/>
            </w:pPr>
            <w:r>
              <w:t>1.99</w:t>
            </w:r>
          </w:p>
        </w:tc>
      </w:tr>
      <w:tr w:rsidR="00047211">
        <w:trPr>
          <w:trHeight w:val="369"/>
          <w:jc w:val="center"/>
        </w:trPr>
        <w:tc>
          <w:tcPr>
            <w:tcW w:w="850" w:type="dxa"/>
            <w:vAlign w:val="center"/>
          </w:tcPr>
          <w:p w:rsidR="00047211" w:rsidRDefault="003C3CB4">
            <w:pPr>
              <w:pStyle w:val="3"/>
            </w:pPr>
            <w:r>
              <w:t>19</w:t>
            </w:r>
          </w:p>
        </w:tc>
        <w:tc>
          <w:tcPr>
            <w:tcW w:w="1191" w:type="dxa"/>
            <w:vAlign w:val="center"/>
          </w:tcPr>
          <w:p w:rsidR="00047211" w:rsidRDefault="003C3CB4">
            <w:pPr>
              <w:pStyle w:val="2"/>
            </w:pPr>
            <w:r>
              <w:t>30229</w:t>
            </w:r>
          </w:p>
        </w:tc>
        <w:tc>
          <w:tcPr>
            <w:tcW w:w="4535" w:type="dxa"/>
            <w:vAlign w:val="center"/>
          </w:tcPr>
          <w:p w:rsidR="00047211" w:rsidRDefault="003C3CB4">
            <w:pPr>
              <w:pStyle w:val="2"/>
            </w:pPr>
            <w:r>
              <w:t>福利费</w:t>
            </w:r>
          </w:p>
        </w:tc>
        <w:tc>
          <w:tcPr>
            <w:tcW w:w="2551" w:type="dxa"/>
            <w:vAlign w:val="center"/>
          </w:tcPr>
          <w:p w:rsidR="00047211" w:rsidRDefault="003C3CB4">
            <w:pPr>
              <w:pStyle w:val="40"/>
            </w:pPr>
            <w:r>
              <w:t>3.32</w:t>
            </w:r>
          </w:p>
        </w:tc>
        <w:tc>
          <w:tcPr>
            <w:tcW w:w="2551" w:type="dxa"/>
            <w:vAlign w:val="center"/>
          </w:tcPr>
          <w:p w:rsidR="00047211" w:rsidRDefault="00047211">
            <w:pPr>
              <w:pStyle w:val="40"/>
            </w:pPr>
          </w:p>
        </w:tc>
        <w:tc>
          <w:tcPr>
            <w:tcW w:w="2552" w:type="dxa"/>
            <w:vAlign w:val="center"/>
          </w:tcPr>
          <w:p w:rsidR="00047211" w:rsidRDefault="003C3CB4">
            <w:pPr>
              <w:pStyle w:val="40"/>
            </w:pPr>
            <w:r>
              <w:t>3.32</w:t>
            </w:r>
          </w:p>
        </w:tc>
      </w:tr>
      <w:tr w:rsidR="00047211">
        <w:trPr>
          <w:trHeight w:val="369"/>
          <w:jc w:val="center"/>
        </w:trPr>
        <w:tc>
          <w:tcPr>
            <w:tcW w:w="850" w:type="dxa"/>
            <w:vAlign w:val="center"/>
          </w:tcPr>
          <w:p w:rsidR="00047211" w:rsidRDefault="003C3CB4">
            <w:pPr>
              <w:pStyle w:val="3"/>
            </w:pPr>
            <w:r>
              <w:lastRenderedPageBreak/>
              <w:t>20</w:t>
            </w:r>
          </w:p>
        </w:tc>
        <w:tc>
          <w:tcPr>
            <w:tcW w:w="1191" w:type="dxa"/>
            <w:vAlign w:val="center"/>
          </w:tcPr>
          <w:p w:rsidR="00047211" w:rsidRDefault="003C3CB4">
            <w:pPr>
              <w:pStyle w:val="2"/>
            </w:pPr>
            <w:r>
              <w:t>30231</w:t>
            </w:r>
          </w:p>
        </w:tc>
        <w:tc>
          <w:tcPr>
            <w:tcW w:w="4535" w:type="dxa"/>
            <w:vAlign w:val="center"/>
          </w:tcPr>
          <w:p w:rsidR="00047211" w:rsidRDefault="003C3CB4">
            <w:pPr>
              <w:pStyle w:val="2"/>
            </w:pPr>
            <w:r>
              <w:t>公务用车运行维护费</w:t>
            </w:r>
          </w:p>
        </w:tc>
        <w:tc>
          <w:tcPr>
            <w:tcW w:w="2551" w:type="dxa"/>
            <w:vAlign w:val="center"/>
          </w:tcPr>
          <w:p w:rsidR="00047211" w:rsidRDefault="003C3CB4">
            <w:pPr>
              <w:pStyle w:val="40"/>
            </w:pPr>
            <w:r>
              <w:t>2.00</w:t>
            </w:r>
          </w:p>
        </w:tc>
        <w:tc>
          <w:tcPr>
            <w:tcW w:w="2551" w:type="dxa"/>
            <w:vAlign w:val="center"/>
          </w:tcPr>
          <w:p w:rsidR="00047211" w:rsidRDefault="00047211">
            <w:pPr>
              <w:pStyle w:val="40"/>
            </w:pPr>
          </w:p>
        </w:tc>
        <w:tc>
          <w:tcPr>
            <w:tcW w:w="2552" w:type="dxa"/>
            <w:vAlign w:val="center"/>
          </w:tcPr>
          <w:p w:rsidR="00047211" w:rsidRDefault="003C3CB4">
            <w:pPr>
              <w:pStyle w:val="40"/>
            </w:pPr>
            <w:r>
              <w:t>2.00</w:t>
            </w:r>
          </w:p>
        </w:tc>
      </w:tr>
      <w:tr w:rsidR="00047211">
        <w:trPr>
          <w:trHeight w:val="369"/>
          <w:jc w:val="center"/>
        </w:trPr>
        <w:tc>
          <w:tcPr>
            <w:tcW w:w="850" w:type="dxa"/>
            <w:vAlign w:val="center"/>
          </w:tcPr>
          <w:p w:rsidR="00047211" w:rsidRDefault="003C3CB4">
            <w:pPr>
              <w:pStyle w:val="3"/>
            </w:pPr>
            <w:r>
              <w:t>21</w:t>
            </w:r>
          </w:p>
        </w:tc>
        <w:tc>
          <w:tcPr>
            <w:tcW w:w="1191" w:type="dxa"/>
            <w:vAlign w:val="center"/>
          </w:tcPr>
          <w:p w:rsidR="00047211" w:rsidRDefault="003C3CB4">
            <w:pPr>
              <w:pStyle w:val="2"/>
            </w:pPr>
            <w:r>
              <w:t>30239</w:t>
            </w:r>
          </w:p>
        </w:tc>
        <w:tc>
          <w:tcPr>
            <w:tcW w:w="4535" w:type="dxa"/>
            <w:vAlign w:val="center"/>
          </w:tcPr>
          <w:p w:rsidR="00047211" w:rsidRDefault="003C3CB4">
            <w:pPr>
              <w:pStyle w:val="2"/>
            </w:pPr>
            <w:r>
              <w:t>其他交通费用</w:t>
            </w:r>
          </w:p>
        </w:tc>
        <w:tc>
          <w:tcPr>
            <w:tcW w:w="2551" w:type="dxa"/>
            <w:vAlign w:val="center"/>
          </w:tcPr>
          <w:p w:rsidR="00047211" w:rsidRDefault="003C3CB4">
            <w:pPr>
              <w:pStyle w:val="40"/>
            </w:pPr>
            <w:r>
              <w:t>6.72</w:t>
            </w:r>
          </w:p>
        </w:tc>
        <w:tc>
          <w:tcPr>
            <w:tcW w:w="2551" w:type="dxa"/>
            <w:vAlign w:val="center"/>
          </w:tcPr>
          <w:p w:rsidR="00047211" w:rsidRDefault="00047211">
            <w:pPr>
              <w:pStyle w:val="40"/>
            </w:pPr>
          </w:p>
        </w:tc>
        <w:tc>
          <w:tcPr>
            <w:tcW w:w="2552" w:type="dxa"/>
            <w:vAlign w:val="center"/>
          </w:tcPr>
          <w:p w:rsidR="00047211" w:rsidRDefault="003C3CB4">
            <w:pPr>
              <w:pStyle w:val="40"/>
            </w:pPr>
            <w:r>
              <w:t>6.72</w:t>
            </w:r>
          </w:p>
        </w:tc>
      </w:tr>
      <w:tr w:rsidR="00047211">
        <w:trPr>
          <w:trHeight w:val="369"/>
          <w:jc w:val="center"/>
        </w:trPr>
        <w:tc>
          <w:tcPr>
            <w:tcW w:w="850" w:type="dxa"/>
            <w:vAlign w:val="center"/>
          </w:tcPr>
          <w:p w:rsidR="00047211" w:rsidRDefault="003C3CB4">
            <w:pPr>
              <w:pStyle w:val="3"/>
            </w:pPr>
            <w:r>
              <w:t>22</w:t>
            </w:r>
          </w:p>
        </w:tc>
        <w:tc>
          <w:tcPr>
            <w:tcW w:w="1191" w:type="dxa"/>
            <w:vAlign w:val="center"/>
          </w:tcPr>
          <w:p w:rsidR="00047211" w:rsidRDefault="003C3CB4">
            <w:pPr>
              <w:pStyle w:val="2"/>
            </w:pPr>
            <w:r>
              <w:t>303</w:t>
            </w:r>
          </w:p>
        </w:tc>
        <w:tc>
          <w:tcPr>
            <w:tcW w:w="4535" w:type="dxa"/>
            <w:vAlign w:val="center"/>
          </w:tcPr>
          <w:p w:rsidR="00047211" w:rsidRDefault="003C3CB4">
            <w:pPr>
              <w:pStyle w:val="2"/>
            </w:pPr>
            <w:r>
              <w:t>对个人和家庭的补助</w:t>
            </w:r>
          </w:p>
        </w:tc>
        <w:tc>
          <w:tcPr>
            <w:tcW w:w="2551" w:type="dxa"/>
            <w:vAlign w:val="center"/>
          </w:tcPr>
          <w:p w:rsidR="00047211" w:rsidRDefault="003C3CB4">
            <w:pPr>
              <w:pStyle w:val="40"/>
            </w:pPr>
            <w:r>
              <w:t>57.79</w:t>
            </w:r>
          </w:p>
        </w:tc>
        <w:tc>
          <w:tcPr>
            <w:tcW w:w="2551" w:type="dxa"/>
            <w:vAlign w:val="center"/>
          </w:tcPr>
          <w:p w:rsidR="00047211" w:rsidRDefault="003C3CB4">
            <w:pPr>
              <w:pStyle w:val="40"/>
            </w:pPr>
            <w:r>
              <w:t>57.79</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1191" w:type="dxa"/>
            <w:vAlign w:val="center"/>
          </w:tcPr>
          <w:p w:rsidR="00047211" w:rsidRDefault="003C3CB4">
            <w:pPr>
              <w:pStyle w:val="2"/>
            </w:pPr>
            <w:r>
              <w:t>30302</w:t>
            </w:r>
          </w:p>
        </w:tc>
        <w:tc>
          <w:tcPr>
            <w:tcW w:w="4535" w:type="dxa"/>
            <w:vAlign w:val="center"/>
          </w:tcPr>
          <w:p w:rsidR="00047211" w:rsidRDefault="003C3CB4">
            <w:pPr>
              <w:pStyle w:val="2"/>
            </w:pPr>
            <w:r>
              <w:t>退休费</w:t>
            </w:r>
          </w:p>
        </w:tc>
        <w:tc>
          <w:tcPr>
            <w:tcW w:w="2551" w:type="dxa"/>
            <w:vAlign w:val="center"/>
          </w:tcPr>
          <w:p w:rsidR="00047211" w:rsidRDefault="003C3CB4">
            <w:pPr>
              <w:pStyle w:val="40"/>
            </w:pPr>
            <w:r>
              <w:t>54.33</w:t>
            </w:r>
          </w:p>
        </w:tc>
        <w:tc>
          <w:tcPr>
            <w:tcW w:w="2551" w:type="dxa"/>
            <w:vAlign w:val="center"/>
          </w:tcPr>
          <w:p w:rsidR="00047211" w:rsidRDefault="003C3CB4">
            <w:pPr>
              <w:pStyle w:val="40"/>
            </w:pPr>
            <w:r>
              <w:t>54.33</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1191" w:type="dxa"/>
            <w:vAlign w:val="center"/>
          </w:tcPr>
          <w:p w:rsidR="00047211" w:rsidRDefault="003C3CB4">
            <w:pPr>
              <w:pStyle w:val="2"/>
            </w:pPr>
            <w:r>
              <w:t>30305</w:t>
            </w:r>
          </w:p>
        </w:tc>
        <w:tc>
          <w:tcPr>
            <w:tcW w:w="4535" w:type="dxa"/>
            <w:vAlign w:val="center"/>
          </w:tcPr>
          <w:p w:rsidR="00047211" w:rsidRDefault="003C3CB4">
            <w:pPr>
              <w:pStyle w:val="2"/>
            </w:pPr>
            <w:r>
              <w:t>生活补助</w:t>
            </w:r>
          </w:p>
        </w:tc>
        <w:tc>
          <w:tcPr>
            <w:tcW w:w="2551" w:type="dxa"/>
            <w:vAlign w:val="center"/>
          </w:tcPr>
          <w:p w:rsidR="00047211" w:rsidRDefault="003C3CB4">
            <w:pPr>
              <w:pStyle w:val="40"/>
            </w:pPr>
            <w:r>
              <w:t>3.46</w:t>
            </w:r>
          </w:p>
        </w:tc>
        <w:tc>
          <w:tcPr>
            <w:tcW w:w="2551" w:type="dxa"/>
            <w:vAlign w:val="center"/>
          </w:tcPr>
          <w:p w:rsidR="00047211" w:rsidRDefault="003C3CB4">
            <w:pPr>
              <w:pStyle w:val="40"/>
            </w:pPr>
            <w:r>
              <w:t>3.46</w:t>
            </w:r>
          </w:p>
        </w:tc>
        <w:tc>
          <w:tcPr>
            <w:tcW w:w="2552"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单位预算政府性基金预算财政拨款支出表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三公</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经费支出表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798"/>
        <w:gridCol w:w="2382"/>
        <w:gridCol w:w="2381"/>
        <w:gridCol w:w="2381"/>
        <w:gridCol w:w="2381"/>
      </w:tblGrid>
      <w:tr w:rsidR="00047211">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238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476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3798" w:type="dxa"/>
            <w:vMerge w:val="restart"/>
            <w:vAlign w:val="center"/>
          </w:tcPr>
          <w:p w:rsidR="00047211" w:rsidRDefault="003C3CB4">
            <w:pPr>
              <w:pStyle w:val="10"/>
            </w:pPr>
            <w:r>
              <w:t>项</w:t>
            </w:r>
            <w:r>
              <w:t xml:space="preserve">  </w:t>
            </w:r>
            <w:r>
              <w:t>目</w:t>
            </w:r>
          </w:p>
        </w:tc>
        <w:tc>
          <w:tcPr>
            <w:tcW w:w="9525" w:type="dxa"/>
            <w:gridSpan w:val="4"/>
            <w:vAlign w:val="center"/>
          </w:tcPr>
          <w:p w:rsidR="00047211" w:rsidRDefault="003C3CB4">
            <w:pPr>
              <w:pStyle w:val="10"/>
            </w:pPr>
            <w:r>
              <w:t>资</w:t>
            </w:r>
            <w:r>
              <w:t xml:space="preserve"> </w:t>
            </w:r>
            <w:r>
              <w:t>金</w:t>
            </w:r>
            <w:r>
              <w:t xml:space="preserve"> </w:t>
            </w:r>
            <w:r>
              <w:t>性</w:t>
            </w:r>
            <w:r>
              <w:t xml:space="preserve"> </w:t>
            </w:r>
            <w:r>
              <w:t>质</w:t>
            </w:r>
          </w:p>
        </w:tc>
      </w:tr>
      <w:tr w:rsidR="00047211">
        <w:trPr>
          <w:trHeight w:val="567"/>
          <w:tblHeader/>
          <w:jc w:val="center"/>
        </w:trPr>
        <w:tc>
          <w:tcPr>
            <w:tcW w:w="850" w:type="dxa"/>
            <w:vMerge/>
          </w:tcPr>
          <w:p w:rsidR="00047211" w:rsidRDefault="00047211"/>
        </w:tc>
        <w:tc>
          <w:tcPr>
            <w:tcW w:w="3798" w:type="dxa"/>
            <w:vMerge/>
          </w:tcPr>
          <w:p w:rsidR="00047211" w:rsidRDefault="00047211"/>
        </w:tc>
        <w:tc>
          <w:tcPr>
            <w:tcW w:w="2382" w:type="dxa"/>
            <w:vAlign w:val="center"/>
          </w:tcPr>
          <w:p w:rsidR="00047211" w:rsidRDefault="003C3CB4">
            <w:pPr>
              <w:pStyle w:val="10"/>
            </w:pPr>
            <w:r>
              <w:t>合计</w:t>
            </w:r>
          </w:p>
        </w:tc>
        <w:tc>
          <w:tcPr>
            <w:tcW w:w="2381" w:type="dxa"/>
            <w:vAlign w:val="center"/>
          </w:tcPr>
          <w:p w:rsidR="00047211" w:rsidRDefault="003C3CB4">
            <w:pPr>
              <w:pStyle w:val="10"/>
            </w:pPr>
            <w:r>
              <w:t>一般公共预算</w:t>
            </w:r>
            <w:r>
              <w:t xml:space="preserve">              </w:t>
            </w:r>
            <w:r>
              <w:t>财政拨款</w:t>
            </w:r>
          </w:p>
        </w:tc>
        <w:tc>
          <w:tcPr>
            <w:tcW w:w="2381" w:type="dxa"/>
            <w:vAlign w:val="center"/>
          </w:tcPr>
          <w:p w:rsidR="00047211" w:rsidRDefault="003C3CB4">
            <w:pPr>
              <w:pStyle w:val="10"/>
            </w:pPr>
            <w:r>
              <w:t>政府性基金</w:t>
            </w:r>
            <w:r>
              <w:t xml:space="preserve">                  </w:t>
            </w:r>
            <w:r>
              <w:t>预算拨款</w:t>
            </w:r>
          </w:p>
        </w:tc>
        <w:tc>
          <w:tcPr>
            <w:tcW w:w="2381" w:type="dxa"/>
            <w:vAlign w:val="center"/>
          </w:tcPr>
          <w:p w:rsidR="00047211" w:rsidRDefault="003C3CB4">
            <w:pPr>
              <w:pStyle w:val="10"/>
            </w:pPr>
            <w:r>
              <w:t>国有资本经营</w:t>
            </w:r>
            <w:r>
              <w:t xml:space="preserve">              </w:t>
            </w:r>
            <w:r>
              <w:t>预算财政拨款</w:t>
            </w:r>
          </w:p>
        </w:tc>
      </w:tr>
      <w:tr w:rsidR="00047211">
        <w:trPr>
          <w:trHeight w:val="567"/>
          <w:tblHeader/>
          <w:jc w:val="center"/>
        </w:trPr>
        <w:tc>
          <w:tcPr>
            <w:tcW w:w="850" w:type="dxa"/>
            <w:vAlign w:val="center"/>
          </w:tcPr>
          <w:p w:rsidR="00047211" w:rsidRDefault="003C3CB4">
            <w:pPr>
              <w:pStyle w:val="10"/>
            </w:pPr>
            <w:r>
              <w:t>栏次</w:t>
            </w:r>
          </w:p>
        </w:tc>
        <w:tc>
          <w:tcPr>
            <w:tcW w:w="3798" w:type="dxa"/>
            <w:vAlign w:val="center"/>
          </w:tcPr>
          <w:p w:rsidR="00047211" w:rsidRDefault="003C3CB4">
            <w:pPr>
              <w:pStyle w:val="10"/>
            </w:pPr>
            <w:r>
              <w:t>1</w:t>
            </w:r>
          </w:p>
        </w:tc>
        <w:tc>
          <w:tcPr>
            <w:tcW w:w="2382" w:type="dxa"/>
            <w:vAlign w:val="center"/>
          </w:tcPr>
          <w:p w:rsidR="00047211" w:rsidRDefault="003C3CB4">
            <w:pPr>
              <w:pStyle w:val="10"/>
            </w:pPr>
            <w:r>
              <w:t>2</w:t>
            </w:r>
          </w:p>
        </w:tc>
        <w:tc>
          <w:tcPr>
            <w:tcW w:w="2381" w:type="dxa"/>
            <w:vAlign w:val="center"/>
          </w:tcPr>
          <w:p w:rsidR="00047211" w:rsidRDefault="003C3CB4">
            <w:pPr>
              <w:pStyle w:val="10"/>
            </w:pPr>
            <w:r>
              <w:t>3</w:t>
            </w:r>
          </w:p>
        </w:tc>
        <w:tc>
          <w:tcPr>
            <w:tcW w:w="2381" w:type="dxa"/>
            <w:vAlign w:val="center"/>
          </w:tcPr>
          <w:p w:rsidR="00047211" w:rsidRDefault="003C3CB4">
            <w:pPr>
              <w:pStyle w:val="10"/>
            </w:pPr>
            <w:r>
              <w:t>4</w:t>
            </w:r>
          </w:p>
        </w:tc>
        <w:tc>
          <w:tcPr>
            <w:tcW w:w="2381" w:type="dxa"/>
            <w:vAlign w:val="center"/>
          </w:tcPr>
          <w:p w:rsidR="00047211" w:rsidRDefault="003C3CB4">
            <w:pPr>
              <w:pStyle w:val="10"/>
            </w:pPr>
            <w:r>
              <w:t>5</w:t>
            </w:r>
          </w:p>
        </w:tc>
      </w:tr>
      <w:tr w:rsidR="00047211">
        <w:trPr>
          <w:trHeight w:val="567"/>
          <w:jc w:val="center"/>
        </w:trPr>
        <w:tc>
          <w:tcPr>
            <w:tcW w:w="850" w:type="dxa"/>
            <w:vAlign w:val="center"/>
          </w:tcPr>
          <w:p w:rsidR="00047211" w:rsidRDefault="003C3CB4">
            <w:pPr>
              <w:pStyle w:val="3"/>
            </w:pPr>
            <w:r>
              <w:t>1</w:t>
            </w:r>
          </w:p>
        </w:tc>
        <w:tc>
          <w:tcPr>
            <w:tcW w:w="3798" w:type="dxa"/>
            <w:vAlign w:val="center"/>
          </w:tcPr>
          <w:p w:rsidR="00047211" w:rsidRDefault="003C3CB4">
            <w:pPr>
              <w:pStyle w:val="6"/>
            </w:pPr>
            <w:r>
              <w:t>合计</w:t>
            </w:r>
          </w:p>
        </w:tc>
        <w:tc>
          <w:tcPr>
            <w:tcW w:w="2382" w:type="dxa"/>
            <w:vAlign w:val="center"/>
          </w:tcPr>
          <w:p w:rsidR="00047211" w:rsidRDefault="003C3CB4">
            <w:pPr>
              <w:pStyle w:val="7"/>
            </w:pPr>
            <w:r>
              <w:t>3.00</w:t>
            </w:r>
          </w:p>
        </w:tc>
        <w:tc>
          <w:tcPr>
            <w:tcW w:w="2381" w:type="dxa"/>
            <w:vAlign w:val="center"/>
          </w:tcPr>
          <w:p w:rsidR="00047211" w:rsidRDefault="003C3CB4">
            <w:pPr>
              <w:pStyle w:val="7"/>
            </w:pPr>
            <w:r>
              <w:t>3.00</w:t>
            </w:r>
          </w:p>
        </w:tc>
        <w:tc>
          <w:tcPr>
            <w:tcW w:w="2381" w:type="dxa"/>
            <w:vAlign w:val="center"/>
          </w:tcPr>
          <w:p w:rsidR="00047211" w:rsidRDefault="00047211">
            <w:pPr>
              <w:pStyle w:val="7"/>
            </w:pPr>
          </w:p>
        </w:tc>
        <w:tc>
          <w:tcPr>
            <w:tcW w:w="2381" w:type="dxa"/>
            <w:vAlign w:val="center"/>
          </w:tcPr>
          <w:p w:rsidR="00047211" w:rsidRDefault="00047211">
            <w:pPr>
              <w:pStyle w:val="7"/>
            </w:pPr>
          </w:p>
        </w:tc>
      </w:tr>
      <w:tr w:rsidR="00047211">
        <w:trPr>
          <w:trHeight w:val="567"/>
          <w:jc w:val="center"/>
        </w:trPr>
        <w:tc>
          <w:tcPr>
            <w:tcW w:w="850" w:type="dxa"/>
            <w:vAlign w:val="center"/>
          </w:tcPr>
          <w:p w:rsidR="00047211" w:rsidRDefault="003C3CB4">
            <w:pPr>
              <w:pStyle w:val="3"/>
            </w:pPr>
            <w:r>
              <w:t>2</w:t>
            </w:r>
          </w:p>
        </w:tc>
        <w:tc>
          <w:tcPr>
            <w:tcW w:w="3798" w:type="dxa"/>
            <w:vAlign w:val="center"/>
          </w:tcPr>
          <w:p w:rsidR="00047211" w:rsidRDefault="003C3CB4">
            <w:pPr>
              <w:pStyle w:val="2"/>
            </w:pPr>
            <w:r>
              <w:t>“</w:t>
            </w:r>
            <w:r>
              <w:t>三公</w:t>
            </w:r>
            <w:r>
              <w:t>”</w:t>
            </w:r>
            <w:r>
              <w:t>经费小计</w:t>
            </w:r>
          </w:p>
        </w:tc>
        <w:tc>
          <w:tcPr>
            <w:tcW w:w="2382" w:type="dxa"/>
            <w:vAlign w:val="center"/>
          </w:tcPr>
          <w:p w:rsidR="00047211" w:rsidRDefault="003C3CB4">
            <w:pPr>
              <w:pStyle w:val="40"/>
            </w:pPr>
            <w:r>
              <w:t>3.00</w:t>
            </w:r>
          </w:p>
        </w:tc>
        <w:tc>
          <w:tcPr>
            <w:tcW w:w="2381" w:type="dxa"/>
            <w:vAlign w:val="center"/>
          </w:tcPr>
          <w:p w:rsidR="00047211" w:rsidRDefault="003C3CB4">
            <w:pPr>
              <w:pStyle w:val="40"/>
            </w:pPr>
            <w:r>
              <w:t>3.00</w:t>
            </w:r>
          </w:p>
        </w:tc>
        <w:tc>
          <w:tcPr>
            <w:tcW w:w="2381" w:type="dxa"/>
            <w:vAlign w:val="center"/>
          </w:tcPr>
          <w:p w:rsidR="00047211" w:rsidRDefault="00047211">
            <w:pPr>
              <w:pStyle w:val="40"/>
            </w:pPr>
          </w:p>
        </w:tc>
        <w:tc>
          <w:tcPr>
            <w:tcW w:w="2381" w:type="dxa"/>
            <w:vAlign w:val="center"/>
          </w:tcPr>
          <w:p w:rsidR="00047211" w:rsidRDefault="00047211">
            <w:pPr>
              <w:pStyle w:val="40"/>
            </w:pPr>
          </w:p>
        </w:tc>
      </w:tr>
      <w:tr w:rsidR="00047211">
        <w:trPr>
          <w:trHeight w:val="567"/>
          <w:jc w:val="center"/>
        </w:trPr>
        <w:tc>
          <w:tcPr>
            <w:tcW w:w="850" w:type="dxa"/>
            <w:vAlign w:val="center"/>
          </w:tcPr>
          <w:p w:rsidR="00047211" w:rsidRDefault="003C3CB4">
            <w:pPr>
              <w:pStyle w:val="3"/>
            </w:pPr>
            <w:r>
              <w:t>3</w:t>
            </w:r>
          </w:p>
        </w:tc>
        <w:tc>
          <w:tcPr>
            <w:tcW w:w="3798" w:type="dxa"/>
            <w:vAlign w:val="center"/>
          </w:tcPr>
          <w:p w:rsidR="00047211" w:rsidRDefault="003C3CB4">
            <w:pPr>
              <w:pStyle w:val="2"/>
            </w:pPr>
            <w:r>
              <w:t>一、因公出国（境）费</w:t>
            </w: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r w:rsidR="00047211">
        <w:trPr>
          <w:trHeight w:val="567"/>
          <w:jc w:val="center"/>
        </w:trPr>
        <w:tc>
          <w:tcPr>
            <w:tcW w:w="850" w:type="dxa"/>
            <w:vAlign w:val="center"/>
          </w:tcPr>
          <w:p w:rsidR="00047211" w:rsidRDefault="003C3CB4">
            <w:pPr>
              <w:pStyle w:val="3"/>
            </w:pPr>
            <w:r>
              <w:t>4</w:t>
            </w:r>
          </w:p>
        </w:tc>
        <w:tc>
          <w:tcPr>
            <w:tcW w:w="3798" w:type="dxa"/>
            <w:vAlign w:val="center"/>
          </w:tcPr>
          <w:p w:rsidR="00047211" w:rsidRDefault="003C3CB4">
            <w:pPr>
              <w:pStyle w:val="2"/>
            </w:pPr>
            <w:r>
              <w:t xml:space="preserve">          </w:t>
            </w:r>
            <w:r>
              <w:t>其他因公出国（境）费</w:t>
            </w: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r w:rsidR="00047211">
        <w:trPr>
          <w:trHeight w:val="567"/>
          <w:jc w:val="center"/>
        </w:trPr>
        <w:tc>
          <w:tcPr>
            <w:tcW w:w="850" w:type="dxa"/>
            <w:vAlign w:val="center"/>
          </w:tcPr>
          <w:p w:rsidR="00047211" w:rsidRDefault="003C3CB4">
            <w:pPr>
              <w:pStyle w:val="3"/>
            </w:pPr>
            <w:r>
              <w:t>5</w:t>
            </w:r>
          </w:p>
        </w:tc>
        <w:tc>
          <w:tcPr>
            <w:tcW w:w="3798" w:type="dxa"/>
            <w:vAlign w:val="center"/>
          </w:tcPr>
          <w:p w:rsidR="00047211" w:rsidRDefault="003C3CB4">
            <w:pPr>
              <w:pStyle w:val="2"/>
            </w:pPr>
            <w:r>
              <w:t>二、公务用车购置及运维费</w:t>
            </w:r>
          </w:p>
        </w:tc>
        <w:tc>
          <w:tcPr>
            <w:tcW w:w="2382" w:type="dxa"/>
            <w:vAlign w:val="center"/>
          </w:tcPr>
          <w:p w:rsidR="00047211" w:rsidRDefault="003C3CB4">
            <w:pPr>
              <w:pStyle w:val="40"/>
            </w:pPr>
            <w:r>
              <w:t>3.00</w:t>
            </w:r>
          </w:p>
        </w:tc>
        <w:tc>
          <w:tcPr>
            <w:tcW w:w="2381" w:type="dxa"/>
            <w:vAlign w:val="center"/>
          </w:tcPr>
          <w:p w:rsidR="00047211" w:rsidRDefault="003C3CB4">
            <w:pPr>
              <w:pStyle w:val="40"/>
            </w:pPr>
            <w:r>
              <w:t>3.00</w:t>
            </w:r>
          </w:p>
        </w:tc>
        <w:tc>
          <w:tcPr>
            <w:tcW w:w="2381" w:type="dxa"/>
            <w:vAlign w:val="center"/>
          </w:tcPr>
          <w:p w:rsidR="00047211" w:rsidRDefault="00047211">
            <w:pPr>
              <w:pStyle w:val="40"/>
            </w:pPr>
          </w:p>
        </w:tc>
        <w:tc>
          <w:tcPr>
            <w:tcW w:w="2381" w:type="dxa"/>
            <w:vAlign w:val="center"/>
          </w:tcPr>
          <w:p w:rsidR="00047211" w:rsidRDefault="00047211">
            <w:pPr>
              <w:pStyle w:val="40"/>
            </w:pPr>
          </w:p>
        </w:tc>
      </w:tr>
      <w:tr w:rsidR="00047211">
        <w:trPr>
          <w:trHeight w:val="567"/>
          <w:jc w:val="center"/>
        </w:trPr>
        <w:tc>
          <w:tcPr>
            <w:tcW w:w="850" w:type="dxa"/>
            <w:vAlign w:val="center"/>
          </w:tcPr>
          <w:p w:rsidR="00047211" w:rsidRDefault="003C3CB4">
            <w:pPr>
              <w:pStyle w:val="3"/>
            </w:pPr>
            <w:r>
              <w:t>6</w:t>
            </w:r>
          </w:p>
        </w:tc>
        <w:tc>
          <w:tcPr>
            <w:tcW w:w="3798" w:type="dxa"/>
            <w:vAlign w:val="center"/>
          </w:tcPr>
          <w:p w:rsidR="00047211" w:rsidRDefault="003C3CB4">
            <w:pPr>
              <w:pStyle w:val="2"/>
            </w:pPr>
            <w:r>
              <w:t xml:space="preserve">    </w:t>
            </w:r>
            <w:r>
              <w:t>其中：公务用车购置费</w:t>
            </w: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r w:rsidR="00047211">
        <w:trPr>
          <w:trHeight w:val="567"/>
          <w:jc w:val="center"/>
        </w:trPr>
        <w:tc>
          <w:tcPr>
            <w:tcW w:w="850" w:type="dxa"/>
            <w:vAlign w:val="center"/>
          </w:tcPr>
          <w:p w:rsidR="00047211" w:rsidRDefault="003C3CB4">
            <w:pPr>
              <w:pStyle w:val="3"/>
            </w:pPr>
            <w:r>
              <w:t>7</w:t>
            </w:r>
          </w:p>
        </w:tc>
        <w:tc>
          <w:tcPr>
            <w:tcW w:w="3798" w:type="dxa"/>
            <w:vAlign w:val="center"/>
          </w:tcPr>
          <w:p w:rsidR="00047211" w:rsidRDefault="003C3CB4">
            <w:pPr>
              <w:pStyle w:val="2"/>
            </w:pPr>
            <w:r>
              <w:t xml:space="preserve">          </w:t>
            </w:r>
            <w:r>
              <w:t>公务用车运行维护费</w:t>
            </w:r>
          </w:p>
        </w:tc>
        <w:tc>
          <w:tcPr>
            <w:tcW w:w="2382" w:type="dxa"/>
            <w:vAlign w:val="center"/>
          </w:tcPr>
          <w:p w:rsidR="00047211" w:rsidRDefault="003C3CB4">
            <w:pPr>
              <w:pStyle w:val="40"/>
            </w:pPr>
            <w:r>
              <w:t>3.00</w:t>
            </w:r>
          </w:p>
        </w:tc>
        <w:tc>
          <w:tcPr>
            <w:tcW w:w="2381" w:type="dxa"/>
            <w:vAlign w:val="center"/>
          </w:tcPr>
          <w:p w:rsidR="00047211" w:rsidRDefault="003C3CB4">
            <w:pPr>
              <w:pStyle w:val="40"/>
            </w:pPr>
            <w:r>
              <w:t>3.00</w:t>
            </w:r>
          </w:p>
        </w:tc>
        <w:tc>
          <w:tcPr>
            <w:tcW w:w="2381" w:type="dxa"/>
            <w:vAlign w:val="center"/>
          </w:tcPr>
          <w:p w:rsidR="00047211" w:rsidRDefault="00047211">
            <w:pPr>
              <w:pStyle w:val="40"/>
            </w:pPr>
          </w:p>
        </w:tc>
        <w:tc>
          <w:tcPr>
            <w:tcW w:w="2381" w:type="dxa"/>
            <w:vAlign w:val="center"/>
          </w:tcPr>
          <w:p w:rsidR="00047211" w:rsidRDefault="00047211">
            <w:pPr>
              <w:pStyle w:val="40"/>
            </w:pPr>
          </w:p>
        </w:tc>
      </w:tr>
      <w:tr w:rsidR="00047211">
        <w:trPr>
          <w:trHeight w:val="567"/>
          <w:jc w:val="center"/>
        </w:trPr>
        <w:tc>
          <w:tcPr>
            <w:tcW w:w="850" w:type="dxa"/>
            <w:vAlign w:val="center"/>
          </w:tcPr>
          <w:p w:rsidR="00047211" w:rsidRDefault="003C3CB4">
            <w:pPr>
              <w:pStyle w:val="3"/>
            </w:pPr>
            <w:r>
              <w:t>8</w:t>
            </w:r>
          </w:p>
        </w:tc>
        <w:tc>
          <w:tcPr>
            <w:tcW w:w="3798" w:type="dxa"/>
            <w:vAlign w:val="center"/>
          </w:tcPr>
          <w:p w:rsidR="00047211" w:rsidRDefault="003C3CB4">
            <w:pPr>
              <w:pStyle w:val="2"/>
            </w:pPr>
            <w:r>
              <w:t>三、公务接待费</w:t>
            </w: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bl>
    <w:p w:rsidR="00047211" w:rsidRDefault="00047211">
      <w:pPr>
        <w:sectPr w:rsidR="00047211">
          <w:pgSz w:w="16840" w:h="11900" w:orient="landscape"/>
          <w:pgMar w:top="1361" w:right="1020" w:bottom="1361"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44"/>
        </w:rPr>
        <w:lastRenderedPageBreak/>
        <w:t>曲阳县文化广电和旅游局本级</w:t>
      </w:r>
      <w:r>
        <w:rPr>
          <w:rFonts w:ascii="方正小标宋_GBK" w:eastAsia="方正小标宋_GBK" w:hAnsi="方正小标宋_GBK" w:cs="方正小标宋_GBK"/>
          <w:color w:val="000000"/>
          <w:sz w:val="44"/>
        </w:rPr>
        <w:t>2024</w:t>
      </w:r>
      <w:r>
        <w:rPr>
          <w:rFonts w:ascii="方正小标宋_GBK" w:eastAsia="方正小标宋_GBK" w:hAnsi="方正小标宋_GBK" w:cs="方正小标宋_GBK"/>
          <w:color w:val="000000"/>
          <w:sz w:val="44"/>
        </w:rPr>
        <w:t>年单位预算信息公开情况说明</w:t>
      </w:r>
    </w:p>
    <w:p w:rsidR="00047211" w:rsidRDefault="003C3CB4">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按照《中华人民共和国预算法》、《地方预决算公开操作规程》和《关于进一步推进预算公开工作的实施意见》规定，现将曲阳县文化广电和旅游局本级</w:t>
      </w:r>
      <w:r>
        <w:rPr>
          <w:rFonts w:eastAsia="方正仿宋_GBK"/>
          <w:color w:val="000000"/>
          <w:sz w:val="28"/>
        </w:rPr>
        <w:t>2024</w:t>
      </w:r>
      <w:r>
        <w:rPr>
          <w:rFonts w:eastAsia="方正仿宋_GBK"/>
          <w:color w:val="000000"/>
          <w:sz w:val="28"/>
        </w:rPr>
        <w:t>年单位预算公开如下：</w:t>
      </w:r>
    </w:p>
    <w:p w:rsidR="00047211" w:rsidRDefault="003C3CB4">
      <w:pPr>
        <w:spacing w:before="10" w:after="10"/>
        <w:ind w:firstLine="640"/>
        <w:outlineLvl w:val="5"/>
      </w:pPr>
      <w:r>
        <w:rPr>
          <w:rFonts w:ascii="黑体" w:eastAsia="黑体" w:hAnsi="黑体" w:cs="黑体"/>
          <w:color w:val="000000"/>
          <w:sz w:val="32"/>
        </w:rPr>
        <w:t>一、单位职责及机构设置情况</w:t>
      </w:r>
    </w:p>
    <w:p w:rsidR="00047211" w:rsidRDefault="003C3CB4">
      <w:pPr>
        <w:ind w:firstLine="640"/>
      </w:pPr>
      <w:r>
        <w:rPr>
          <w:rFonts w:ascii="方正楷体_GBK" w:eastAsia="方正楷体_GBK" w:hAnsi="方正楷体_GBK" w:cs="方正楷体_GBK"/>
          <w:b/>
          <w:color w:val="000000"/>
          <w:sz w:val="32"/>
        </w:rPr>
        <w:t>单位职责：</w:t>
      </w:r>
    </w:p>
    <w:p w:rsidR="00047211" w:rsidRDefault="003C3CB4">
      <w:pPr>
        <w:pStyle w:val="-"/>
      </w:pPr>
      <w:r>
        <w:t>（一）贯彻执行党和国家文化、旅游、文物和博物馆工作方针政策和法律法规。拟订全县文化、旅游政策措施，起草全县文化和旅游、文物保护方面的地方性法规、政府规章草案。</w:t>
      </w:r>
    </w:p>
    <w:p w:rsidR="00047211" w:rsidRDefault="003C3CB4">
      <w:pPr>
        <w:pStyle w:val="-"/>
      </w:pPr>
      <w:r>
        <w:t>（二）拟订全县文化和旅游事业、文化和旅游产业、文物和博物馆事业发展规划并组织实施，推进文化、旅游融合发展，推进文化和旅游领域体制机制改革。</w:t>
      </w:r>
    </w:p>
    <w:p w:rsidR="00047211" w:rsidRDefault="003C3CB4">
      <w:pPr>
        <w:pStyle w:val="-"/>
      </w:pPr>
      <w:r>
        <w:t>（三）管理全县性重大文化和旅游活动，组织全县文化、旅游整体形象推广，促进文化产业和旅游产业对外合作和国际市场推广，制定全县旅游市场开发营销战略并组织实施，指导、推进全域旅游。</w:t>
      </w:r>
    </w:p>
    <w:p w:rsidR="00047211" w:rsidRDefault="003C3CB4">
      <w:pPr>
        <w:pStyle w:val="-"/>
      </w:pPr>
      <w:r>
        <w:t>（四）指导、管理全县文艺事业。指导艺术创作生产，扶持体现中国梦和社会主义核心价值观、具有导向性代表性示范性的文艺作品，推动全县各门类艺术、各艺术品种发展。</w:t>
      </w:r>
    </w:p>
    <w:p w:rsidR="00047211" w:rsidRDefault="003C3CB4">
      <w:pPr>
        <w:pStyle w:val="-"/>
      </w:pPr>
      <w:r>
        <w:t>（五）负责全县公共文化、旅游事业发展。</w:t>
      </w:r>
      <w:r>
        <w:t>推进全县公共文化服务体系建设和旅游、文物和博物馆公共服务体系建设，深入实施文化和旅游惠民工程，统筹推进全县基本公共文化、旅游服务标准化、均等化。</w:t>
      </w:r>
    </w:p>
    <w:p w:rsidR="00047211" w:rsidRDefault="003C3CB4">
      <w:pPr>
        <w:pStyle w:val="-"/>
      </w:pPr>
      <w:r>
        <w:t>（六）指导、推进全县文化、旅游科技创新发展，推进文化和旅游行业信息化、标准化建设。</w:t>
      </w:r>
    </w:p>
    <w:p w:rsidR="00047211" w:rsidRDefault="003C3CB4">
      <w:pPr>
        <w:pStyle w:val="-"/>
      </w:pPr>
      <w:r>
        <w:t>（七）负责全县非物质文化遗产保护，推动非物质文化遗产的保护、传承、普及、弘扬和振兴。</w:t>
      </w:r>
    </w:p>
    <w:p w:rsidR="00047211" w:rsidRDefault="003C3CB4">
      <w:pPr>
        <w:pStyle w:val="-"/>
      </w:pPr>
      <w:r>
        <w:lastRenderedPageBreak/>
        <w:t>（八）统筹规划全县文化产业、旅游产业、文物利用及相关产业。组织实施文化、旅游和文物资源普查、挖掘、保护和利用工作，组织文物资源调查。承担红色旅游相关工作。进文化产业、旅游产业、文物利用及相关产业发展。</w:t>
      </w:r>
    </w:p>
    <w:p w:rsidR="00047211" w:rsidRDefault="003C3CB4">
      <w:pPr>
        <w:pStyle w:val="-"/>
      </w:pPr>
      <w:r>
        <w:t>（九）指导全县文化、旅游市场发展。对文化、旅游市场经营进行行业监管，推进全县文化、旅游行业信用体系建设，依法规范文化、旅游市场。</w:t>
      </w:r>
    </w:p>
    <w:p w:rsidR="00047211" w:rsidRDefault="003C3CB4">
      <w:pPr>
        <w:pStyle w:val="-"/>
      </w:pPr>
      <w:r>
        <w:t>（十）指导、监督全县文化、旅游、文物等市场综合执法。督查督办全县性、跨区域性大案要案，维护市场秩序。</w:t>
      </w:r>
    </w:p>
    <w:p w:rsidR="00047211" w:rsidRDefault="003C3CB4">
      <w:pPr>
        <w:pStyle w:val="-"/>
      </w:pPr>
      <w:r>
        <w:t>（十一）组织协调文化遗产的管理和保护，指导和管理文物事业，组织指导文物的保护抢</w:t>
      </w:r>
      <w:r>
        <w:t>救、考古发掘和开发利用工作。</w:t>
      </w:r>
    </w:p>
    <w:p w:rsidR="00047211" w:rsidRDefault="003C3CB4">
      <w:pPr>
        <w:pStyle w:val="-"/>
      </w:pPr>
      <w:r>
        <w:t>（十二）承担全县文化、旅游行业安全综合协调和监督管理工作，负责全县文化、旅游行业突发应急事件的处理。</w:t>
      </w:r>
    </w:p>
    <w:p w:rsidR="00047211" w:rsidRDefault="003C3CB4">
      <w:pPr>
        <w:pStyle w:val="-"/>
      </w:pPr>
      <w:r>
        <w:t>（十三）指导、管理全县文化、旅游对外及对港澳台交流、合作和宣传、推广工作。代表县政府签订对外文化、旅游合作交流协定，组织大型文化、旅游对外及对港澳台交流活动，推动中华文化和曲阳特色文化走出去。</w:t>
      </w:r>
    </w:p>
    <w:p w:rsidR="00047211" w:rsidRDefault="003C3CB4">
      <w:pPr>
        <w:pStyle w:val="-"/>
      </w:pPr>
      <w:r>
        <w:t>（十四）指导全县文化、旅游社会团体业务工作。</w:t>
      </w:r>
    </w:p>
    <w:p w:rsidR="00047211" w:rsidRDefault="003C3CB4">
      <w:pPr>
        <w:pStyle w:val="-"/>
      </w:pPr>
      <w:r>
        <w:t>（十五）完成县委、县政府交办的其他任务。</w:t>
      </w:r>
    </w:p>
    <w:p w:rsidR="00047211" w:rsidRDefault="003C3CB4">
      <w:pPr>
        <w:ind w:firstLine="640"/>
      </w:pPr>
      <w:r>
        <w:rPr>
          <w:rFonts w:ascii="方正楷体_GBK" w:eastAsia="方正楷体_GBK" w:hAnsi="方正楷体_GBK" w:cs="方正楷体_GBK"/>
          <w:b/>
          <w:color w:val="000000"/>
          <w:sz w:val="32"/>
        </w:rPr>
        <w:t>机构设置：</w:t>
      </w:r>
    </w:p>
    <w:p w:rsidR="00047211" w:rsidRDefault="003C3CB4">
      <w:pPr>
        <w:jc w:val="center"/>
      </w:pPr>
      <w:r>
        <w:rPr>
          <w:rFonts w:ascii="方正小标宋_GBK" w:eastAsia="方正小标宋_GBK" w:hAnsi="方正小标宋_GBK" w:cs="方正小标宋_GBK"/>
          <w:color w:val="000000"/>
          <w:sz w:val="32"/>
        </w:rPr>
        <w:t>单位机构设置情况</w:t>
      </w:r>
    </w:p>
    <w:tbl>
      <w:tblPr>
        <w:tblW w:w="13465"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5669"/>
        <w:gridCol w:w="1843"/>
        <w:gridCol w:w="2126"/>
        <w:gridCol w:w="3827"/>
      </w:tblGrid>
      <w:tr w:rsidR="00047211">
        <w:trPr>
          <w:trHeight w:val="567"/>
          <w:tblHeader/>
          <w:jc w:val="center"/>
        </w:trPr>
        <w:tc>
          <w:tcPr>
            <w:tcW w:w="5669" w:type="dxa"/>
            <w:vAlign w:val="center"/>
          </w:tcPr>
          <w:p w:rsidR="00047211" w:rsidRDefault="003C3CB4">
            <w:pPr>
              <w:pStyle w:val="10"/>
            </w:pPr>
            <w:r>
              <w:t>单位名称</w:t>
            </w:r>
          </w:p>
        </w:tc>
        <w:tc>
          <w:tcPr>
            <w:tcW w:w="1843" w:type="dxa"/>
            <w:vAlign w:val="center"/>
          </w:tcPr>
          <w:p w:rsidR="00047211" w:rsidRDefault="003C3CB4">
            <w:pPr>
              <w:pStyle w:val="10"/>
            </w:pPr>
            <w:r>
              <w:t>单位性质</w:t>
            </w:r>
          </w:p>
        </w:tc>
        <w:tc>
          <w:tcPr>
            <w:tcW w:w="2126" w:type="dxa"/>
            <w:vAlign w:val="center"/>
          </w:tcPr>
          <w:p w:rsidR="00047211" w:rsidRDefault="003C3CB4">
            <w:pPr>
              <w:pStyle w:val="10"/>
            </w:pPr>
            <w:r>
              <w:t>单位规格</w:t>
            </w:r>
          </w:p>
        </w:tc>
        <w:tc>
          <w:tcPr>
            <w:tcW w:w="3827" w:type="dxa"/>
            <w:vAlign w:val="center"/>
          </w:tcPr>
          <w:p w:rsidR="00047211" w:rsidRDefault="003C3CB4">
            <w:pPr>
              <w:pStyle w:val="10"/>
            </w:pPr>
            <w:r>
              <w:t>经费保障形式</w:t>
            </w:r>
          </w:p>
        </w:tc>
      </w:tr>
      <w:tr w:rsidR="00047211">
        <w:trPr>
          <w:trHeight w:val="369"/>
          <w:jc w:val="center"/>
        </w:trPr>
        <w:tc>
          <w:tcPr>
            <w:tcW w:w="5669" w:type="dxa"/>
            <w:vAlign w:val="center"/>
          </w:tcPr>
          <w:p w:rsidR="00047211" w:rsidRDefault="003C3CB4">
            <w:pPr>
              <w:pStyle w:val="2"/>
            </w:pPr>
            <w:r>
              <w:t>曲阳县文化广电和旅游局本级</w:t>
            </w:r>
          </w:p>
        </w:tc>
        <w:tc>
          <w:tcPr>
            <w:tcW w:w="1843" w:type="dxa"/>
            <w:vAlign w:val="center"/>
          </w:tcPr>
          <w:p w:rsidR="00047211" w:rsidRDefault="003C3CB4">
            <w:pPr>
              <w:pStyle w:val="3"/>
            </w:pPr>
            <w:r>
              <w:t>行政</w:t>
            </w:r>
          </w:p>
        </w:tc>
        <w:tc>
          <w:tcPr>
            <w:tcW w:w="2126" w:type="dxa"/>
            <w:vAlign w:val="center"/>
          </w:tcPr>
          <w:p w:rsidR="00047211" w:rsidRDefault="003C3CB4">
            <w:pPr>
              <w:pStyle w:val="3"/>
            </w:pPr>
            <w:r>
              <w:t>正科级</w:t>
            </w:r>
          </w:p>
        </w:tc>
        <w:tc>
          <w:tcPr>
            <w:tcW w:w="3827" w:type="dxa"/>
            <w:vAlign w:val="center"/>
          </w:tcPr>
          <w:p w:rsidR="00047211" w:rsidRDefault="003C3CB4">
            <w:pPr>
              <w:pStyle w:val="3"/>
            </w:pPr>
            <w:r>
              <w:t>财政拨款</w:t>
            </w:r>
          </w:p>
        </w:tc>
      </w:tr>
    </w:tbl>
    <w:p w:rsidR="00047211" w:rsidRDefault="003C3CB4">
      <w:pPr>
        <w:spacing w:before="10" w:after="10"/>
        <w:ind w:firstLine="640"/>
        <w:outlineLvl w:val="5"/>
      </w:pPr>
      <w:r>
        <w:rPr>
          <w:rFonts w:ascii="黑体" w:eastAsia="黑体" w:hAnsi="黑体" w:cs="黑体"/>
          <w:color w:val="000000"/>
          <w:sz w:val="32"/>
        </w:rPr>
        <w:t>二、单位预算安排的总体情况</w:t>
      </w:r>
    </w:p>
    <w:p w:rsidR="00047211" w:rsidRDefault="003C3CB4">
      <w:pPr>
        <w:pStyle w:val="-0"/>
      </w:pPr>
      <w:r>
        <w:t>按照预算管理有关规定，目前单位预算的编制实行综合预算管理，即全部收入和支出都反映在预算中。</w:t>
      </w:r>
    </w:p>
    <w:p w:rsidR="00047211" w:rsidRDefault="003C3CB4">
      <w:pPr>
        <w:pStyle w:val="-0"/>
      </w:pPr>
      <w:r>
        <w:lastRenderedPageBreak/>
        <w:t>1</w:t>
      </w:r>
      <w:r>
        <w:t>、收入说明</w:t>
      </w:r>
    </w:p>
    <w:p w:rsidR="00047211" w:rsidRDefault="003C3CB4">
      <w:pPr>
        <w:pStyle w:val="-0"/>
      </w:pPr>
      <w:r>
        <w:t>反映本单位当年全部收入。</w:t>
      </w:r>
      <w:r>
        <w:t>2024</w:t>
      </w:r>
      <w:r>
        <w:t>年预算收入</w:t>
      </w:r>
      <w:r>
        <w:t>1871.87</w:t>
      </w:r>
      <w:r>
        <w:t>万元，其中：一般公共预算收入</w:t>
      </w:r>
      <w:r>
        <w:t>1825.68</w:t>
      </w:r>
      <w:r>
        <w:t>万元，基金预算收入</w:t>
      </w:r>
      <w:r>
        <w:t>0.00</w:t>
      </w:r>
      <w:r>
        <w:t>万元，国有资本经营预算收入</w:t>
      </w:r>
      <w:r>
        <w:t>0.00</w:t>
      </w:r>
      <w:r>
        <w:t>万元，财政专户核拨收入</w:t>
      </w:r>
      <w:r>
        <w:t>0.00</w:t>
      </w:r>
      <w:r>
        <w:t>万元，单位资金收入</w:t>
      </w:r>
      <w:r>
        <w:t>0.00</w:t>
      </w:r>
      <w:r>
        <w:t>万元，上年结转结余</w:t>
      </w:r>
      <w:r>
        <w:t>46.18</w:t>
      </w:r>
      <w:r>
        <w:t>万元。</w:t>
      </w:r>
    </w:p>
    <w:p w:rsidR="00047211" w:rsidRDefault="003C3CB4">
      <w:pPr>
        <w:pStyle w:val="-0"/>
      </w:pPr>
      <w:r>
        <w:t>2</w:t>
      </w:r>
      <w:r>
        <w:t>、支出说明</w:t>
      </w:r>
    </w:p>
    <w:p w:rsidR="00047211" w:rsidRDefault="003C3CB4">
      <w:pPr>
        <w:pStyle w:val="-0"/>
      </w:pPr>
      <w:r>
        <w:t>收支预算总表支出栏、基本支出表、项目支出表按经济分类和支出功</w:t>
      </w:r>
      <w:r>
        <w:t>能分类科目编制，反映曲阳县文化广电和旅游局本级年度单位预算中支出预算的总体情况。</w:t>
      </w:r>
      <w:r>
        <w:t>2024</w:t>
      </w:r>
      <w:r>
        <w:t>年支出预算</w:t>
      </w:r>
      <w:r>
        <w:t>1871.87</w:t>
      </w:r>
      <w:r>
        <w:t>万元，其中基本支出</w:t>
      </w:r>
      <w:r>
        <w:t>409.60</w:t>
      </w:r>
      <w:r>
        <w:t>万元，包括人员经费</w:t>
      </w:r>
      <w:r>
        <w:t>390.67</w:t>
      </w:r>
      <w:r>
        <w:t>万元和日常公用经费</w:t>
      </w:r>
      <w:r>
        <w:t>18.93</w:t>
      </w:r>
      <w:r>
        <w:t>万元；项目支出</w:t>
      </w:r>
      <w:r>
        <w:t>1462.27</w:t>
      </w:r>
      <w:r>
        <w:t>万元，主要为其他文化和旅游支出</w:t>
      </w:r>
      <w:r>
        <w:t>601.90</w:t>
      </w:r>
      <w:r>
        <w:t>万元（文化活动</w:t>
      </w:r>
      <w:r>
        <w:t>28</w:t>
      </w:r>
      <w:r>
        <w:t>万元、文化人才专项</w:t>
      </w:r>
      <w:r>
        <w:t>10.8</w:t>
      </w:r>
      <w:r>
        <w:t>万元、图书采购项目</w:t>
      </w:r>
      <w:r>
        <w:t>35.99</w:t>
      </w:r>
      <w:r>
        <w:t>万元、文化艺术中心免费开放</w:t>
      </w:r>
      <w:r>
        <w:t>26</w:t>
      </w:r>
      <w:r>
        <w:t>万元、文物、文化、旅游宣传业务经费</w:t>
      </w:r>
      <w:r>
        <w:t>10</w:t>
      </w:r>
      <w:r>
        <w:t>万元、局劳务派遣项目</w:t>
      </w:r>
      <w:r>
        <w:t>21.21</w:t>
      </w:r>
      <w:r>
        <w:t>万元、文化艺术中心装修布置</w:t>
      </w:r>
      <w:r>
        <w:t>46.29</w:t>
      </w:r>
      <w:r>
        <w:t>万元、曲阳非遗助力乡村振兴</w:t>
      </w:r>
      <w:r>
        <w:t>23.61</w:t>
      </w:r>
      <w:r>
        <w:t>万元、非遗专项资金</w:t>
      </w:r>
      <w:r>
        <w:t>400</w:t>
      </w:r>
      <w:r>
        <w:t>万元），其他文化旅游体育与传媒支出</w:t>
      </w:r>
      <w:r>
        <w:t>762.73</w:t>
      </w:r>
      <w:r>
        <w:t>万元（文化人才专项</w:t>
      </w:r>
      <w:r>
        <w:t>24</w:t>
      </w:r>
      <w:r>
        <w:t>万元、公共文化服务</w:t>
      </w:r>
      <w:r>
        <w:t>22.01</w:t>
      </w:r>
      <w:r>
        <w:t>万元、文化站免费开放</w:t>
      </w:r>
      <w:r>
        <w:t>82</w:t>
      </w:r>
      <w:r>
        <w:t>万元、公共文化服务</w:t>
      </w:r>
      <w:r>
        <w:t>285.26</w:t>
      </w:r>
      <w:r>
        <w:t>万元、应急广播体系建设</w:t>
      </w:r>
      <w:r>
        <w:t>12.18</w:t>
      </w:r>
      <w:r>
        <w:t>万元、旅发大会石林花海景观工程</w:t>
      </w:r>
      <w:r>
        <w:t>262.28</w:t>
      </w:r>
      <w:r>
        <w:t>万元、省级非遗传承人</w:t>
      </w:r>
      <w:r>
        <w:t>9</w:t>
      </w:r>
      <w:r>
        <w:t>万元、文化人才专项（省级上年）</w:t>
      </w:r>
      <w:r>
        <w:t>12</w:t>
      </w:r>
      <w:r>
        <w:t>万元、戏曲进乡村</w:t>
      </w:r>
      <w:r>
        <w:t>54</w:t>
      </w:r>
      <w:r>
        <w:t>万元），科学技术</w:t>
      </w:r>
      <w:r>
        <w:rPr>
          <w:rFonts w:hint="eastAsia"/>
          <w:lang w:eastAsia="zh-CN"/>
        </w:rPr>
        <w:t>支出</w:t>
      </w:r>
      <w:r>
        <w:t>2</w:t>
      </w:r>
      <w:r>
        <w:t>万元（搭建省市县多层级视频会议</w:t>
      </w:r>
      <w:r>
        <w:t>2</w:t>
      </w:r>
      <w:r>
        <w:t>万元），文化展示及纪念机构支出</w:t>
      </w:r>
      <w:r>
        <w:t>80.64</w:t>
      </w:r>
      <w:r>
        <w:t>万元（艺术馆免开</w:t>
      </w:r>
      <w:r>
        <w:t>23.6</w:t>
      </w:r>
      <w:r>
        <w:t>万元、艺术馆劳务派遣</w:t>
      </w:r>
      <w:r>
        <w:t>30</w:t>
      </w:r>
      <w:r>
        <w:t>万元、艺术馆保安、保洁</w:t>
      </w:r>
      <w:r>
        <w:t>17.94</w:t>
      </w:r>
      <w:r>
        <w:t>万元、艺术馆免</w:t>
      </w:r>
      <w:r>
        <w:t>开（人员）</w:t>
      </w:r>
      <w:r>
        <w:t>9.1</w:t>
      </w:r>
      <w:r>
        <w:t>万元），艺术表演团体支出</w:t>
      </w:r>
      <w:r>
        <w:t>5</w:t>
      </w:r>
      <w:r>
        <w:t>万元（戏曲研究所日常</w:t>
      </w:r>
      <w:r>
        <w:t>5</w:t>
      </w:r>
      <w:r>
        <w:t>万元），文化和旅游市场管理支出</w:t>
      </w:r>
      <w:r>
        <w:t>10</w:t>
      </w:r>
      <w:r>
        <w:t>万元（执法队日常公用</w:t>
      </w:r>
      <w:r>
        <w:t>10</w:t>
      </w:r>
      <w:r>
        <w:t>万元）。</w:t>
      </w:r>
    </w:p>
    <w:p w:rsidR="00047211" w:rsidRDefault="003C3CB4">
      <w:pPr>
        <w:pStyle w:val="-0"/>
      </w:pPr>
      <w:r>
        <w:t>3</w:t>
      </w:r>
      <w:r>
        <w:t>、比上年增减情况</w:t>
      </w:r>
    </w:p>
    <w:p w:rsidR="00047211" w:rsidRDefault="003C3CB4">
      <w:pPr>
        <w:pStyle w:val="-0"/>
      </w:pPr>
      <w:r>
        <w:lastRenderedPageBreak/>
        <w:t>2024</w:t>
      </w:r>
      <w:r>
        <w:t>年预算收支安排</w:t>
      </w:r>
      <w:r>
        <w:t>1871.87</w:t>
      </w:r>
      <w:r>
        <w:t>万元，较</w:t>
      </w:r>
      <w:r>
        <w:t>2023</w:t>
      </w:r>
      <w:r>
        <w:t>年预算减少</w:t>
      </w:r>
      <w:r>
        <w:t>1400.06</w:t>
      </w:r>
      <w:r>
        <w:t>万元，其中：基本支出减少</w:t>
      </w:r>
      <w:r>
        <w:t>5.85</w:t>
      </w:r>
      <w:r>
        <w:t>万元，主要为戏曲研究所退休</w:t>
      </w:r>
      <w:r>
        <w:t>1</w:t>
      </w:r>
      <w:r>
        <w:t>人（郭良辰），导致基本支出减少。项目支出减少</w:t>
      </w:r>
      <w:r>
        <w:t>1394.21</w:t>
      </w:r>
      <w:r>
        <w:t>万元，主要为</w:t>
      </w:r>
      <w:r>
        <w:t>2024</w:t>
      </w:r>
      <w:r>
        <w:t>年减少了曲阳县文化旅游乡村振兴发展项目</w:t>
      </w:r>
      <w:r>
        <w:t>151.25</w:t>
      </w:r>
      <w:r>
        <w:t>万元、曲阳县图书馆达标建设项目</w:t>
      </w:r>
      <w:r>
        <w:t>108.47</w:t>
      </w:r>
      <w:r>
        <w:t>万元、老少边及欠发达地区县级应急广播体系建设项目</w:t>
      </w:r>
      <w:r>
        <w:t>450</w:t>
      </w:r>
      <w:r>
        <w:t>万元、全域旅游发展总体规划项目</w:t>
      </w:r>
      <w:r>
        <w:t>174.6</w:t>
      </w:r>
      <w:r>
        <w:t>万元、曲阳非遗助力乡村振兴国家级试点工作经费</w:t>
      </w:r>
      <w:r>
        <w:t>50</w:t>
      </w:r>
      <w:r>
        <w:t>万元、定窑纪录片和曲阳文化云讲坛</w:t>
      </w:r>
      <w:r>
        <w:t>490.54</w:t>
      </w:r>
      <w:r>
        <w:t>万元、旅发大会石林花海景观建设工程项目调减</w:t>
      </w:r>
      <w:r>
        <w:t>100</w:t>
      </w:r>
      <w:r>
        <w:t>万元；</w:t>
      </w:r>
      <w:r>
        <w:t>2024</w:t>
      </w:r>
      <w:r>
        <w:t>年增加文化艺术中心装修布置项目（民生实事）</w:t>
      </w:r>
      <w:r>
        <w:t>46.290878</w:t>
      </w:r>
      <w:r>
        <w:t>万元、文化艺术中心装修布置项目（民生实事）</w:t>
      </w:r>
      <w:r>
        <w:t>35.986</w:t>
      </w:r>
      <w:r>
        <w:t>万元，非遗专项资金调增</w:t>
      </w:r>
      <w:r>
        <w:t>100</w:t>
      </w:r>
      <w:r>
        <w:t>万元。</w:t>
      </w:r>
    </w:p>
    <w:p w:rsidR="00047211" w:rsidRDefault="003C3CB4">
      <w:pPr>
        <w:spacing w:before="10" w:after="10"/>
        <w:ind w:firstLine="640"/>
        <w:outlineLvl w:val="5"/>
      </w:pPr>
      <w:r>
        <w:rPr>
          <w:rFonts w:ascii="黑体" w:eastAsia="黑体" w:hAnsi="黑体" w:cs="黑体"/>
          <w:color w:val="000000"/>
          <w:sz w:val="32"/>
        </w:rPr>
        <w:t>三、机关运行经费安排情况</w:t>
      </w:r>
    </w:p>
    <w:p w:rsidR="00047211" w:rsidRDefault="003C3CB4">
      <w:pPr>
        <w:pStyle w:val="-1"/>
      </w:pPr>
      <w:r>
        <w:t>202</w:t>
      </w:r>
      <w:r>
        <w:rPr>
          <w:rFonts w:eastAsiaTheme="minorEastAsia" w:hint="eastAsia"/>
          <w:lang w:eastAsia="zh-CN"/>
        </w:rPr>
        <w:t>4</w:t>
      </w:r>
      <w:r>
        <w:t>年，我单位机关运行经费共计安排</w:t>
      </w:r>
      <w:r>
        <w:rPr>
          <w:rFonts w:eastAsiaTheme="minorEastAsia" w:hint="eastAsia"/>
          <w:lang w:eastAsia="zh-CN"/>
        </w:rPr>
        <w:t>18.93</w:t>
      </w:r>
      <w:r>
        <w:t>万元，主要用于保证机关正常运转的办公费、邮电费、差旅费、福利费、网络费、其他交通补贴、公务车运</w:t>
      </w:r>
      <w:r>
        <w:t>行维护费等支出。</w:t>
      </w:r>
    </w:p>
    <w:p w:rsidR="00047211" w:rsidRDefault="003C3CB4">
      <w:pPr>
        <w:spacing w:before="10" w:after="10"/>
        <w:ind w:firstLine="640"/>
        <w:outlineLvl w:val="5"/>
      </w:pPr>
      <w:r>
        <w:rPr>
          <w:rFonts w:ascii="黑体" w:eastAsia="黑体" w:hAnsi="黑体" w:cs="黑体"/>
          <w:color w:val="000000"/>
          <w:sz w:val="32"/>
        </w:rPr>
        <w:t>四、财政拨款</w:t>
      </w:r>
      <w:r>
        <w:rPr>
          <w:rFonts w:ascii="黑体" w:eastAsia="黑体" w:hAnsi="黑体" w:cs="黑体"/>
          <w:color w:val="000000"/>
          <w:sz w:val="32"/>
        </w:rPr>
        <w:t>“</w:t>
      </w:r>
      <w:r>
        <w:rPr>
          <w:rFonts w:ascii="黑体" w:eastAsia="黑体" w:hAnsi="黑体" w:cs="黑体"/>
          <w:color w:val="000000"/>
          <w:sz w:val="32"/>
        </w:rPr>
        <w:t>三公</w:t>
      </w:r>
      <w:r>
        <w:rPr>
          <w:rFonts w:ascii="黑体" w:eastAsia="黑体" w:hAnsi="黑体" w:cs="黑体"/>
          <w:color w:val="000000"/>
          <w:sz w:val="32"/>
        </w:rPr>
        <w:t>”</w:t>
      </w:r>
      <w:r>
        <w:rPr>
          <w:rFonts w:ascii="黑体" w:eastAsia="黑体" w:hAnsi="黑体" w:cs="黑体"/>
          <w:color w:val="000000"/>
          <w:sz w:val="32"/>
        </w:rPr>
        <w:t>经费预算情况及增减变化原因</w:t>
      </w:r>
    </w:p>
    <w:p w:rsidR="00047211" w:rsidRDefault="003C3CB4">
      <w:pPr>
        <w:pStyle w:val="-2"/>
      </w:pPr>
      <w:r>
        <w:t>2024</w:t>
      </w:r>
      <w:r>
        <w:t>年，我单位财政拨款</w:t>
      </w:r>
      <w:r>
        <w:t>“</w:t>
      </w:r>
      <w:r>
        <w:t>三公</w:t>
      </w:r>
      <w:r>
        <w:t>”</w:t>
      </w:r>
      <w:r>
        <w:t>经费预算安排</w:t>
      </w:r>
      <w:r>
        <w:t>3.00</w:t>
      </w:r>
      <w:r>
        <w:t>万元，其中因公出国（境）费</w:t>
      </w:r>
      <w:r>
        <w:t>0.00</w:t>
      </w:r>
      <w:r>
        <w:t>万元；公务用车购置及运维费</w:t>
      </w:r>
      <w:r>
        <w:t>3.00</w:t>
      </w:r>
      <w:r>
        <w:t>万元（其中：公务用车购置费为</w:t>
      </w:r>
      <w:r>
        <w:t>0.00</w:t>
      </w:r>
      <w:r>
        <w:t>万元，公务用车运维费</w:t>
      </w:r>
      <w:r>
        <w:t>3.00</w:t>
      </w:r>
      <w:r>
        <w:t>万元</w:t>
      </w:r>
      <w:r>
        <w:t>)</w:t>
      </w:r>
      <w:r>
        <w:t>；公务接待费</w:t>
      </w:r>
      <w:r>
        <w:t>0.00</w:t>
      </w:r>
      <w:r>
        <w:t>万元。与</w:t>
      </w:r>
      <w:r>
        <w:t>2023</w:t>
      </w:r>
      <w:r>
        <w:t>年相比增加</w:t>
      </w:r>
      <w:r>
        <w:t>0.00</w:t>
      </w:r>
      <w:r>
        <w:t>万元，增减变化的主要原因是</w:t>
      </w:r>
      <w:r>
        <w:t>“</w:t>
      </w:r>
      <w:r>
        <w:t>三公</w:t>
      </w:r>
      <w:r>
        <w:t>”</w:t>
      </w:r>
      <w:r>
        <w:t>经费与上年预算持平，无增减变化。</w:t>
      </w:r>
    </w:p>
    <w:p w:rsidR="00047211" w:rsidRDefault="003C3CB4">
      <w:pPr>
        <w:spacing w:before="10" w:after="10"/>
        <w:ind w:firstLine="640"/>
        <w:outlineLvl w:val="5"/>
        <w:sectPr w:rsidR="00047211">
          <w:pgSz w:w="16840" w:h="11900" w:orient="landscape"/>
          <w:pgMar w:top="1361" w:right="1020" w:bottom="1361" w:left="1020" w:header="720" w:footer="720" w:gutter="0"/>
          <w:cols w:space="720"/>
        </w:sectPr>
      </w:pPr>
      <w:r>
        <w:rPr>
          <w:rFonts w:ascii="黑体" w:eastAsia="黑体" w:hAnsi="黑体" w:cs="黑体"/>
          <w:color w:val="000000"/>
          <w:sz w:val="32"/>
        </w:rPr>
        <w:t>五、单位项目预算安排情况及绩效目标</w:t>
      </w:r>
    </w:p>
    <w:p w:rsidR="00047211" w:rsidRDefault="003C3CB4">
      <w:pPr>
        <w:ind w:firstLine="560"/>
      </w:pPr>
      <w:r>
        <w:rPr>
          <w:rFonts w:ascii="方正仿宋_GBK" w:eastAsia="方正仿宋_GBK" w:hAnsi="方正仿宋_GBK" w:cs="方正仿宋_GBK"/>
          <w:b/>
          <w:color w:val="000000"/>
          <w:sz w:val="28"/>
        </w:rPr>
        <w:lastRenderedPageBreak/>
        <w:t>1</w:t>
      </w:r>
      <w:r>
        <w:rPr>
          <w:rFonts w:ascii="方正仿宋_GBK" w:eastAsia="方正仿宋_GBK" w:hAnsi="方正仿宋_GBK" w:cs="方正仿宋_GBK"/>
          <w:b/>
          <w:color w:val="000000"/>
          <w:sz w:val="28"/>
        </w:rPr>
        <w:t>、陈文增艺术馆保安、保洁经费项目绩效目标表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13063424P008TLD10004W</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陈文增艺术馆保安、保洁经费项目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17.94</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17.94</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17.94</w:t>
            </w:r>
            <w:r>
              <w:t>万元，其中县级资金</w:t>
            </w:r>
            <w:r>
              <w:t>17.94</w:t>
            </w:r>
            <w:r>
              <w:t>万元，主要用于艺术馆保安保洁费用。</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5.52</w:t>
            </w:r>
          </w:p>
        </w:tc>
        <w:tc>
          <w:tcPr>
            <w:tcW w:w="2835" w:type="dxa"/>
            <w:vAlign w:val="center"/>
          </w:tcPr>
          <w:p w:rsidR="00047211" w:rsidRDefault="003C3CB4">
            <w:pPr>
              <w:pStyle w:val="3"/>
            </w:pPr>
            <w:r>
              <w:t>9.66</w:t>
            </w:r>
          </w:p>
        </w:tc>
        <w:tc>
          <w:tcPr>
            <w:tcW w:w="2551" w:type="dxa"/>
            <w:vAlign w:val="center"/>
          </w:tcPr>
          <w:p w:rsidR="00047211" w:rsidRDefault="003C3CB4">
            <w:pPr>
              <w:pStyle w:val="3"/>
            </w:pPr>
            <w:r>
              <w:t>15.18</w:t>
            </w:r>
          </w:p>
        </w:tc>
        <w:tc>
          <w:tcPr>
            <w:tcW w:w="3544" w:type="dxa"/>
            <w:gridSpan w:val="2"/>
            <w:vAlign w:val="center"/>
          </w:tcPr>
          <w:p w:rsidR="00047211" w:rsidRDefault="003C3CB4">
            <w:pPr>
              <w:pStyle w:val="3"/>
            </w:pPr>
            <w:r>
              <w:t>17.94</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通过项目实施，及时发放</w:t>
            </w:r>
            <w:r>
              <w:t>6</w:t>
            </w:r>
            <w:r>
              <w:t>名保安、保洁人员工资，保障人员利益，使其更好的完成承担的工作任务。</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劳务费实际发放人数</w:t>
            </w:r>
          </w:p>
        </w:tc>
        <w:tc>
          <w:tcPr>
            <w:tcW w:w="5386" w:type="dxa"/>
            <w:vAlign w:val="center"/>
          </w:tcPr>
          <w:p w:rsidR="00047211" w:rsidRDefault="003C3CB4">
            <w:pPr>
              <w:pStyle w:val="2"/>
            </w:pPr>
            <w:r>
              <w:t>劳务费实际发放人数</w:t>
            </w:r>
          </w:p>
        </w:tc>
        <w:tc>
          <w:tcPr>
            <w:tcW w:w="2268" w:type="dxa"/>
            <w:vAlign w:val="center"/>
          </w:tcPr>
          <w:p w:rsidR="00047211" w:rsidRDefault="003C3CB4">
            <w:pPr>
              <w:pStyle w:val="2"/>
            </w:pPr>
            <w:r>
              <w:t>6</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劳务费发放覆盖率</w:t>
            </w:r>
          </w:p>
        </w:tc>
        <w:tc>
          <w:tcPr>
            <w:tcW w:w="5386" w:type="dxa"/>
            <w:vAlign w:val="center"/>
          </w:tcPr>
          <w:p w:rsidR="00047211" w:rsidRDefault="003C3CB4">
            <w:pPr>
              <w:pStyle w:val="2"/>
            </w:pPr>
            <w:r>
              <w:t>劳务费发放覆盖率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劳务费发放时限</w:t>
            </w:r>
          </w:p>
        </w:tc>
        <w:tc>
          <w:tcPr>
            <w:tcW w:w="5386" w:type="dxa"/>
            <w:vAlign w:val="center"/>
          </w:tcPr>
          <w:p w:rsidR="00047211" w:rsidRDefault="003C3CB4">
            <w:pPr>
              <w:pStyle w:val="2"/>
            </w:pPr>
            <w:r>
              <w:t>劳务费发放完成时间</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劳务费人均发放成本</w:t>
            </w:r>
          </w:p>
        </w:tc>
        <w:tc>
          <w:tcPr>
            <w:tcW w:w="5386" w:type="dxa"/>
            <w:vAlign w:val="center"/>
          </w:tcPr>
          <w:p w:rsidR="00047211" w:rsidRDefault="003C3CB4">
            <w:pPr>
              <w:pStyle w:val="2"/>
            </w:pPr>
            <w:r>
              <w:t>劳务费人均发放成本</w:t>
            </w:r>
          </w:p>
        </w:tc>
        <w:tc>
          <w:tcPr>
            <w:tcW w:w="2268" w:type="dxa"/>
            <w:vAlign w:val="center"/>
          </w:tcPr>
          <w:p w:rsidR="00047211" w:rsidRDefault="003C3CB4">
            <w:pPr>
              <w:pStyle w:val="2"/>
            </w:pPr>
            <w:r>
              <w:t>≤2300</w:t>
            </w:r>
            <w:r>
              <w:t>元</w:t>
            </w:r>
            <w:r>
              <w:t>/</w:t>
            </w:r>
            <w:r>
              <w:t>月</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后勤人员尽职尽责率</w:t>
            </w:r>
          </w:p>
        </w:tc>
        <w:tc>
          <w:tcPr>
            <w:tcW w:w="5386" w:type="dxa"/>
            <w:vAlign w:val="center"/>
          </w:tcPr>
          <w:p w:rsidR="00047211" w:rsidRDefault="003C3CB4">
            <w:pPr>
              <w:pStyle w:val="2"/>
            </w:pPr>
            <w:r>
              <w:t>后勤人员尽职尽责率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w:t>
      </w:r>
      <w:r>
        <w:rPr>
          <w:rFonts w:ascii="方正仿宋_GBK" w:eastAsia="方正仿宋_GBK" w:hAnsi="方正仿宋_GBK" w:cs="方正仿宋_GBK"/>
          <w:b/>
          <w:color w:val="000000"/>
          <w:sz w:val="28"/>
        </w:rPr>
        <w:t>、搭建省市县多层级视频会议系统建设项目绩效目标表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13063424P0053XB10004Q</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搭建省市县多层级视频会议系统建设项目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2</w:t>
            </w:r>
            <w:r>
              <w:t>万元，其中县级资金</w:t>
            </w:r>
            <w:r>
              <w:t>2</w:t>
            </w:r>
            <w:r>
              <w:t>万元，主要用于多层视频会议室建设。</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2.00</w:t>
            </w:r>
          </w:p>
        </w:tc>
        <w:tc>
          <w:tcPr>
            <w:tcW w:w="2835" w:type="dxa"/>
            <w:vAlign w:val="center"/>
          </w:tcPr>
          <w:p w:rsidR="00047211" w:rsidRDefault="003C3CB4">
            <w:pPr>
              <w:pStyle w:val="3"/>
            </w:pPr>
            <w:r>
              <w:t>2.00</w:t>
            </w:r>
          </w:p>
        </w:tc>
        <w:tc>
          <w:tcPr>
            <w:tcW w:w="2551" w:type="dxa"/>
            <w:vAlign w:val="center"/>
          </w:tcPr>
          <w:p w:rsidR="00047211" w:rsidRDefault="003C3CB4">
            <w:pPr>
              <w:pStyle w:val="3"/>
            </w:pPr>
            <w:r>
              <w:t>2.00</w:t>
            </w:r>
          </w:p>
        </w:tc>
        <w:tc>
          <w:tcPr>
            <w:tcW w:w="3544" w:type="dxa"/>
            <w:gridSpan w:val="2"/>
            <w:vAlign w:val="center"/>
          </w:tcPr>
          <w:p w:rsidR="00047211" w:rsidRDefault="003C3CB4">
            <w:pPr>
              <w:pStyle w:val="3"/>
            </w:pPr>
            <w:r>
              <w:t>2.00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通过项目的实施保证了省市县多层视频会议系统的日常运行，加快推进文化和旅游高质量服务和</w:t>
            </w:r>
            <w:r>
              <w:t>5G+</w:t>
            </w:r>
            <w:r>
              <w:t>新技术在智慧文旅上的广泛应用。</w:t>
            </w:r>
            <w:r>
              <w:tab/>
            </w:r>
            <w:r>
              <w:tab/>
            </w:r>
            <w:r>
              <w:tab/>
            </w:r>
            <w:r>
              <w:tab/>
            </w:r>
            <w:r>
              <w:tab/>
            </w:r>
            <w:r>
              <w:tab/>
            </w:r>
          </w:p>
          <w:p w:rsidR="00047211" w:rsidRDefault="003C3CB4">
            <w:pPr>
              <w:pStyle w:val="2"/>
            </w:pP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视频会议系统建设的数量</w:t>
            </w:r>
          </w:p>
        </w:tc>
        <w:tc>
          <w:tcPr>
            <w:tcW w:w="5386" w:type="dxa"/>
            <w:vAlign w:val="center"/>
          </w:tcPr>
          <w:p w:rsidR="00047211" w:rsidRDefault="003C3CB4">
            <w:pPr>
              <w:pStyle w:val="2"/>
            </w:pPr>
            <w:r>
              <w:t>视频会议系统建设的数量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会议系统正常运行率</w:t>
            </w:r>
          </w:p>
        </w:tc>
        <w:tc>
          <w:tcPr>
            <w:tcW w:w="5386" w:type="dxa"/>
            <w:vAlign w:val="center"/>
          </w:tcPr>
          <w:p w:rsidR="00047211" w:rsidRDefault="003C3CB4">
            <w:pPr>
              <w:pStyle w:val="2"/>
            </w:pPr>
            <w:r>
              <w:t>会议系统正常运行率</w:t>
            </w:r>
          </w:p>
        </w:tc>
        <w:tc>
          <w:tcPr>
            <w:tcW w:w="2268" w:type="dxa"/>
            <w:vAlign w:val="center"/>
          </w:tcPr>
          <w:p w:rsidR="00047211" w:rsidRDefault="003C3CB4">
            <w:pPr>
              <w:pStyle w:val="2"/>
            </w:pPr>
            <w:r>
              <w:t>≥96%</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会议系统故障维护时限</w:t>
            </w:r>
          </w:p>
        </w:tc>
        <w:tc>
          <w:tcPr>
            <w:tcW w:w="5386" w:type="dxa"/>
            <w:vAlign w:val="center"/>
          </w:tcPr>
          <w:p w:rsidR="00047211" w:rsidRDefault="003C3CB4">
            <w:pPr>
              <w:pStyle w:val="2"/>
            </w:pPr>
            <w:r>
              <w:t>会议系统故障维护完成时间</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会议系统运行成本控制率</w:t>
            </w:r>
          </w:p>
        </w:tc>
        <w:tc>
          <w:tcPr>
            <w:tcW w:w="5386" w:type="dxa"/>
            <w:vAlign w:val="center"/>
          </w:tcPr>
          <w:p w:rsidR="00047211" w:rsidRDefault="003C3CB4">
            <w:pPr>
              <w:pStyle w:val="2"/>
            </w:pPr>
            <w:r>
              <w:t>会议系统运行成本控制率</w:t>
            </w:r>
          </w:p>
        </w:tc>
        <w:tc>
          <w:tcPr>
            <w:tcW w:w="2268" w:type="dxa"/>
            <w:vAlign w:val="center"/>
          </w:tcPr>
          <w:p w:rsidR="00047211" w:rsidRDefault="003C3CB4">
            <w:pPr>
              <w:pStyle w:val="2"/>
            </w:pPr>
            <w:r>
              <w:t>100%</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省市会议顺利进行保障率</w:t>
            </w:r>
          </w:p>
        </w:tc>
        <w:tc>
          <w:tcPr>
            <w:tcW w:w="5386" w:type="dxa"/>
            <w:vAlign w:val="center"/>
          </w:tcPr>
          <w:p w:rsidR="00047211" w:rsidRDefault="003C3CB4">
            <w:pPr>
              <w:pStyle w:val="2"/>
            </w:pPr>
            <w:r>
              <w:t>省市会议顺利进行保障率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≥96%</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3</w:t>
      </w:r>
      <w:r>
        <w:rPr>
          <w:rFonts w:ascii="方正仿宋_GBK" w:eastAsia="方正仿宋_GBK" w:hAnsi="方正仿宋_GBK" w:cs="方正仿宋_GBK"/>
          <w:b/>
          <w:color w:val="000000"/>
          <w:sz w:val="28"/>
        </w:rPr>
        <w:t>、非遗专项资金项目绩效目标表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13063424P003718100047</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非遗专项资金项目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400.00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400.00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400</w:t>
            </w:r>
            <w:r>
              <w:t>万元，其中县级资金</w:t>
            </w:r>
            <w:r>
              <w:t>400</w:t>
            </w:r>
            <w:r>
              <w:t>万元，主要用于发挥非物质文化遗产在传统文化教育中的重要作用</w:t>
            </w:r>
            <w:r>
              <w:t>,</w:t>
            </w:r>
            <w:r>
              <w:t>进一步保护和传承弘扬我县非物质文化遗产项目。</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400.00</w:t>
            </w:r>
          </w:p>
        </w:tc>
        <w:tc>
          <w:tcPr>
            <w:tcW w:w="2835" w:type="dxa"/>
            <w:vAlign w:val="center"/>
          </w:tcPr>
          <w:p w:rsidR="00047211" w:rsidRDefault="003C3CB4">
            <w:pPr>
              <w:pStyle w:val="3"/>
            </w:pPr>
            <w:r>
              <w:t>400.00</w:t>
            </w:r>
          </w:p>
        </w:tc>
        <w:tc>
          <w:tcPr>
            <w:tcW w:w="2551" w:type="dxa"/>
            <w:vAlign w:val="center"/>
          </w:tcPr>
          <w:p w:rsidR="00047211" w:rsidRDefault="003C3CB4">
            <w:pPr>
              <w:pStyle w:val="3"/>
            </w:pPr>
            <w:r>
              <w:t>400.00</w:t>
            </w:r>
          </w:p>
        </w:tc>
        <w:tc>
          <w:tcPr>
            <w:tcW w:w="3544" w:type="dxa"/>
            <w:gridSpan w:val="2"/>
            <w:vAlign w:val="center"/>
          </w:tcPr>
          <w:p w:rsidR="00047211" w:rsidRDefault="003C3CB4">
            <w:pPr>
              <w:pStyle w:val="3"/>
            </w:pPr>
            <w:r>
              <w:t>400.00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发挥非物质文化遗产在传统文化教育中的重要作用</w:t>
            </w:r>
            <w:r>
              <w:t>,</w:t>
            </w:r>
            <w:r>
              <w:t>进一步保护和传承弘扬我县非物质文化遗产项目。</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县级非遗传承人数量</w:t>
            </w:r>
          </w:p>
        </w:tc>
        <w:tc>
          <w:tcPr>
            <w:tcW w:w="5386" w:type="dxa"/>
            <w:vAlign w:val="center"/>
          </w:tcPr>
          <w:p w:rsidR="00047211" w:rsidRDefault="003C3CB4">
            <w:pPr>
              <w:pStyle w:val="2"/>
            </w:pPr>
            <w:r>
              <w:t>县级非遗传承人数量</w:t>
            </w:r>
          </w:p>
        </w:tc>
        <w:tc>
          <w:tcPr>
            <w:tcW w:w="2268" w:type="dxa"/>
            <w:vAlign w:val="center"/>
          </w:tcPr>
          <w:p w:rsidR="00047211" w:rsidRDefault="003C3CB4">
            <w:pPr>
              <w:pStyle w:val="2"/>
            </w:pPr>
            <w:r>
              <w:t>≥64</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补助发放完成率</w:t>
            </w:r>
          </w:p>
        </w:tc>
        <w:tc>
          <w:tcPr>
            <w:tcW w:w="5386" w:type="dxa"/>
            <w:vAlign w:val="center"/>
          </w:tcPr>
          <w:p w:rsidR="00047211" w:rsidRDefault="003C3CB4">
            <w:pPr>
              <w:pStyle w:val="2"/>
            </w:pPr>
            <w:r>
              <w:t>补助发放完成率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补助发放完成时限</w:t>
            </w:r>
          </w:p>
        </w:tc>
        <w:tc>
          <w:tcPr>
            <w:tcW w:w="5386" w:type="dxa"/>
            <w:vAlign w:val="center"/>
          </w:tcPr>
          <w:p w:rsidR="00047211" w:rsidRDefault="003C3CB4">
            <w:pPr>
              <w:pStyle w:val="2"/>
            </w:pPr>
            <w:r>
              <w:t>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非遗补助人均标准</w:t>
            </w:r>
          </w:p>
        </w:tc>
        <w:tc>
          <w:tcPr>
            <w:tcW w:w="5386" w:type="dxa"/>
            <w:vAlign w:val="center"/>
          </w:tcPr>
          <w:p w:rsidR="00047211" w:rsidRDefault="003C3CB4">
            <w:pPr>
              <w:pStyle w:val="2"/>
            </w:pPr>
            <w:r>
              <w:t>非遗补助人均标准</w:t>
            </w:r>
          </w:p>
        </w:tc>
        <w:tc>
          <w:tcPr>
            <w:tcW w:w="2268" w:type="dxa"/>
            <w:vAlign w:val="center"/>
          </w:tcPr>
          <w:p w:rsidR="00047211" w:rsidRDefault="003C3CB4">
            <w:pPr>
              <w:pStyle w:val="2"/>
            </w:pPr>
            <w:r>
              <w:t>≤1000</w:t>
            </w:r>
            <w:r>
              <w:t>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对非遗传统文化知晓率</w:t>
            </w:r>
          </w:p>
        </w:tc>
        <w:tc>
          <w:tcPr>
            <w:tcW w:w="5386" w:type="dxa"/>
            <w:vAlign w:val="center"/>
          </w:tcPr>
          <w:p w:rsidR="00047211" w:rsidRDefault="003C3CB4">
            <w:pPr>
              <w:pStyle w:val="2"/>
            </w:pPr>
            <w:r>
              <w:t>对非遗传统文化知晓率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4</w:t>
      </w:r>
      <w:r>
        <w:rPr>
          <w:rFonts w:ascii="方正仿宋_GBK" w:eastAsia="方正仿宋_GBK" w:hAnsi="方正仿宋_GBK" w:cs="方正仿宋_GBK"/>
          <w:b/>
          <w:color w:val="000000"/>
          <w:sz w:val="28"/>
        </w:rPr>
        <w:t>、公共文化服务体系建设补助项目绩效目标表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13063424P00422110006R</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公共文化服务体系建设补助项目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285.26</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285.26</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285.26</w:t>
            </w:r>
            <w:r>
              <w:t>万元，其中中央专款</w:t>
            </w:r>
            <w:r>
              <w:t>285.26</w:t>
            </w:r>
            <w:r>
              <w:t>万元，主要用于采购设备和开展活动。</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285.26</w:t>
            </w:r>
          </w:p>
        </w:tc>
        <w:tc>
          <w:tcPr>
            <w:tcW w:w="2551" w:type="dxa"/>
            <w:vAlign w:val="center"/>
          </w:tcPr>
          <w:p w:rsidR="00047211" w:rsidRDefault="003C3CB4">
            <w:pPr>
              <w:pStyle w:val="3"/>
            </w:pPr>
            <w:r>
              <w:t>285.26</w:t>
            </w:r>
          </w:p>
        </w:tc>
        <w:tc>
          <w:tcPr>
            <w:tcW w:w="3544" w:type="dxa"/>
            <w:gridSpan w:val="2"/>
            <w:vAlign w:val="center"/>
          </w:tcPr>
          <w:p w:rsidR="00047211" w:rsidRDefault="003C3CB4">
            <w:pPr>
              <w:pStyle w:val="3"/>
            </w:pPr>
            <w:r>
              <w:t>285.26</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通过采购文化设备，进一步完善公共文化服务体系，丰富群众基层文化生活。</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文化设备购置数量</w:t>
            </w:r>
          </w:p>
        </w:tc>
        <w:tc>
          <w:tcPr>
            <w:tcW w:w="5386" w:type="dxa"/>
            <w:vAlign w:val="center"/>
          </w:tcPr>
          <w:p w:rsidR="00047211" w:rsidRDefault="003C3CB4">
            <w:pPr>
              <w:pStyle w:val="2"/>
            </w:pPr>
            <w:r>
              <w:t>文化设备购置数量</w:t>
            </w:r>
          </w:p>
        </w:tc>
        <w:tc>
          <w:tcPr>
            <w:tcW w:w="2268" w:type="dxa"/>
            <w:vAlign w:val="center"/>
          </w:tcPr>
          <w:p w:rsidR="00047211" w:rsidRDefault="003C3CB4">
            <w:pPr>
              <w:pStyle w:val="2"/>
            </w:pPr>
            <w:r>
              <w:t>≥30</w:t>
            </w:r>
            <w:r>
              <w:t>套</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项目采购完成率</w:t>
            </w:r>
          </w:p>
        </w:tc>
        <w:tc>
          <w:tcPr>
            <w:tcW w:w="5386" w:type="dxa"/>
            <w:vAlign w:val="center"/>
          </w:tcPr>
          <w:p w:rsidR="00047211" w:rsidRDefault="003C3CB4">
            <w:pPr>
              <w:pStyle w:val="2"/>
            </w:pPr>
            <w:r>
              <w:t>项目采购完成率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项目完成时限</w:t>
            </w:r>
          </w:p>
        </w:tc>
        <w:tc>
          <w:tcPr>
            <w:tcW w:w="5386" w:type="dxa"/>
            <w:vAlign w:val="center"/>
          </w:tcPr>
          <w:p w:rsidR="00047211" w:rsidRDefault="003C3CB4">
            <w:pPr>
              <w:pStyle w:val="2"/>
            </w:pPr>
            <w:r>
              <w:t>设备采购工作完成时限</w:t>
            </w:r>
          </w:p>
        </w:tc>
        <w:tc>
          <w:tcPr>
            <w:tcW w:w="2268" w:type="dxa"/>
            <w:vAlign w:val="center"/>
          </w:tcPr>
          <w:p w:rsidR="00047211" w:rsidRDefault="003C3CB4">
            <w:pPr>
              <w:pStyle w:val="2"/>
            </w:pPr>
            <w:r>
              <w:t>2024</w:t>
            </w:r>
            <w:r>
              <w:t>年</w:t>
            </w:r>
            <w:r>
              <w:t>12</w:t>
            </w:r>
            <w:r>
              <w:t>月前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文化设备成本</w:t>
            </w:r>
          </w:p>
        </w:tc>
        <w:tc>
          <w:tcPr>
            <w:tcW w:w="5386" w:type="dxa"/>
            <w:vAlign w:val="center"/>
          </w:tcPr>
          <w:p w:rsidR="00047211" w:rsidRDefault="003C3CB4">
            <w:pPr>
              <w:pStyle w:val="2"/>
            </w:pPr>
            <w:r>
              <w:t>文化设备成本</w:t>
            </w:r>
          </w:p>
        </w:tc>
        <w:tc>
          <w:tcPr>
            <w:tcW w:w="2268" w:type="dxa"/>
            <w:vAlign w:val="center"/>
          </w:tcPr>
          <w:p w:rsidR="00047211" w:rsidRDefault="003C3CB4">
            <w:pPr>
              <w:pStyle w:val="2"/>
            </w:pPr>
            <w:r>
              <w:t>≤230.26</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群众文化活动参与人次增长率</w:t>
            </w:r>
          </w:p>
        </w:tc>
        <w:tc>
          <w:tcPr>
            <w:tcW w:w="5386" w:type="dxa"/>
            <w:vAlign w:val="center"/>
          </w:tcPr>
          <w:p w:rsidR="00047211" w:rsidRDefault="003C3CB4">
            <w:pPr>
              <w:pStyle w:val="2"/>
            </w:pPr>
            <w:r>
              <w:t>群众文化活动参与人次增长率</w:t>
            </w:r>
          </w:p>
        </w:tc>
        <w:tc>
          <w:tcPr>
            <w:tcW w:w="2268" w:type="dxa"/>
            <w:vAlign w:val="center"/>
          </w:tcPr>
          <w:p w:rsidR="00047211" w:rsidRDefault="003C3CB4">
            <w:pPr>
              <w:pStyle w:val="2"/>
            </w:pPr>
            <w:r>
              <w:t>≥1%</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受益群众对我县基本公共文化服务的满意度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5</w:t>
      </w:r>
      <w:r>
        <w:rPr>
          <w:rFonts w:ascii="方正仿宋_GBK" w:eastAsia="方正仿宋_GBK" w:hAnsi="方正仿宋_GBK" w:cs="方正仿宋_GBK"/>
          <w:b/>
          <w:color w:val="000000"/>
          <w:sz w:val="28"/>
        </w:rPr>
        <w:t>、公共文化服务体系建设项目绩效目标表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13063423P00422110003G</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公共文化服务体系建设项目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22.01</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22.01</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22.00625</w:t>
            </w:r>
            <w:r>
              <w:t>万元，其中中央专款</w:t>
            </w:r>
            <w:r>
              <w:t>22.00625</w:t>
            </w:r>
            <w:r>
              <w:t>万元，主要用于完善公共文化服务体系，丰富群众基层文化生活。</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22.01</w:t>
            </w:r>
          </w:p>
        </w:tc>
        <w:tc>
          <w:tcPr>
            <w:tcW w:w="2551" w:type="dxa"/>
            <w:vAlign w:val="center"/>
          </w:tcPr>
          <w:p w:rsidR="00047211" w:rsidRDefault="003C3CB4">
            <w:pPr>
              <w:pStyle w:val="3"/>
            </w:pPr>
            <w:r>
              <w:t>22.01</w:t>
            </w:r>
          </w:p>
        </w:tc>
        <w:tc>
          <w:tcPr>
            <w:tcW w:w="3544" w:type="dxa"/>
            <w:gridSpan w:val="2"/>
            <w:vAlign w:val="center"/>
          </w:tcPr>
          <w:p w:rsidR="00047211" w:rsidRDefault="003C3CB4">
            <w:pPr>
              <w:pStyle w:val="3"/>
            </w:pPr>
            <w:r>
              <w:t>22.01</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通过购买公共文化服务设备，进一步完善公共文化服务体系，丰富群众基层文化生活。</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文化设备购置数量</w:t>
            </w:r>
          </w:p>
        </w:tc>
        <w:tc>
          <w:tcPr>
            <w:tcW w:w="5386" w:type="dxa"/>
            <w:vAlign w:val="center"/>
          </w:tcPr>
          <w:p w:rsidR="00047211" w:rsidRDefault="003C3CB4">
            <w:pPr>
              <w:pStyle w:val="2"/>
            </w:pPr>
            <w:r>
              <w:t>文化设备购置数量</w:t>
            </w:r>
          </w:p>
        </w:tc>
        <w:tc>
          <w:tcPr>
            <w:tcW w:w="2268" w:type="dxa"/>
            <w:vAlign w:val="center"/>
          </w:tcPr>
          <w:p w:rsidR="00047211" w:rsidRDefault="003C3CB4">
            <w:pPr>
              <w:pStyle w:val="2"/>
            </w:pPr>
            <w:r>
              <w:t>≥100</w:t>
            </w:r>
            <w:r>
              <w:t>台套</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文化设备验收合格率</w:t>
            </w:r>
          </w:p>
        </w:tc>
        <w:tc>
          <w:tcPr>
            <w:tcW w:w="5386" w:type="dxa"/>
            <w:vAlign w:val="center"/>
          </w:tcPr>
          <w:p w:rsidR="00047211" w:rsidRDefault="003C3CB4">
            <w:pPr>
              <w:pStyle w:val="2"/>
            </w:pPr>
            <w:r>
              <w:t>文化设备验收合格率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设备采购工作完成时限</w:t>
            </w:r>
          </w:p>
        </w:tc>
        <w:tc>
          <w:tcPr>
            <w:tcW w:w="5386" w:type="dxa"/>
            <w:vAlign w:val="center"/>
          </w:tcPr>
          <w:p w:rsidR="00047211" w:rsidRDefault="003C3CB4">
            <w:pPr>
              <w:pStyle w:val="2"/>
            </w:pPr>
            <w:r>
              <w:t>设备采购工作完成时限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文化设备及图书购置总成本</w:t>
            </w:r>
          </w:p>
        </w:tc>
        <w:tc>
          <w:tcPr>
            <w:tcW w:w="5386" w:type="dxa"/>
            <w:vAlign w:val="center"/>
          </w:tcPr>
          <w:p w:rsidR="00047211" w:rsidRDefault="003C3CB4">
            <w:pPr>
              <w:pStyle w:val="2"/>
            </w:pPr>
            <w:r>
              <w:t>文化设备及图书购置总成本</w:t>
            </w:r>
          </w:p>
        </w:tc>
        <w:tc>
          <w:tcPr>
            <w:tcW w:w="2268" w:type="dxa"/>
            <w:vAlign w:val="center"/>
          </w:tcPr>
          <w:p w:rsidR="00047211" w:rsidRDefault="003C3CB4">
            <w:pPr>
              <w:pStyle w:val="2"/>
            </w:pPr>
            <w:r>
              <w:t>≤22.1</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群众文化活动参与人次增长率</w:t>
            </w:r>
          </w:p>
        </w:tc>
        <w:tc>
          <w:tcPr>
            <w:tcW w:w="5386" w:type="dxa"/>
            <w:vAlign w:val="center"/>
          </w:tcPr>
          <w:p w:rsidR="00047211" w:rsidRDefault="003C3CB4">
            <w:pPr>
              <w:pStyle w:val="2"/>
            </w:pPr>
            <w:r>
              <w:t>群众文化活动参与人次增长率</w:t>
            </w:r>
          </w:p>
        </w:tc>
        <w:tc>
          <w:tcPr>
            <w:tcW w:w="2268" w:type="dxa"/>
            <w:vAlign w:val="center"/>
          </w:tcPr>
          <w:p w:rsidR="00047211" w:rsidRDefault="003C3CB4">
            <w:pPr>
              <w:pStyle w:val="2"/>
            </w:pPr>
            <w:r>
              <w:t>≥5%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受益群众满意度</w:t>
            </w:r>
          </w:p>
        </w:tc>
        <w:tc>
          <w:tcPr>
            <w:tcW w:w="5386" w:type="dxa"/>
            <w:vAlign w:val="center"/>
          </w:tcPr>
          <w:p w:rsidR="00047211" w:rsidRDefault="003C3CB4">
            <w:pPr>
              <w:pStyle w:val="2"/>
            </w:pPr>
            <w:r>
              <w:t>受益群众对我县基本公共文化服务的满意度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6</w:t>
      </w:r>
      <w:r>
        <w:rPr>
          <w:rFonts w:ascii="方正仿宋_GBK" w:eastAsia="方正仿宋_GBK" w:hAnsi="方正仿宋_GBK" w:cs="方正仿宋_GBK"/>
          <w:b/>
          <w:color w:val="000000"/>
          <w:sz w:val="28"/>
        </w:rPr>
        <w:t>、老少边及欠发达地区县级应急广播体系建设项目绩效目标表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13063423P000011100043</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老少边及欠发达地区县级应急广播体系建设项目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12.18</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12.18</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12.1784</w:t>
            </w:r>
            <w:r>
              <w:t>万元，其中中央资金</w:t>
            </w:r>
            <w:r>
              <w:t>12.1784</w:t>
            </w:r>
            <w:r>
              <w:t>万元，主要用于县、乡（镇）、村三级统一协调、上下贯通、可管可控、综合覆盖的应急广播体系，向城乡居民提供灾害预警应急广播和政务信息发布，政策宣讲服务。</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12.18</w:t>
            </w:r>
          </w:p>
        </w:tc>
        <w:tc>
          <w:tcPr>
            <w:tcW w:w="2835" w:type="dxa"/>
            <w:vAlign w:val="center"/>
          </w:tcPr>
          <w:p w:rsidR="00047211" w:rsidRDefault="003C3CB4">
            <w:pPr>
              <w:pStyle w:val="3"/>
            </w:pPr>
            <w:r>
              <w:t>12.18</w:t>
            </w:r>
          </w:p>
        </w:tc>
        <w:tc>
          <w:tcPr>
            <w:tcW w:w="2551" w:type="dxa"/>
            <w:vAlign w:val="center"/>
          </w:tcPr>
          <w:p w:rsidR="00047211" w:rsidRDefault="003C3CB4">
            <w:pPr>
              <w:pStyle w:val="3"/>
            </w:pPr>
            <w:r>
              <w:t>12.18</w:t>
            </w:r>
          </w:p>
        </w:tc>
        <w:tc>
          <w:tcPr>
            <w:tcW w:w="3544" w:type="dxa"/>
            <w:gridSpan w:val="2"/>
            <w:vAlign w:val="center"/>
          </w:tcPr>
          <w:p w:rsidR="00047211" w:rsidRDefault="003C3CB4">
            <w:pPr>
              <w:pStyle w:val="3"/>
            </w:pPr>
            <w:r>
              <w:t>12.18</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通过该项目的实施，可形成县、乡（镇）、村三级统一协调、上下贯通、可管可控、综合覆盖的应急广播体系，向城乡居民提供灾害预警应急广播和政务信息发布，政策宣讲服务。</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搭建平台数量</w:t>
            </w:r>
          </w:p>
        </w:tc>
        <w:tc>
          <w:tcPr>
            <w:tcW w:w="5386" w:type="dxa"/>
            <w:vAlign w:val="center"/>
          </w:tcPr>
          <w:p w:rsidR="00047211" w:rsidRDefault="003C3CB4">
            <w:pPr>
              <w:pStyle w:val="2"/>
            </w:pPr>
            <w:r>
              <w:t>搭建平台数量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项目采购完成率</w:t>
            </w:r>
          </w:p>
        </w:tc>
        <w:tc>
          <w:tcPr>
            <w:tcW w:w="5386" w:type="dxa"/>
            <w:vAlign w:val="center"/>
          </w:tcPr>
          <w:p w:rsidR="00047211" w:rsidRDefault="003C3CB4">
            <w:pPr>
              <w:pStyle w:val="2"/>
            </w:pPr>
            <w:r>
              <w:t>应急广播体系建设项目采购完成率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项目完工及时性</w:t>
            </w:r>
          </w:p>
        </w:tc>
        <w:tc>
          <w:tcPr>
            <w:tcW w:w="5386" w:type="dxa"/>
            <w:vAlign w:val="center"/>
          </w:tcPr>
          <w:p w:rsidR="00047211" w:rsidRDefault="003C3CB4">
            <w:pPr>
              <w:pStyle w:val="2"/>
            </w:pPr>
            <w:r>
              <w:t>应急广播体系建设项目完工及时性</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项目中设备采购成本</w:t>
            </w:r>
          </w:p>
          <w:p w:rsidR="00047211" w:rsidRDefault="00047211">
            <w:pPr>
              <w:pStyle w:val="2"/>
            </w:pPr>
          </w:p>
        </w:tc>
        <w:tc>
          <w:tcPr>
            <w:tcW w:w="5386" w:type="dxa"/>
            <w:vAlign w:val="center"/>
          </w:tcPr>
          <w:p w:rsidR="00047211" w:rsidRDefault="003C3CB4">
            <w:pPr>
              <w:pStyle w:val="2"/>
            </w:pPr>
            <w:r>
              <w:t>应急广播体系建设项目中设备采购成本</w:t>
            </w:r>
          </w:p>
        </w:tc>
        <w:tc>
          <w:tcPr>
            <w:tcW w:w="2268" w:type="dxa"/>
            <w:vAlign w:val="center"/>
          </w:tcPr>
          <w:p w:rsidR="00047211" w:rsidRDefault="003C3CB4">
            <w:pPr>
              <w:pStyle w:val="2"/>
            </w:pPr>
            <w:r>
              <w:t>≤12.18</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应急广播体系综合覆盖率</w:t>
            </w:r>
          </w:p>
        </w:tc>
        <w:tc>
          <w:tcPr>
            <w:tcW w:w="5386" w:type="dxa"/>
            <w:vAlign w:val="center"/>
          </w:tcPr>
          <w:p w:rsidR="00047211" w:rsidRDefault="003C3CB4">
            <w:pPr>
              <w:pStyle w:val="2"/>
            </w:pPr>
            <w:r>
              <w:t>应急广播体系综合覆盖率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7</w:t>
      </w:r>
      <w:r>
        <w:rPr>
          <w:rFonts w:ascii="方正仿宋_GBK" w:eastAsia="方正仿宋_GBK" w:hAnsi="方正仿宋_GBK" w:cs="方正仿宋_GBK"/>
          <w:b/>
          <w:color w:val="000000"/>
          <w:sz w:val="28"/>
        </w:rPr>
        <w:t>、旅发大会石林花海景观工程建设项目绩效目标表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13063424P00PEC2100052</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旅发大会石林花海景观工程建设项目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262.28</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262.28</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262.281304</w:t>
            </w:r>
            <w:r>
              <w:t>万元，其中县级资金</w:t>
            </w:r>
            <w:r>
              <w:t>262.281304</w:t>
            </w:r>
            <w:r>
              <w:t>万元，主要用于石林花海景观工程项目款。</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262.28</w:t>
            </w:r>
          </w:p>
        </w:tc>
        <w:tc>
          <w:tcPr>
            <w:tcW w:w="2835" w:type="dxa"/>
            <w:vAlign w:val="center"/>
          </w:tcPr>
          <w:p w:rsidR="00047211" w:rsidRDefault="003C3CB4">
            <w:pPr>
              <w:pStyle w:val="3"/>
            </w:pPr>
            <w:r>
              <w:t>262.28</w:t>
            </w:r>
          </w:p>
        </w:tc>
        <w:tc>
          <w:tcPr>
            <w:tcW w:w="2551" w:type="dxa"/>
            <w:vAlign w:val="center"/>
          </w:tcPr>
          <w:p w:rsidR="00047211" w:rsidRDefault="003C3CB4">
            <w:pPr>
              <w:pStyle w:val="3"/>
            </w:pPr>
            <w:r>
              <w:t>262.28</w:t>
            </w:r>
          </w:p>
        </w:tc>
        <w:tc>
          <w:tcPr>
            <w:tcW w:w="3544" w:type="dxa"/>
            <w:gridSpan w:val="2"/>
            <w:vAlign w:val="center"/>
          </w:tcPr>
          <w:p w:rsidR="00047211" w:rsidRDefault="003C3CB4">
            <w:pPr>
              <w:pStyle w:val="3"/>
            </w:pPr>
            <w:r>
              <w:t>262.28</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通过对打造石林、花海景观，搭建合作平台，确保游客旅游满意、居民得实惠、企业有发展惠及各方的新格局。</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建设景观工程项目数量</w:t>
            </w:r>
          </w:p>
        </w:tc>
        <w:tc>
          <w:tcPr>
            <w:tcW w:w="5386" w:type="dxa"/>
            <w:vAlign w:val="center"/>
          </w:tcPr>
          <w:p w:rsidR="00047211" w:rsidRDefault="003C3CB4">
            <w:pPr>
              <w:pStyle w:val="2"/>
            </w:pPr>
            <w:r>
              <w:t>建设景观工程项目数量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景观工程验收合格率</w:t>
            </w:r>
          </w:p>
        </w:tc>
        <w:tc>
          <w:tcPr>
            <w:tcW w:w="5386" w:type="dxa"/>
            <w:vAlign w:val="center"/>
          </w:tcPr>
          <w:p w:rsidR="00047211" w:rsidRDefault="003C3CB4">
            <w:pPr>
              <w:pStyle w:val="2"/>
            </w:pPr>
            <w:r>
              <w:t>景观工程验收合格率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景观工程完成时限</w:t>
            </w:r>
          </w:p>
        </w:tc>
        <w:tc>
          <w:tcPr>
            <w:tcW w:w="5386" w:type="dxa"/>
            <w:vAlign w:val="center"/>
          </w:tcPr>
          <w:p w:rsidR="00047211" w:rsidRDefault="003C3CB4">
            <w:pPr>
              <w:pStyle w:val="2"/>
            </w:pPr>
            <w:r>
              <w:t>景观工程资金拨付完成时限</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石林花海景观工程建设项目成本</w:t>
            </w:r>
          </w:p>
        </w:tc>
        <w:tc>
          <w:tcPr>
            <w:tcW w:w="5386" w:type="dxa"/>
            <w:vAlign w:val="center"/>
          </w:tcPr>
          <w:p w:rsidR="00047211" w:rsidRDefault="003C3CB4">
            <w:pPr>
              <w:pStyle w:val="2"/>
            </w:pPr>
            <w:r>
              <w:t>石林花海景观工程建设项目成本</w:t>
            </w:r>
          </w:p>
        </w:tc>
        <w:tc>
          <w:tcPr>
            <w:tcW w:w="2268" w:type="dxa"/>
            <w:vAlign w:val="center"/>
          </w:tcPr>
          <w:p w:rsidR="00047211" w:rsidRDefault="003C3CB4">
            <w:pPr>
              <w:pStyle w:val="2"/>
            </w:pPr>
            <w:r>
              <w:t>≤262.3</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对曲阳旅游文化知晓率</w:t>
            </w:r>
          </w:p>
        </w:tc>
        <w:tc>
          <w:tcPr>
            <w:tcW w:w="5386" w:type="dxa"/>
            <w:vAlign w:val="center"/>
          </w:tcPr>
          <w:p w:rsidR="00047211" w:rsidRDefault="003C3CB4">
            <w:pPr>
              <w:pStyle w:val="2"/>
            </w:pPr>
            <w:r>
              <w:t>对曲阳旅游文化知晓率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8</w:t>
      </w:r>
      <w:r>
        <w:rPr>
          <w:rFonts w:ascii="方正仿宋_GBK" w:eastAsia="方正仿宋_GBK" w:hAnsi="方正仿宋_GBK" w:cs="方正仿宋_GBK"/>
          <w:b/>
          <w:color w:val="000000"/>
          <w:sz w:val="28"/>
        </w:rPr>
        <w:t>、曲阳非遗助力乡村振兴国家级试点工作经费绩效目标表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13063424P00000610002F</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曲阳非遗助力乡村振兴国家级试点工作经费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23.61</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23.61</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236122</w:t>
            </w:r>
            <w:r>
              <w:t>元，其中省级资金</w:t>
            </w:r>
            <w:r>
              <w:t>236122</w:t>
            </w:r>
            <w:r>
              <w:t>元，主要用于对企事业单位补助和开展非遗工作。</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23.61</w:t>
            </w:r>
          </w:p>
        </w:tc>
        <w:tc>
          <w:tcPr>
            <w:tcW w:w="2551" w:type="dxa"/>
            <w:vAlign w:val="center"/>
          </w:tcPr>
          <w:p w:rsidR="00047211" w:rsidRDefault="003C3CB4">
            <w:pPr>
              <w:pStyle w:val="3"/>
            </w:pPr>
            <w:r>
              <w:t>23.61</w:t>
            </w:r>
          </w:p>
        </w:tc>
        <w:tc>
          <w:tcPr>
            <w:tcW w:w="3544" w:type="dxa"/>
            <w:gridSpan w:val="2"/>
            <w:vAlign w:val="center"/>
          </w:tcPr>
          <w:p w:rsidR="00047211" w:rsidRDefault="003C3CB4">
            <w:pPr>
              <w:pStyle w:val="3"/>
            </w:pPr>
            <w:r>
              <w:t>23.61</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进一步保护和传承非遗文化，助力乡村振兴。</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助力乡村振兴非遗项目数量</w:t>
            </w:r>
          </w:p>
        </w:tc>
        <w:tc>
          <w:tcPr>
            <w:tcW w:w="5386" w:type="dxa"/>
            <w:vAlign w:val="center"/>
          </w:tcPr>
          <w:p w:rsidR="00047211" w:rsidRDefault="003C3CB4">
            <w:pPr>
              <w:pStyle w:val="2"/>
            </w:pPr>
            <w:r>
              <w:t>助力乡村振兴非遗项目数量</w:t>
            </w:r>
          </w:p>
        </w:tc>
        <w:tc>
          <w:tcPr>
            <w:tcW w:w="2268" w:type="dxa"/>
            <w:vAlign w:val="center"/>
          </w:tcPr>
          <w:p w:rsidR="00047211" w:rsidRDefault="003C3CB4">
            <w:pPr>
              <w:pStyle w:val="2"/>
            </w:pPr>
            <w:r>
              <w:t>≥2</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助力乡村振兴成果验收合格率</w:t>
            </w:r>
          </w:p>
        </w:tc>
        <w:tc>
          <w:tcPr>
            <w:tcW w:w="5386" w:type="dxa"/>
            <w:vAlign w:val="center"/>
          </w:tcPr>
          <w:p w:rsidR="00047211" w:rsidRDefault="003C3CB4">
            <w:pPr>
              <w:pStyle w:val="2"/>
            </w:pPr>
            <w:r>
              <w:t>助力乡村振兴成果验收合格率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助力项目完成时限</w:t>
            </w:r>
          </w:p>
        </w:tc>
        <w:tc>
          <w:tcPr>
            <w:tcW w:w="5386" w:type="dxa"/>
            <w:vAlign w:val="center"/>
          </w:tcPr>
          <w:p w:rsidR="00047211" w:rsidRDefault="003C3CB4">
            <w:pPr>
              <w:pStyle w:val="2"/>
            </w:pPr>
            <w:r>
              <w:t>助力乡村振兴项目完成时限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助力乡村振兴项目成本</w:t>
            </w:r>
          </w:p>
        </w:tc>
        <w:tc>
          <w:tcPr>
            <w:tcW w:w="5386" w:type="dxa"/>
            <w:vAlign w:val="center"/>
          </w:tcPr>
          <w:p w:rsidR="00047211" w:rsidRDefault="003C3CB4">
            <w:pPr>
              <w:pStyle w:val="2"/>
            </w:pPr>
            <w:r>
              <w:t>助力乡村振兴项目成本</w:t>
            </w:r>
          </w:p>
        </w:tc>
        <w:tc>
          <w:tcPr>
            <w:tcW w:w="2268" w:type="dxa"/>
            <w:vAlign w:val="center"/>
          </w:tcPr>
          <w:p w:rsidR="00047211" w:rsidRDefault="003C3CB4">
            <w:pPr>
              <w:pStyle w:val="2"/>
            </w:pPr>
            <w:r>
              <w:t>≤23.7</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非遗项目认知提高率</w:t>
            </w:r>
          </w:p>
        </w:tc>
        <w:tc>
          <w:tcPr>
            <w:tcW w:w="5386" w:type="dxa"/>
            <w:vAlign w:val="center"/>
          </w:tcPr>
          <w:p w:rsidR="00047211" w:rsidRDefault="003C3CB4">
            <w:pPr>
              <w:pStyle w:val="2"/>
            </w:pPr>
            <w:r>
              <w:t>非遗项目认知提高率</w:t>
            </w:r>
          </w:p>
        </w:tc>
        <w:tc>
          <w:tcPr>
            <w:tcW w:w="2268" w:type="dxa"/>
            <w:vAlign w:val="center"/>
          </w:tcPr>
          <w:p w:rsidR="00047211" w:rsidRDefault="003C3CB4">
            <w:pPr>
              <w:pStyle w:val="2"/>
            </w:pPr>
            <w:r>
              <w:t>≥1%</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群众满意度</w:t>
            </w:r>
          </w:p>
        </w:tc>
        <w:tc>
          <w:tcPr>
            <w:tcW w:w="5386" w:type="dxa"/>
            <w:vAlign w:val="center"/>
          </w:tcPr>
          <w:p w:rsidR="00047211" w:rsidRDefault="003C3CB4">
            <w:pPr>
              <w:pStyle w:val="2"/>
            </w:pPr>
            <w:r>
              <w:t>群众满意占总体比率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9</w:t>
      </w:r>
      <w:r>
        <w:rPr>
          <w:rFonts w:ascii="方正仿宋_GBK" w:eastAsia="方正仿宋_GBK" w:hAnsi="方正仿宋_GBK" w:cs="方正仿宋_GBK"/>
          <w:b/>
          <w:color w:val="000000"/>
          <w:sz w:val="28"/>
        </w:rPr>
        <w:t>、省级非物质文化遗产代表性传承人补助项目绩效目标表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13063424P00BNL910004Y</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省级非物质文化遗产代表性传承人补助项目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9.00</w:t>
            </w:r>
          </w:p>
        </w:tc>
        <w:tc>
          <w:tcPr>
            <w:tcW w:w="2835" w:type="dxa"/>
            <w:vAlign w:val="center"/>
          </w:tcPr>
          <w:p w:rsidR="00047211" w:rsidRDefault="003C3CB4">
            <w:pPr>
              <w:pStyle w:val="10"/>
            </w:pPr>
            <w:r>
              <w:t>其中：财政</w:t>
            </w:r>
            <w:r>
              <w:t xml:space="preserve">  </w:t>
            </w:r>
            <w:r>
              <w:t xml:space="preserve">  </w:t>
            </w:r>
            <w:r>
              <w:t>资金</w:t>
            </w:r>
          </w:p>
        </w:tc>
        <w:tc>
          <w:tcPr>
            <w:tcW w:w="2551" w:type="dxa"/>
            <w:vAlign w:val="center"/>
          </w:tcPr>
          <w:p w:rsidR="00047211" w:rsidRDefault="003C3CB4">
            <w:pPr>
              <w:pStyle w:val="2"/>
            </w:pPr>
            <w:r>
              <w:t>9.00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9</w:t>
            </w:r>
            <w:r>
              <w:t>万，其中省级资金</w:t>
            </w:r>
            <w:r>
              <w:t>9</w:t>
            </w:r>
            <w:r>
              <w:t>万元，主要用于对省级非遗传承人进行补助。</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 xml:space="preserve"> </w:t>
            </w:r>
          </w:p>
        </w:tc>
        <w:tc>
          <w:tcPr>
            <w:tcW w:w="2551" w:type="dxa"/>
            <w:vAlign w:val="center"/>
          </w:tcPr>
          <w:p w:rsidR="00047211" w:rsidRDefault="003C3CB4">
            <w:pPr>
              <w:pStyle w:val="3"/>
            </w:pPr>
            <w:r>
              <w:t>9.00</w:t>
            </w:r>
          </w:p>
        </w:tc>
        <w:tc>
          <w:tcPr>
            <w:tcW w:w="3544" w:type="dxa"/>
            <w:gridSpan w:val="2"/>
            <w:vAlign w:val="center"/>
          </w:tcPr>
          <w:p w:rsidR="00047211" w:rsidRDefault="003C3CB4">
            <w:pPr>
              <w:pStyle w:val="3"/>
            </w:pPr>
            <w:r>
              <w:t>9.00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通过对省级非遗传承人的补助，进一步传播和弘扬曲阳非遗文化，提升曲阳非遗的知名度和美誉度。</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补助传承人数量</w:t>
            </w:r>
          </w:p>
        </w:tc>
        <w:tc>
          <w:tcPr>
            <w:tcW w:w="5386" w:type="dxa"/>
            <w:vAlign w:val="center"/>
          </w:tcPr>
          <w:p w:rsidR="00047211" w:rsidRDefault="003C3CB4">
            <w:pPr>
              <w:pStyle w:val="2"/>
            </w:pPr>
            <w:r>
              <w:t>传承人补助金发放人数</w:t>
            </w:r>
          </w:p>
        </w:tc>
        <w:tc>
          <w:tcPr>
            <w:tcW w:w="2268" w:type="dxa"/>
            <w:vAlign w:val="center"/>
          </w:tcPr>
          <w:p w:rsidR="00047211" w:rsidRDefault="003C3CB4">
            <w:pPr>
              <w:pStyle w:val="2"/>
            </w:pPr>
            <w:r>
              <w:t>15</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补助资金发放完成率（</w:t>
            </w:r>
            <w:r>
              <w:t>%</w:t>
            </w:r>
            <w:r>
              <w:t>）</w:t>
            </w:r>
          </w:p>
        </w:tc>
        <w:tc>
          <w:tcPr>
            <w:tcW w:w="5386" w:type="dxa"/>
            <w:vAlign w:val="center"/>
          </w:tcPr>
          <w:p w:rsidR="00047211" w:rsidRDefault="003C3CB4">
            <w:pPr>
              <w:pStyle w:val="2"/>
            </w:pPr>
            <w:r>
              <w:t>传承人补助金发放完成率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补助发放时限</w:t>
            </w:r>
          </w:p>
        </w:tc>
        <w:tc>
          <w:tcPr>
            <w:tcW w:w="5386" w:type="dxa"/>
            <w:vAlign w:val="center"/>
          </w:tcPr>
          <w:p w:rsidR="00047211" w:rsidRDefault="003C3CB4">
            <w:pPr>
              <w:pStyle w:val="2"/>
            </w:pPr>
            <w:r>
              <w:t>传承人补助资金发放及时率</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每人补助金额</w:t>
            </w:r>
          </w:p>
        </w:tc>
        <w:tc>
          <w:tcPr>
            <w:tcW w:w="5386" w:type="dxa"/>
            <w:vAlign w:val="center"/>
          </w:tcPr>
          <w:p w:rsidR="00047211" w:rsidRDefault="003C3CB4">
            <w:pPr>
              <w:pStyle w:val="2"/>
            </w:pPr>
            <w:r>
              <w:t>传承人补助平均成本</w:t>
            </w:r>
          </w:p>
        </w:tc>
        <w:tc>
          <w:tcPr>
            <w:tcW w:w="2268" w:type="dxa"/>
            <w:vAlign w:val="center"/>
          </w:tcPr>
          <w:p w:rsidR="00047211" w:rsidRDefault="003C3CB4">
            <w:pPr>
              <w:pStyle w:val="2"/>
            </w:pPr>
            <w:r>
              <w:t>≤0.6</w:t>
            </w:r>
            <w:r>
              <w:t>万元</w:t>
            </w:r>
            <w:r>
              <w:t>/</w:t>
            </w:r>
            <w:r>
              <w:t>人</w:t>
            </w:r>
            <w:r>
              <w:t>/</w:t>
            </w:r>
            <w:r>
              <w:t>年</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非遗影响力</w:t>
            </w:r>
          </w:p>
        </w:tc>
        <w:tc>
          <w:tcPr>
            <w:tcW w:w="5386" w:type="dxa"/>
            <w:vAlign w:val="center"/>
          </w:tcPr>
          <w:p w:rsidR="00047211" w:rsidRDefault="003C3CB4">
            <w:pPr>
              <w:pStyle w:val="2"/>
            </w:pPr>
            <w:r>
              <w:t>提升公众对非遗的认知水平和影响力</w:t>
            </w:r>
          </w:p>
        </w:tc>
        <w:tc>
          <w:tcPr>
            <w:tcW w:w="2268" w:type="dxa"/>
            <w:vAlign w:val="center"/>
          </w:tcPr>
          <w:p w:rsidR="00047211" w:rsidRDefault="003C3CB4">
            <w:pPr>
              <w:pStyle w:val="2"/>
            </w:pPr>
            <w:r>
              <w:t>稳步提升</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10</w:t>
      </w:r>
      <w:r>
        <w:rPr>
          <w:rFonts w:ascii="方正仿宋_GBK" w:eastAsia="方正仿宋_GBK" w:hAnsi="方正仿宋_GBK" w:cs="方正仿宋_GBK"/>
          <w:b/>
          <w:color w:val="000000"/>
          <w:sz w:val="28"/>
        </w:rPr>
        <w:t>、图书采购项目（民生实事）绩效目标表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13063424P00003010003N</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图书采购项目（民生实事）</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35.99</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35.99</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35.986</w:t>
            </w:r>
            <w:r>
              <w:t>万元，其中县级资金</w:t>
            </w:r>
            <w:r>
              <w:t>35.986</w:t>
            </w:r>
            <w:r>
              <w:t>万元，主要用于乡村图书采购。</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35.99</w:t>
            </w:r>
          </w:p>
        </w:tc>
        <w:tc>
          <w:tcPr>
            <w:tcW w:w="2835" w:type="dxa"/>
            <w:vAlign w:val="center"/>
          </w:tcPr>
          <w:p w:rsidR="00047211" w:rsidRDefault="003C3CB4">
            <w:pPr>
              <w:pStyle w:val="3"/>
            </w:pPr>
            <w:r>
              <w:t>35.99</w:t>
            </w:r>
          </w:p>
        </w:tc>
        <w:tc>
          <w:tcPr>
            <w:tcW w:w="2551" w:type="dxa"/>
            <w:vAlign w:val="center"/>
          </w:tcPr>
          <w:p w:rsidR="00047211" w:rsidRDefault="003C3CB4">
            <w:pPr>
              <w:pStyle w:val="3"/>
            </w:pPr>
            <w:r>
              <w:t>35.99</w:t>
            </w:r>
          </w:p>
        </w:tc>
        <w:tc>
          <w:tcPr>
            <w:tcW w:w="3544" w:type="dxa"/>
            <w:gridSpan w:val="2"/>
            <w:vAlign w:val="center"/>
          </w:tcPr>
          <w:p w:rsidR="00047211" w:rsidRDefault="003C3CB4">
            <w:pPr>
              <w:pStyle w:val="3"/>
            </w:pPr>
            <w:r>
              <w:t>35.99</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通过项目实施，进一步完善基层文化阵地建设，</w:t>
            </w:r>
            <w:r>
              <w:rPr>
                <w:rFonts w:hint="eastAsia"/>
                <w:lang w:eastAsia="zh-CN"/>
              </w:rPr>
              <w:t>更好地为</w:t>
            </w:r>
            <w:r>
              <w:t>群众提供文化服务。</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采购图书涉及乡镇数量</w:t>
            </w:r>
          </w:p>
        </w:tc>
        <w:tc>
          <w:tcPr>
            <w:tcW w:w="5386" w:type="dxa"/>
            <w:vAlign w:val="center"/>
          </w:tcPr>
          <w:p w:rsidR="00047211" w:rsidRDefault="003C3CB4">
            <w:pPr>
              <w:pStyle w:val="2"/>
            </w:pPr>
            <w:r>
              <w:t>采购图书涉及乡镇数量</w:t>
            </w:r>
          </w:p>
        </w:tc>
        <w:tc>
          <w:tcPr>
            <w:tcW w:w="2268" w:type="dxa"/>
            <w:vAlign w:val="center"/>
          </w:tcPr>
          <w:p w:rsidR="00047211" w:rsidRDefault="003C3CB4">
            <w:pPr>
              <w:pStyle w:val="2"/>
            </w:pPr>
            <w:r>
              <w:t>18</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图书验收合格率</w:t>
            </w:r>
          </w:p>
        </w:tc>
        <w:tc>
          <w:tcPr>
            <w:tcW w:w="5386" w:type="dxa"/>
            <w:vAlign w:val="center"/>
          </w:tcPr>
          <w:p w:rsidR="00047211" w:rsidRDefault="003C3CB4">
            <w:pPr>
              <w:pStyle w:val="2"/>
            </w:pPr>
            <w:r>
              <w:t>图书验收合格率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图书采购完成时限</w:t>
            </w:r>
          </w:p>
        </w:tc>
        <w:tc>
          <w:tcPr>
            <w:tcW w:w="5386" w:type="dxa"/>
            <w:vAlign w:val="center"/>
          </w:tcPr>
          <w:p w:rsidR="00047211" w:rsidRDefault="003C3CB4">
            <w:pPr>
              <w:pStyle w:val="2"/>
            </w:pPr>
            <w:r>
              <w:t>图书采购完成时限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图书采购成本</w:t>
            </w:r>
          </w:p>
        </w:tc>
        <w:tc>
          <w:tcPr>
            <w:tcW w:w="5386" w:type="dxa"/>
            <w:vAlign w:val="center"/>
          </w:tcPr>
          <w:p w:rsidR="00047211" w:rsidRDefault="003C3CB4">
            <w:pPr>
              <w:pStyle w:val="2"/>
            </w:pPr>
            <w:r>
              <w:t>图书采购平均成本</w:t>
            </w:r>
          </w:p>
        </w:tc>
        <w:tc>
          <w:tcPr>
            <w:tcW w:w="2268" w:type="dxa"/>
            <w:vAlign w:val="center"/>
          </w:tcPr>
          <w:p w:rsidR="00047211" w:rsidRDefault="003C3CB4">
            <w:pPr>
              <w:pStyle w:val="2"/>
            </w:pPr>
            <w:r>
              <w:t>≤2</w:t>
            </w:r>
            <w:r>
              <w:t>万元</w:t>
            </w:r>
            <w:r>
              <w:t>/</w:t>
            </w:r>
            <w:r>
              <w:t>乡镇</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提升公共文化水平</w:t>
            </w:r>
          </w:p>
        </w:tc>
        <w:tc>
          <w:tcPr>
            <w:tcW w:w="5386" w:type="dxa"/>
            <w:vAlign w:val="center"/>
          </w:tcPr>
          <w:p w:rsidR="00047211" w:rsidRDefault="003C3CB4">
            <w:pPr>
              <w:pStyle w:val="2"/>
            </w:pPr>
            <w:r>
              <w:t>提高乡镇的公共文化水平</w:t>
            </w:r>
          </w:p>
        </w:tc>
        <w:tc>
          <w:tcPr>
            <w:tcW w:w="2268" w:type="dxa"/>
            <w:vAlign w:val="center"/>
          </w:tcPr>
          <w:p w:rsidR="00047211" w:rsidRDefault="003C3CB4">
            <w:pPr>
              <w:pStyle w:val="2"/>
            </w:pPr>
            <w:r>
              <w:t>有效提高</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群众满意度</w:t>
            </w:r>
          </w:p>
        </w:tc>
        <w:tc>
          <w:tcPr>
            <w:tcW w:w="5386" w:type="dxa"/>
            <w:vAlign w:val="center"/>
          </w:tcPr>
          <w:p w:rsidR="00047211" w:rsidRDefault="003C3CB4">
            <w:pPr>
              <w:pStyle w:val="2"/>
            </w:pPr>
            <w:r>
              <w:t>群众满意度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11</w:t>
      </w:r>
      <w:r>
        <w:rPr>
          <w:rFonts w:ascii="方正仿宋_GBK" w:eastAsia="方正仿宋_GBK" w:hAnsi="方正仿宋_GBK" w:cs="方正仿宋_GBK"/>
          <w:b/>
          <w:color w:val="000000"/>
          <w:sz w:val="28"/>
        </w:rPr>
        <w:t>、文化广电和旅游局劳务派遣人员项目绩效目标表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13063424P00K77510002K</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文化广电和旅游局劳务派遣人员项目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21.21</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21.21</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212085.44</w:t>
            </w:r>
            <w:r>
              <w:t>元，其中县级资金</w:t>
            </w:r>
            <w:r>
              <w:t>212085.44</w:t>
            </w:r>
            <w:r>
              <w:t>元，主要用于劳务派遣人员工资及保险。</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7.09</w:t>
            </w:r>
          </w:p>
        </w:tc>
        <w:tc>
          <w:tcPr>
            <w:tcW w:w="2835" w:type="dxa"/>
            <w:vAlign w:val="center"/>
          </w:tcPr>
          <w:p w:rsidR="00047211" w:rsidRDefault="003C3CB4">
            <w:pPr>
              <w:pStyle w:val="3"/>
            </w:pPr>
            <w:r>
              <w:t>11.80</w:t>
            </w:r>
          </w:p>
        </w:tc>
        <w:tc>
          <w:tcPr>
            <w:tcW w:w="2551" w:type="dxa"/>
            <w:vAlign w:val="center"/>
          </w:tcPr>
          <w:p w:rsidR="00047211" w:rsidRDefault="003C3CB4">
            <w:pPr>
              <w:pStyle w:val="3"/>
            </w:pPr>
            <w:r>
              <w:t>18.07</w:t>
            </w:r>
          </w:p>
        </w:tc>
        <w:tc>
          <w:tcPr>
            <w:tcW w:w="3544" w:type="dxa"/>
            <w:gridSpan w:val="2"/>
            <w:vAlign w:val="center"/>
          </w:tcPr>
          <w:p w:rsidR="00047211" w:rsidRDefault="003C3CB4">
            <w:pPr>
              <w:pStyle w:val="3"/>
            </w:pPr>
            <w:r>
              <w:t>21.21</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通过对劳务派遣人员及时足额发放工资、缴纳保险，保障劳务派遣人员正常工作和生活需要。</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劳务派遣人员数量</w:t>
            </w:r>
          </w:p>
        </w:tc>
        <w:tc>
          <w:tcPr>
            <w:tcW w:w="5386" w:type="dxa"/>
            <w:vAlign w:val="center"/>
          </w:tcPr>
          <w:p w:rsidR="00047211" w:rsidRDefault="003C3CB4">
            <w:pPr>
              <w:pStyle w:val="2"/>
            </w:pPr>
            <w:r>
              <w:t>劳务派遣人员数量</w:t>
            </w:r>
          </w:p>
        </w:tc>
        <w:tc>
          <w:tcPr>
            <w:tcW w:w="2268" w:type="dxa"/>
            <w:vAlign w:val="center"/>
          </w:tcPr>
          <w:p w:rsidR="00047211" w:rsidRDefault="003C3CB4">
            <w:pPr>
              <w:pStyle w:val="2"/>
            </w:pPr>
            <w:r>
              <w:t>4</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劳务派遣人员补助发放到位率</w:t>
            </w:r>
          </w:p>
        </w:tc>
        <w:tc>
          <w:tcPr>
            <w:tcW w:w="5386" w:type="dxa"/>
            <w:vAlign w:val="center"/>
          </w:tcPr>
          <w:p w:rsidR="00047211" w:rsidRDefault="003C3CB4">
            <w:pPr>
              <w:pStyle w:val="2"/>
            </w:pPr>
            <w:r>
              <w:t>劳务派遣人员补助发放到位率</w:t>
            </w:r>
          </w:p>
        </w:tc>
        <w:tc>
          <w:tcPr>
            <w:tcW w:w="2268" w:type="dxa"/>
            <w:vAlign w:val="center"/>
          </w:tcPr>
          <w:p w:rsidR="00047211" w:rsidRDefault="003C3CB4">
            <w:pPr>
              <w:pStyle w:val="2"/>
            </w:pPr>
            <w:r>
              <w:t>100%</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劳务派遣人员补助发放完成时间</w:t>
            </w:r>
          </w:p>
        </w:tc>
        <w:tc>
          <w:tcPr>
            <w:tcW w:w="5386" w:type="dxa"/>
            <w:vAlign w:val="center"/>
          </w:tcPr>
          <w:p w:rsidR="00047211" w:rsidRDefault="003C3CB4">
            <w:pPr>
              <w:pStyle w:val="2"/>
            </w:pPr>
            <w:r>
              <w:t>劳务派遣人员补助发放完成时间</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劳务派遣人员人均补助成本</w:t>
            </w:r>
          </w:p>
        </w:tc>
        <w:tc>
          <w:tcPr>
            <w:tcW w:w="5386" w:type="dxa"/>
            <w:vAlign w:val="center"/>
          </w:tcPr>
          <w:p w:rsidR="00047211" w:rsidRDefault="003C3CB4">
            <w:pPr>
              <w:pStyle w:val="2"/>
            </w:pPr>
            <w:r>
              <w:t>劳务派遣人员人均补助成本</w:t>
            </w:r>
          </w:p>
        </w:tc>
        <w:tc>
          <w:tcPr>
            <w:tcW w:w="2268" w:type="dxa"/>
            <w:vAlign w:val="center"/>
          </w:tcPr>
          <w:p w:rsidR="00047211" w:rsidRDefault="003C3CB4">
            <w:pPr>
              <w:pStyle w:val="2"/>
            </w:pPr>
            <w:r>
              <w:t>≤4380</w:t>
            </w:r>
            <w:r>
              <w:t>元</w:t>
            </w:r>
            <w:r>
              <w:t>/</w:t>
            </w:r>
            <w:r>
              <w:t>月</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劳务派遣人员尽职尽责率</w:t>
            </w:r>
          </w:p>
        </w:tc>
        <w:tc>
          <w:tcPr>
            <w:tcW w:w="5386" w:type="dxa"/>
            <w:vAlign w:val="center"/>
          </w:tcPr>
          <w:p w:rsidR="00047211" w:rsidRDefault="003C3CB4">
            <w:pPr>
              <w:pStyle w:val="2"/>
            </w:pPr>
            <w:r>
              <w:t>劳务派遣人员尽职尽责率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受益对象满意度</w:t>
            </w:r>
          </w:p>
        </w:tc>
        <w:tc>
          <w:tcPr>
            <w:tcW w:w="5386" w:type="dxa"/>
            <w:vAlign w:val="center"/>
          </w:tcPr>
          <w:p w:rsidR="00047211" w:rsidRDefault="003C3CB4">
            <w:pPr>
              <w:pStyle w:val="2"/>
            </w:pPr>
            <w:r>
              <w:t>受益对象满意度</w:t>
            </w:r>
          </w:p>
        </w:tc>
        <w:tc>
          <w:tcPr>
            <w:tcW w:w="2268" w:type="dxa"/>
            <w:vAlign w:val="center"/>
          </w:tcPr>
          <w:p w:rsidR="00047211" w:rsidRDefault="003C3CB4">
            <w:pPr>
              <w:pStyle w:val="2"/>
            </w:pPr>
            <w:r>
              <w:t>≥90%</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12</w:t>
      </w:r>
      <w:r>
        <w:rPr>
          <w:rFonts w:ascii="方正仿宋_GBK" w:eastAsia="方正仿宋_GBK" w:hAnsi="方正仿宋_GBK" w:cs="方正仿宋_GBK"/>
          <w:b/>
          <w:color w:val="000000"/>
          <w:sz w:val="28"/>
        </w:rPr>
        <w:t>、文化活动经费项目绩效目标表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13063424P00001610002N</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文化活动经费项目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28.00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28.00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28</w:t>
            </w:r>
            <w:r>
              <w:t>万元，其中县级资金</w:t>
            </w:r>
            <w:r>
              <w:t>28</w:t>
            </w:r>
            <w:r>
              <w:t>万元，主要用于开展文化活动。</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28.00</w:t>
            </w:r>
          </w:p>
        </w:tc>
        <w:tc>
          <w:tcPr>
            <w:tcW w:w="2551" w:type="dxa"/>
            <w:vAlign w:val="center"/>
          </w:tcPr>
          <w:p w:rsidR="00047211" w:rsidRDefault="003C3CB4">
            <w:pPr>
              <w:pStyle w:val="3"/>
            </w:pPr>
            <w:r>
              <w:t>28.00</w:t>
            </w:r>
          </w:p>
        </w:tc>
        <w:tc>
          <w:tcPr>
            <w:tcW w:w="3544" w:type="dxa"/>
            <w:gridSpan w:val="2"/>
            <w:vAlign w:val="center"/>
          </w:tcPr>
          <w:p w:rsidR="00047211" w:rsidRDefault="003C3CB4">
            <w:pPr>
              <w:pStyle w:val="3"/>
            </w:pPr>
            <w:r>
              <w:t>28.00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通过开展文化活动，弘扬我县优秀文化</w:t>
            </w:r>
            <w:r>
              <w:t>,</w:t>
            </w:r>
            <w:r>
              <w:t>传承传统文化</w:t>
            </w:r>
            <w:r>
              <w:t>,</w:t>
            </w:r>
            <w:r>
              <w:t>丰富群众的精神文化生活</w:t>
            </w:r>
            <w:r>
              <w:t>,</w:t>
            </w:r>
            <w:r>
              <w:t>不断提升公共文化服务水平。</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举办文化活动场次</w:t>
            </w:r>
          </w:p>
        </w:tc>
        <w:tc>
          <w:tcPr>
            <w:tcW w:w="5386" w:type="dxa"/>
            <w:vAlign w:val="center"/>
          </w:tcPr>
          <w:p w:rsidR="00047211" w:rsidRDefault="003C3CB4">
            <w:pPr>
              <w:pStyle w:val="2"/>
            </w:pPr>
            <w:r>
              <w:t>举办文化活动场次</w:t>
            </w:r>
          </w:p>
        </w:tc>
        <w:tc>
          <w:tcPr>
            <w:tcW w:w="2268" w:type="dxa"/>
            <w:vAlign w:val="center"/>
          </w:tcPr>
          <w:p w:rsidR="00047211" w:rsidRDefault="003C3CB4">
            <w:pPr>
              <w:pStyle w:val="2"/>
            </w:pPr>
            <w:r>
              <w:t>56</w:t>
            </w:r>
            <w:r>
              <w:t>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文化活动任务完成率</w:t>
            </w:r>
          </w:p>
        </w:tc>
        <w:tc>
          <w:tcPr>
            <w:tcW w:w="5386" w:type="dxa"/>
            <w:vAlign w:val="center"/>
          </w:tcPr>
          <w:p w:rsidR="00047211" w:rsidRDefault="003C3CB4">
            <w:pPr>
              <w:pStyle w:val="2"/>
            </w:pPr>
            <w:r>
              <w:t>文化活动任务完成率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文化活动任务完成时限</w:t>
            </w:r>
          </w:p>
        </w:tc>
        <w:tc>
          <w:tcPr>
            <w:tcW w:w="5386" w:type="dxa"/>
            <w:vAlign w:val="center"/>
          </w:tcPr>
          <w:p w:rsidR="00047211" w:rsidRDefault="003C3CB4">
            <w:pPr>
              <w:pStyle w:val="2"/>
            </w:pPr>
            <w:r>
              <w:t>文化活动任务完成时限</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文化活动平均成本</w:t>
            </w:r>
          </w:p>
        </w:tc>
        <w:tc>
          <w:tcPr>
            <w:tcW w:w="5386" w:type="dxa"/>
            <w:vAlign w:val="center"/>
          </w:tcPr>
          <w:p w:rsidR="00047211" w:rsidRDefault="003C3CB4">
            <w:pPr>
              <w:pStyle w:val="2"/>
            </w:pPr>
            <w:r>
              <w:t>文化活动平均成本</w:t>
            </w:r>
          </w:p>
        </w:tc>
        <w:tc>
          <w:tcPr>
            <w:tcW w:w="2268" w:type="dxa"/>
            <w:vAlign w:val="center"/>
          </w:tcPr>
          <w:p w:rsidR="00047211" w:rsidRDefault="003C3CB4">
            <w:pPr>
              <w:pStyle w:val="2"/>
            </w:pPr>
            <w:r>
              <w:t>≤0.5</w:t>
            </w:r>
            <w:r>
              <w:t>万元</w:t>
            </w:r>
            <w:r>
              <w:t>/</w:t>
            </w:r>
            <w:r>
              <w:t>场</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对文化宣传提升率</w:t>
            </w:r>
          </w:p>
        </w:tc>
        <w:tc>
          <w:tcPr>
            <w:tcW w:w="5386" w:type="dxa"/>
            <w:vAlign w:val="center"/>
          </w:tcPr>
          <w:p w:rsidR="00047211" w:rsidRDefault="003C3CB4">
            <w:pPr>
              <w:pStyle w:val="2"/>
            </w:pPr>
            <w:r>
              <w:t>对文化宣传提升率</w:t>
            </w:r>
          </w:p>
        </w:tc>
        <w:tc>
          <w:tcPr>
            <w:tcW w:w="2268" w:type="dxa"/>
            <w:vAlign w:val="center"/>
          </w:tcPr>
          <w:p w:rsidR="00047211" w:rsidRDefault="003C3CB4">
            <w:pPr>
              <w:pStyle w:val="2"/>
            </w:pPr>
            <w:r>
              <w:t>≥2%</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13</w:t>
      </w:r>
      <w:r>
        <w:rPr>
          <w:rFonts w:ascii="方正仿宋_GBK" w:eastAsia="方正仿宋_GBK" w:hAnsi="方正仿宋_GBK" w:cs="方正仿宋_GBK"/>
          <w:b/>
          <w:color w:val="000000"/>
          <w:sz w:val="28"/>
        </w:rPr>
        <w:t>、文化人才专项经费绩效目标表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13063423P005266100040</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文化人才专项经费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10.80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10.80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10.8</w:t>
            </w:r>
            <w:r>
              <w:t>元，其中中央专款</w:t>
            </w:r>
            <w:r>
              <w:t>10.8</w:t>
            </w:r>
            <w:r>
              <w:t>万元，主要用于三区人才补助，保障了文物保护宣传以及对义务保护员的指导培训，宣传了文物保护的相关知识，提高了文物保护率，弘扬了曲阳文化。</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10.80</w:t>
            </w:r>
          </w:p>
        </w:tc>
        <w:tc>
          <w:tcPr>
            <w:tcW w:w="2835" w:type="dxa"/>
            <w:vAlign w:val="center"/>
          </w:tcPr>
          <w:p w:rsidR="00047211" w:rsidRDefault="003C3CB4">
            <w:pPr>
              <w:pStyle w:val="3"/>
            </w:pPr>
            <w:r>
              <w:t>10.80</w:t>
            </w:r>
          </w:p>
        </w:tc>
        <w:tc>
          <w:tcPr>
            <w:tcW w:w="2551" w:type="dxa"/>
            <w:vAlign w:val="center"/>
          </w:tcPr>
          <w:p w:rsidR="00047211" w:rsidRDefault="003C3CB4">
            <w:pPr>
              <w:pStyle w:val="3"/>
            </w:pPr>
            <w:r>
              <w:t>10.80</w:t>
            </w:r>
          </w:p>
        </w:tc>
        <w:tc>
          <w:tcPr>
            <w:tcW w:w="3544" w:type="dxa"/>
            <w:gridSpan w:val="2"/>
            <w:vAlign w:val="center"/>
          </w:tcPr>
          <w:p w:rsidR="00047211" w:rsidRDefault="003C3CB4">
            <w:pPr>
              <w:pStyle w:val="3"/>
            </w:pPr>
            <w:r>
              <w:t>10.80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通过对三区人才补助，保障了文物保护宣传以及对义务保护员的指导培训，宣传了文物保护的相关知识，提高了文物保护率，弘扬了曲阳文化。</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选派三区人才数量</w:t>
            </w:r>
          </w:p>
        </w:tc>
        <w:tc>
          <w:tcPr>
            <w:tcW w:w="5386" w:type="dxa"/>
            <w:vAlign w:val="center"/>
          </w:tcPr>
          <w:p w:rsidR="00047211" w:rsidRDefault="003C3CB4">
            <w:pPr>
              <w:pStyle w:val="2"/>
            </w:pPr>
            <w:r>
              <w:t>选派三区人才数量</w:t>
            </w:r>
          </w:p>
        </w:tc>
        <w:tc>
          <w:tcPr>
            <w:tcW w:w="2268" w:type="dxa"/>
            <w:vAlign w:val="center"/>
          </w:tcPr>
          <w:p w:rsidR="00047211" w:rsidRDefault="003C3CB4">
            <w:pPr>
              <w:pStyle w:val="2"/>
            </w:pPr>
            <w:r>
              <w:t>12</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三区人才补助发放完成率</w:t>
            </w:r>
          </w:p>
        </w:tc>
        <w:tc>
          <w:tcPr>
            <w:tcW w:w="5386" w:type="dxa"/>
            <w:vAlign w:val="center"/>
          </w:tcPr>
          <w:p w:rsidR="00047211" w:rsidRDefault="003C3CB4">
            <w:pPr>
              <w:pStyle w:val="2"/>
            </w:pPr>
            <w:r>
              <w:t>三区人才补助发放完成率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三区人才补助发放完成时限</w:t>
            </w:r>
          </w:p>
        </w:tc>
        <w:tc>
          <w:tcPr>
            <w:tcW w:w="5386" w:type="dxa"/>
            <w:vAlign w:val="center"/>
          </w:tcPr>
          <w:p w:rsidR="00047211" w:rsidRDefault="003C3CB4">
            <w:pPr>
              <w:pStyle w:val="2"/>
            </w:pPr>
            <w:r>
              <w:t>三区人才补助发放完成时限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三区人才补助人均成本</w:t>
            </w:r>
          </w:p>
        </w:tc>
        <w:tc>
          <w:tcPr>
            <w:tcW w:w="5386" w:type="dxa"/>
            <w:vAlign w:val="center"/>
          </w:tcPr>
          <w:p w:rsidR="00047211" w:rsidRDefault="003C3CB4">
            <w:pPr>
              <w:pStyle w:val="2"/>
            </w:pPr>
            <w:r>
              <w:t>三区人才补助人均成本</w:t>
            </w:r>
          </w:p>
        </w:tc>
        <w:tc>
          <w:tcPr>
            <w:tcW w:w="2268" w:type="dxa"/>
            <w:vAlign w:val="center"/>
          </w:tcPr>
          <w:p w:rsidR="00047211" w:rsidRDefault="003C3CB4">
            <w:pPr>
              <w:pStyle w:val="2"/>
            </w:pPr>
            <w:r>
              <w:t>≤19000</w:t>
            </w:r>
            <w:r>
              <w:t>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对曲阳传统优秀文化的认知率</w:t>
            </w:r>
          </w:p>
        </w:tc>
        <w:tc>
          <w:tcPr>
            <w:tcW w:w="5386" w:type="dxa"/>
            <w:vAlign w:val="center"/>
          </w:tcPr>
          <w:p w:rsidR="00047211" w:rsidRDefault="003C3CB4">
            <w:pPr>
              <w:pStyle w:val="2"/>
            </w:pPr>
            <w:r>
              <w:t>对曲阳传统优秀文化的认知率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受援人才对文化人才支持专项工作的满意度</w:t>
            </w:r>
          </w:p>
        </w:tc>
        <w:tc>
          <w:tcPr>
            <w:tcW w:w="5386" w:type="dxa"/>
            <w:vAlign w:val="center"/>
          </w:tcPr>
          <w:p w:rsidR="00047211" w:rsidRDefault="003C3CB4">
            <w:pPr>
              <w:pStyle w:val="2"/>
            </w:pPr>
            <w:r>
              <w:t>受援人才对文化人才支持专项工作的满意度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14</w:t>
      </w:r>
      <w:r>
        <w:rPr>
          <w:rFonts w:ascii="方正仿宋_GBK" w:eastAsia="方正仿宋_GBK" w:hAnsi="方正仿宋_GBK" w:cs="方正仿宋_GBK"/>
          <w:b/>
          <w:color w:val="000000"/>
          <w:sz w:val="28"/>
        </w:rPr>
        <w:t>、文化人才专项经费（第二批）绩效目标表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13063423P00526610007T</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文化人才专项经费（第二批）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1.20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1.20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1.2</w:t>
            </w:r>
            <w:r>
              <w:t>万元，其中中央资金</w:t>
            </w:r>
            <w:r>
              <w:t>1.2</w:t>
            </w:r>
            <w:r>
              <w:t>万元，主要用于选派一批优秀文化、文物工作者到边远贫困地区工作或提供服务</w:t>
            </w:r>
            <w:r>
              <w:t>,</w:t>
            </w:r>
            <w:r>
              <w:t>并为边远贫困地区培养一批急需紧缺的文化工作者</w:t>
            </w:r>
            <w:r>
              <w:t>,</w:t>
            </w:r>
            <w:r>
              <w:t>推动贫困地区文化发展、提升公共服务水平。</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1.20</w:t>
            </w:r>
          </w:p>
        </w:tc>
        <w:tc>
          <w:tcPr>
            <w:tcW w:w="2835" w:type="dxa"/>
            <w:vAlign w:val="center"/>
          </w:tcPr>
          <w:p w:rsidR="00047211" w:rsidRDefault="003C3CB4">
            <w:pPr>
              <w:pStyle w:val="3"/>
            </w:pPr>
            <w:r>
              <w:t>1.20</w:t>
            </w:r>
          </w:p>
        </w:tc>
        <w:tc>
          <w:tcPr>
            <w:tcW w:w="2551" w:type="dxa"/>
            <w:vAlign w:val="center"/>
          </w:tcPr>
          <w:p w:rsidR="00047211" w:rsidRDefault="003C3CB4">
            <w:pPr>
              <w:pStyle w:val="3"/>
            </w:pPr>
            <w:r>
              <w:t>1.20</w:t>
            </w:r>
          </w:p>
        </w:tc>
        <w:tc>
          <w:tcPr>
            <w:tcW w:w="3544" w:type="dxa"/>
            <w:gridSpan w:val="2"/>
            <w:vAlign w:val="center"/>
          </w:tcPr>
          <w:p w:rsidR="00047211" w:rsidRDefault="003C3CB4">
            <w:pPr>
              <w:pStyle w:val="3"/>
            </w:pPr>
            <w:r>
              <w:t>1.20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通过对三区人才补助，选派一批优秀文化、文物工作者到边远贫困地区工作或提供服务</w:t>
            </w:r>
            <w:r>
              <w:t>,</w:t>
            </w:r>
            <w:r>
              <w:t>并为边远贫困地区培养一批急需紧缺的文化工作者</w:t>
            </w:r>
            <w:r>
              <w:t>,</w:t>
            </w:r>
            <w:r>
              <w:t>推动贫困地区文化发展、提升公共服务水平。</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选派三区人才数量</w:t>
            </w:r>
          </w:p>
        </w:tc>
        <w:tc>
          <w:tcPr>
            <w:tcW w:w="5386" w:type="dxa"/>
            <w:vAlign w:val="center"/>
          </w:tcPr>
          <w:p w:rsidR="00047211" w:rsidRDefault="003C3CB4">
            <w:pPr>
              <w:pStyle w:val="2"/>
            </w:pPr>
            <w:r>
              <w:t>选派三区人才数量</w:t>
            </w:r>
          </w:p>
        </w:tc>
        <w:tc>
          <w:tcPr>
            <w:tcW w:w="2268" w:type="dxa"/>
            <w:vAlign w:val="center"/>
          </w:tcPr>
          <w:p w:rsidR="00047211" w:rsidRDefault="003C3CB4">
            <w:pPr>
              <w:pStyle w:val="2"/>
            </w:pPr>
            <w:r>
              <w:t>12</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三区人才补助发放完成率</w:t>
            </w:r>
          </w:p>
        </w:tc>
        <w:tc>
          <w:tcPr>
            <w:tcW w:w="5386" w:type="dxa"/>
            <w:vAlign w:val="center"/>
          </w:tcPr>
          <w:p w:rsidR="00047211" w:rsidRDefault="003C3CB4">
            <w:pPr>
              <w:pStyle w:val="2"/>
            </w:pPr>
            <w:r>
              <w:t>三区人才补助发放完成率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三区人才补助发放完成时限</w:t>
            </w:r>
          </w:p>
        </w:tc>
        <w:tc>
          <w:tcPr>
            <w:tcW w:w="5386" w:type="dxa"/>
            <w:vAlign w:val="center"/>
          </w:tcPr>
          <w:p w:rsidR="00047211" w:rsidRDefault="003C3CB4">
            <w:pPr>
              <w:pStyle w:val="2"/>
            </w:pPr>
            <w:r>
              <w:t>三区人才补助发放完成时限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三区人才补助成本</w:t>
            </w:r>
          </w:p>
        </w:tc>
        <w:tc>
          <w:tcPr>
            <w:tcW w:w="5386" w:type="dxa"/>
            <w:vAlign w:val="center"/>
          </w:tcPr>
          <w:p w:rsidR="00047211" w:rsidRDefault="003C3CB4">
            <w:pPr>
              <w:pStyle w:val="2"/>
            </w:pPr>
            <w:r>
              <w:t>三区人才补助成本</w:t>
            </w:r>
          </w:p>
        </w:tc>
        <w:tc>
          <w:tcPr>
            <w:tcW w:w="2268" w:type="dxa"/>
            <w:vAlign w:val="center"/>
          </w:tcPr>
          <w:p w:rsidR="00047211" w:rsidRDefault="003C3CB4">
            <w:pPr>
              <w:pStyle w:val="2"/>
            </w:pPr>
            <w:r>
              <w:t>≤12000</w:t>
            </w:r>
            <w:r>
              <w:t>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对曲阳传统优秀文化的认知率</w:t>
            </w:r>
          </w:p>
        </w:tc>
        <w:tc>
          <w:tcPr>
            <w:tcW w:w="5386" w:type="dxa"/>
            <w:vAlign w:val="center"/>
          </w:tcPr>
          <w:p w:rsidR="00047211" w:rsidRDefault="003C3CB4">
            <w:pPr>
              <w:pStyle w:val="2"/>
            </w:pPr>
            <w:r>
              <w:t>对曲阳传统优秀文化的认知率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受援人才对文化人才支持专项工作的满意度</w:t>
            </w:r>
          </w:p>
        </w:tc>
        <w:tc>
          <w:tcPr>
            <w:tcW w:w="5386" w:type="dxa"/>
            <w:vAlign w:val="center"/>
          </w:tcPr>
          <w:p w:rsidR="00047211" w:rsidRDefault="003C3CB4">
            <w:pPr>
              <w:pStyle w:val="2"/>
            </w:pPr>
            <w:r>
              <w:t>受援人才对文化人才支持专项工作的满意度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15</w:t>
      </w:r>
      <w:r>
        <w:rPr>
          <w:rFonts w:ascii="方正仿宋_GBK" w:eastAsia="方正仿宋_GBK" w:hAnsi="方正仿宋_GBK" w:cs="方正仿宋_GBK"/>
          <w:b/>
          <w:color w:val="000000"/>
          <w:sz w:val="28"/>
        </w:rPr>
        <w:t>、文化人才专项经费（省级上年）绩效目标表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13063424P00526610008W</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文化人才专项经费（省级上年）</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12.00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12.00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12</w:t>
            </w:r>
            <w:r>
              <w:t>万，其中县级资金</w:t>
            </w:r>
            <w:r>
              <w:t>12</w:t>
            </w:r>
            <w:r>
              <w:t>万，主要用于三区人才补助。</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12.00</w:t>
            </w:r>
          </w:p>
        </w:tc>
        <w:tc>
          <w:tcPr>
            <w:tcW w:w="2835" w:type="dxa"/>
            <w:vAlign w:val="center"/>
          </w:tcPr>
          <w:p w:rsidR="00047211" w:rsidRDefault="003C3CB4">
            <w:pPr>
              <w:pStyle w:val="3"/>
            </w:pPr>
            <w:r>
              <w:t>12.00</w:t>
            </w:r>
          </w:p>
        </w:tc>
        <w:tc>
          <w:tcPr>
            <w:tcW w:w="2551" w:type="dxa"/>
            <w:vAlign w:val="center"/>
          </w:tcPr>
          <w:p w:rsidR="00047211" w:rsidRDefault="003C3CB4">
            <w:pPr>
              <w:pStyle w:val="3"/>
            </w:pPr>
            <w:r>
              <w:t>12.00</w:t>
            </w:r>
          </w:p>
        </w:tc>
        <w:tc>
          <w:tcPr>
            <w:tcW w:w="3544" w:type="dxa"/>
            <w:gridSpan w:val="2"/>
            <w:vAlign w:val="center"/>
          </w:tcPr>
          <w:p w:rsidR="00047211" w:rsidRDefault="003C3CB4">
            <w:pPr>
              <w:pStyle w:val="3"/>
            </w:pPr>
            <w:r>
              <w:t>12.00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通过对三区人才补助，保障了文物保护宣传以及对义务保护员的指导培训，宣传了文物保护的相关知识，提高了文物保护率，弘扬了曲阳文化。</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选派三区人才数量</w:t>
            </w:r>
          </w:p>
        </w:tc>
        <w:tc>
          <w:tcPr>
            <w:tcW w:w="5386" w:type="dxa"/>
            <w:vAlign w:val="center"/>
          </w:tcPr>
          <w:p w:rsidR="00047211" w:rsidRDefault="003C3CB4">
            <w:pPr>
              <w:pStyle w:val="2"/>
            </w:pPr>
            <w:r>
              <w:t>选派三区人才数量</w:t>
            </w:r>
          </w:p>
        </w:tc>
        <w:tc>
          <w:tcPr>
            <w:tcW w:w="2268" w:type="dxa"/>
            <w:vAlign w:val="center"/>
          </w:tcPr>
          <w:p w:rsidR="00047211" w:rsidRDefault="003C3CB4">
            <w:pPr>
              <w:pStyle w:val="2"/>
            </w:pPr>
            <w:r>
              <w:t>12</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三区人才补助发放完成率</w:t>
            </w:r>
          </w:p>
        </w:tc>
        <w:tc>
          <w:tcPr>
            <w:tcW w:w="5386" w:type="dxa"/>
            <w:vAlign w:val="center"/>
          </w:tcPr>
          <w:p w:rsidR="00047211" w:rsidRDefault="003C3CB4">
            <w:pPr>
              <w:pStyle w:val="2"/>
            </w:pPr>
            <w:r>
              <w:t>三区人才补助发放完成率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补助发放完成时限</w:t>
            </w:r>
          </w:p>
        </w:tc>
        <w:tc>
          <w:tcPr>
            <w:tcW w:w="5386" w:type="dxa"/>
            <w:vAlign w:val="center"/>
          </w:tcPr>
          <w:p w:rsidR="00047211" w:rsidRDefault="003C3CB4">
            <w:pPr>
              <w:pStyle w:val="2"/>
            </w:pPr>
            <w:r>
              <w:t>三区人才补助发放完成时限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三区人才补助人均成本</w:t>
            </w:r>
          </w:p>
        </w:tc>
        <w:tc>
          <w:tcPr>
            <w:tcW w:w="5386" w:type="dxa"/>
            <w:vAlign w:val="center"/>
          </w:tcPr>
          <w:p w:rsidR="00047211" w:rsidRDefault="003C3CB4">
            <w:pPr>
              <w:pStyle w:val="2"/>
            </w:pPr>
            <w:r>
              <w:t>三区人才补助人均成本</w:t>
            </w:r>
          </w:p>
        </w:tc>
        <w:tc>
          <w:tcPr>
            <w:tcW w:w="2268" w:type="dxa"/>
            <w:vAlign w:val="center"/>
          </w:tcPr>
          <w:p w:rsidR="00047211" w:rsidRDefault="003C3CB4">
            <w:pPr>
              <w:pStyle w:val="2"/>
            </w:pPr>
            <w:r>
              <w:t>≤1</w:t>
            </w:r>
            <w:r>
              <w:t>万元</w:t>
            </w:r>
            <w:r>
              <w:t>/</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对曲阳传统优秀文化的认知率</w:t>
            </w:r>
          </w:p>
        </w:tc>
        <w:tc>
          <w:tcPr>
            <w:tcW w:w="5386" w:type="dxa"/>
            <w:vAlign w:val="center"/>
          </w:tcPr>
          <w:p w:rsidR="00047211" w:rsidRDefault="003C3CB4">
            <w:pPr>
              <w:pStyle w:val="2"/>
            </w:pPr>
            <w:r>
              <w:t>对曲阳传统优秀文化的认知率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受援人才对文化人才支持专项工作的满意度</w:t>
            </w:r>
          </w:p>
        </w:tc>
        <w:tc>
          <w:tcPr>
            <w:tcW w:w="5386" w:type="dxa"/>
            <w:vAlign w:val="center"/>
          </w:tcPr>
          <w:p w:rsidR="00047211" w:rsidRDefault="003C3CB4">
            <w:pPr>
              <w:pStyle w:val="2"/>
            </w:pPr>
            <w:r>
              <w:t>受援人才对文化人才支持专项工作的满意度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16</w:t>
      </w:r>
      <w:r>
        <w:rPr>
          <w:rFonts w:ascii="方正仿宋_GBK" w:eastAsia="方正仿宋_GBK" w:hAnsi="方正仿宋_GBK" w:cs="方正仿宋_GBK"/>
          <w:b/>
          <w:color w:val="000000"/>
          <w:sz w:val="28"/>
        </w:rPr>
        <w:t>、文化人才专项经费项目绩效目标表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13063424P005266100079</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文化人才专项经费项目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22.80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22.80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22.8</w:t>
            </w:r>
            <w:r>
              <w:t>万元，其中中央</w:t>
            </w:r>
            <w:r>
              <w:t>10.8</w:t>
            </w:r>
            <w:r>
              <w:t>万元，省</w:t>
            </w:r>
            <w:r>
              <w:t>12</w:t>
            </w:r>
            <w:r>
              <w:t>万元，主要用于三区人才补助。</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 xml:space="preserve"> </w:t>
            </w:r>
          </w:p>
        </w:tc>
        <w:tc>
          <w:tcPr>
            <w:tcW w:w="2551" w:type="dxa"/>
            <w:vAlign w:val="center"/>
          </w:tcPr>
          <w:p w:rsidR="00047211" w:rsidRDefault="003C3CB4">
            <w:pPr>
              <w:pStyle w:val="3"/>
            </w:pPr>
            <w:r>
              <w:t xml:space="preserve"> </w:t>
            </w:r>
          </w:p>
        </w:tc>
        <w:tc>
          <w:tcPr>
            <w:tcW w:w="3544" w:type="dxa"/>
            <w:gridSpan w:val="2"/>
            <w:vAlign w:val="center"/>
          </w:tcPr>
          <w:p w:rsidR="00047211" w:rsidRDefault="003C3CB4">
            <w:pPr>
              <w:pStyle w:val="3"/>
            </w:pPr>
            <w:r>
              <w:t>22.80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通三区文化人才项目实施，进一步完善基层文化阵地建设。</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选派三区人才数量</w:t>
            </w:r>
          </w:p>
        </w:tc>
        <w:tc>
          <w:tcPr>
            <w:tcW w:w="5386" w:type="dxa"/>
            <w:vAlign w:val="center"/>
          </w:tcPr>
          <w:p w:rsidR="00047211" w:rsidRDefault="003C3CB4">
            <w:pPr>
              <w:pStyle w:val="2"/>
            </w:pPr>
            <w:r>
              <w:t>选派三区人才数量</w:t>
            </w:r>
          </w:p>
        </w:tc>
        <w:tc>
          <w:tcPr>
            <w:tcW w:w="2268" w:type="dxa"/>
            <w:vAlign w:val="center"/>
          </w:tcPr>
          <w:p w:rsidR="00047211" w:rsidRDefault="003C3CB4">
            <w:pPr>
              <w:pStyle w:val="2"/>
            </w:pPr>
            <w:r>
              <w:t>12</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三区人才补助发放完成率</w:t>
            </w:r>
          </w:p>
        </w:tc>
        <w:tc>
          <w:tcPr>
            <w:tcW w:w="5386" w:type="dxa"/>
            <w:vAlign w:val="center"/>
          </w:tcPr>
          <w:p w:rsidR="00047211" w:rsidRDefault="003C3CB4">
            <w:pPr>
              <w:pStyle w:val="2"/>
            </w:pPr>
            <w:r>
              <w:t>三区人才补助发放完成率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补助发放完成时限</w:t>
            </w:r>
          </w:p>
        </w:tc>
        <w:tc>
          <w:tcPr>
            <w:tcW w:w="5386" w:type="dxa"/>
            <w:vAlign w:val="center"/>
          </w:tcPr>
          <w:p w:rsidR="00047211" w:rsidRDefault="003C3CB4">
            <w:pPr>
              <w:pStyle w:val="2"/>
            </w:pPr>
            <w:r>
              <w:t>三区人才补助发放完成时限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三区人才补助人均成本</w:t>
            </w:r>
          </w:p>
        </w:tc>
        <w:tc>
          <w:tcPr>
            <w:tcW w:w="5386" w:type="dxa"/>
            <w:vAlign w:val="center"/>
          </w:tcPr>
          <w:p w:rsidR="00047211" w:rsidRDefault="003C3CB4">
            <w:pPr>
              <w:pStyle w:val="2"/>
            </w:pPr>
            <w:r>
              <w:t>三区人才补助人均成本</w:t>
            </w:r>
          </w:p>
        </w:tc>
        <w:tc>
          <w:tcPr>
            <w:tcW w:w="2268" w:type="dxa"/>
            <w:vAlign w:val="center"/>
          </w:tcPr>
          <w:p w:rsidR="00047211" w:rsidRDefault="003C3CB4">
            <w:pPr>
              <w:pStyle w:val="2"/>
            </w:pPr>
            <w:r>
              <w:t>19000</w:t>
            </w:r>
            <w:r>
              <w:t>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对曲阳传统优秀文化的认知率</w:t>
            </w:r>
          </w:p>
        </w:tc>
        <w:tc>
          <w:tcPr>
            <w:tcW w:w="5386" w:type="dxa"/>
            <w:vAlign w:val="center"/>
          </w:tcPr>
          <w:p w:rsidR="00047211" w:rsidRDefault="003C3CB4">
            <w:pPr>
              <w:pStyle w:val="2"/>
            </w:pPr>
            <w:r>
              <w:t>对曲阳传统优秀文化的认知率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受援人才对文化人才支持专项工作的满意度</w:t>
            </w:r>
          </w:p>
        </w:tc>
        <w:tc>
          <w:tcPr>
            <w:tcW w:w="5386" w:type="dxa"/>
            <w:vAlign w:val="center"/>
          </w:tcPr>
          <w:p w:rsidR="00047211" w:rsidRDefault="003C3CB4">
            <w:pPr>
              <w:pStyle w:val="2"/>
            </w:pPr>
            <w:r>
              <w:t>受援人才对文化人才支持专项工作的满意度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17</w:t>
      </w:r>
      <w:r>
        <w:rPr>
          <w:rFonts w:ascii="方正仿宋_GBK" w:eastAsia="方正仿宋_GBK" w:hAnsi="方正仿宋_GBK" w:cs="方正仿宋_GBK"/>
          <w:b/>
          <w:color w:val="000000"/>
          <w:sz w:val="28"/>
        </w:rPr>
        <w:t>、文化市场行政执法队日常公用绩效目标表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13063424P00TYKT10005G</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文化市场行政执法队日常公用</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10</w:t>
            </w:r>
            <w:r>
              <w:t>万元，其中县级资金</w:t>
            </w:r>
            <w:r>
              <w:t>10</w:t>
            </w:r>
            <w:r>
              <w:t>万元，主要用于执法队日常工作经费。</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2.50</w:t>
            </w:r>
          </w:p>
        </w:tc>
        <w:tc>
          <w:tcPr>
            <w:tcW w:w="2835" w:type="dxa"/>
            <w:vAlign w:val="center"/>
          </w:tcPr>
          <w:p w:rsidR="00047211" w:rsidRDefault="003C3CB4">
            <w:pPr>
              <w:pStyle w:val="3"/>
            </w:pPr>
            <w:r>
              <w:t>5.00</w:t>
            </w:r>
          </w:p>
        </w:tc>
        <w:tc>
          <w:tcPr>
            <w:tcW w:w="2551" w:type="dxa"/>
            <w:vAlign w:val="center"/>
          </w:tcPr>
          <w:p w:rsidR="00047211" w:rsidRDefault="003C3CB4">
            <w:pPr>
              <w:pStyle w:val="3"/>
            </w:pPr>
            <w:r>
              <w:t>7.50</w:t>
            </w:r>
          </w:p>
        </w:tc>
        <w:tc>
          <w:tcPr>
            <w:tcW w:w="3544" w:type="dxa"/>
            <w:gridSpan w:val="2"/>
            <w:vAlign w:val="center"/>
          </w:tcPr>
          <w:p w:rsidR="00047211" w:rsidRDefault="003C3CB4">
            <w:pPr>
              <w:pStyle w:val="3"/>
            </w:pPr>
            <w:r>
              <w:t>10.00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通过该项目的实施，保障执法队正常运转，强化了执法队伍建设和市场执法监管。</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执法检查次数</w:t>
            </w:r>
          </w:p>
        </w:tc>
        <w:tc>
          <w:tcPr>
            <w:tcW w:w="5386" w:type="dxa"/>
            <w:vAlign w:val="center"/>
          </w:tcPr>
          <w:p w:rsidR="00047211" w:rsidRDefault="003C3CB4">
            <w:pPr>
              <w:pStyle w:val="2"/>
            </w:pPr>
            <w:r>
              <w:t>执法检查次数</w:t>
            </w:r>
          </w:p>
        </w:tc>
        <w:tc>
          <w:tcPr>
            <w:tcW w:w="2268" w:type="dxa"/>
            <w:vAlign w:val="center"/>
          </w:tcPr>
          <w:p w:rsidR="00047211" w:rsidRDefault="003C3CB4">
            <w:pPr>
              <w:pStyle w:val="2"/>
            </w:pPr>
            <w:r>
              <w:t>≥36</w:t>
            </w:r>
            <w:r>
              <w:t>次</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执法检查任务完成率</w:t>
            </w:r>
          </w:p>
        </w:tc>
        <w:tc>
          <w:tcPr>
            <w:tcW w:w="5386" w:type="dxa"/>
            <w:vAlign w:val="center"/>
          </w:tcPr>
          <w:p w:rsidR="00047211" w:rsidRDefault="003C3CB4">
            <w:pPr>
              <w:pStyle w:val="2"/>
            </w:pPr>
            <w:r>
              <w:t>执法检查任务完成率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执法检查任务完成时限</w:t>
            </w:r>
          </w:p>
        </w:tc>
        <w:tc>
          <w:tcPr>
            <w:tcW w:w="5386" w:type="dxa"/>
            <w:vAlign w:val="center"/>
          </w:tcPr>
          <w:p w:rsidR="00047211" w:rsidRDefault="003C3CB4">
            <w:pPr>
              <w:pStyle w:val="2"/>
            </w:pPr>
            <w:r>
              <w:t>执法检查任务完成时限</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执法队专项经费成本</w:t>
            </w:r>
          </w:p>
        </w:tc>
        <w:tc>
          <w:tcPr>
            <w:tcW w:w="5386" w:type="dxa"/>
            <w:vAlign w:val="center"/>
          </w:tcPr>
          <w:p w:rsidR="00047211" w:rsidRDefault="003C3CB4">
            <w:pPr>
              <w:pStyle w:val="2"/>
            </w:pPr>
            <w:r>
              <w:t>执法队专项成本控制数</w:t>
            </w:r>
          </w:p>
        </w:tc>
        <w:tc>
          <w:tcPr>
            <w:tcW w:w="2268" w:type="dxa"/>
            <w:vAlign w:val="center"/>
          </w:tcPr>
          <w:p w:rsidR="00047211" w:rsidRDefault="003C3CB4">
            <w:pPr>
              <w:pStyle w:val="2"/>
            </w:pPr>
            <w:r>
              <w:t>≤10</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文化执法工作正常运转保障率</w:t>
            </w:r>
          </w:p>
        </w:tc>
        <w:tc>
          <w:tcPr>
            <w:tcW w:w="5386" w:type="dxa"/>
            <w:vAlign w:val="center"/>
          </w:tcPr>
          <w:p w:rsidR="00047211" w:rsidRDefault="003C3CB4">
            <w:pPr>
              <w:pStyle w:val="2"/>
            </w:pPr>
            <w:r>
              <w:t>文化执法工作正常运转保障率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18</w:t>
      </w:r>
      <w:r>
        <w:rPr>
          <w:rFonts w:ascii="方正仿宋_GBK" w:eastAsia="方正仿宋_GBK" w:hAnsi="方正仿宋_GBK" w:cs="方正仿宋_GBK"/>
          <w:b/>
          <w:color w:val="000000"/>
          <w:sz w:val="28"/>
        </w:rPr>
        <w:t>、文化艺术中心免费开放经费项目绩效目标表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13063424P00CDCF100044</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文化艺术中心免费开放经费项目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26.00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26.00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26</w:t>
            </w:r>
            <w:r>
              <w:t>万元，其中县级资金</w:t>
            </w:r>
            <w:r>
              <w:t>26</w:t>
            </w:r>
            <w:r>
              <w:t>万元，主要用于文化艺术中心免费开放工作。</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6.50</w:t>
            </w:r>
          </w:p>
        </w:tc>
        <w:tc>
          <w:tcPr>
            <w:tcW w:w="2835" w:type="dxa"/>
            <w:vAlign w:val="center"/>
          </w:tcPr>
          <w:p w:rsidR="00047211" w:rsidRDefault="003C3CB4">
            <w:pPr>
              <w:pStyle w:val="3"/>
            </w:pPr>
            <w:r>
              <w:t>13.00</w:t>
            </w:r>
          </w:p>
        </w:tc>
        <w:tc>
          <w:tcPr>
            <w:tcW w:w="2551" w:type="dxa"/>
            <w:vAlign w:val="center"/>
          </w:tcPr>
          <w:p w:rsidR="00047211" w:rsidRDefault="003C3CB4">
            <w:pPr>
              <w:pStyle w:val="3"/>
            </w:pPr>
            <w:r>
              <w:t>19.50</w:t>
            </w:r>
          </w:p>
        </w:tc>
        <w:tc>
          <w:tcPr>
            <w:tcW w:w="3544" w:type="dxa"/>
            <w:gridSpan w:val="2"/>
            <w:vAlign w:val="center"/>
          </w:tcPr>
          <w:p w:rsidR="00047211" w:rsidRDefault="003C3CB4">
            <w:pPr>
              <w:pStyle w:val="3"/>
            </w:pPr>
            <w:r>
              <w:t>26.00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通过文化艺术中心免费开放，提升了公共文化服务水平，有利于打造曲阳特色文化品牌。</w:t>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举办精品临时展览次数</w:t>
            </w:r>
          </w:p>
        </w:tc>
        <w:tc>
          <w:tcPr>
            <w:tcW w:w="5386" w:type="dxa"/>
            <w:vAlign w:val="center"/>
          </w:tcPr>
          <w:p w:rsidR="00047211" w:rsidRDefault="003C3CB4">
            <w:pPr>
              <w:pStyle w:val="2"/>
            </w:pPr>
            <w:r>
              <w:t>举办精品临时展览次数</w:t>
            </w:r>
          </w:p>
        </w:tc>
        <w:tc>
          <w:tcPr>
            <w:tcW w:w="2268" w:type="dxa"/>
            <w:vAlign w:val="center"/>
          </w:tcPr>
          <w:p w:rsidR="00047211" w:rsidRDefault="003C3CB4">
            <w:pPr>
              <w:pStyle w:val="2"/>
            </w:pPr>
            <w:r>
              <w:t>≥6</w:t>
            </w:r>
            <w:r>
              <w:t>次</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制作宣传片及活动视频数量</w:t>
            </w:r>
          </w:p>
        </w:tc>
        <w:tc>
          <w:tcPr>
            <w:tcW w:w="5386" w:type="dxa"/>
            <w:vAlign w:val="center"/>
          </w:tcPr>
          <w:p w:rsidR="00047211" w:rsidRDefault="003C3CB4">
            <w:pPr>
              <w:pStyle w:val="2"/>
            </w:pPr>
            <w:r>
              <w:t>制作宣传片及活动视频数量</w:t>
            </w:r>
          </w:p>
        </w:tc>
        <w:tc>
          <w:tcPr>
            <w:tcW w:w="2268" w:type="dxa"/>
            <w:vAlign w:val="center"/>
          </w:tcPr>
          <w:p w:rsidR="00047211" w:rsidRDefault="003C3CB4">
            <w:pPr>
              <w:pStyle w:val="2"/>
            </w:pPr>
            <w:r>
              <w:t>≥20</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免费开放补助资金发放完成率</w:t>
            </w:r>
          </w:p>
        </w:tc>
        <w:tc>
          <w:tcPr>
            <w:tcW w:w="5386" w:type="dxa"/>
            <w:vAlign w:val="center"/>
          </w:tcPr>
          <w:p w:rsidR="00047211" w:rsidRDefault="003C3CB4">
            <w:pPr>
              <w:pStyle w:val="2"/>
            </w:pPr>
            <w:r>
              <w:t>免费开放补助资金发放完成率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补助发放完成时限</w:t>
            </w:r>
          </w:p>
        </w:tc>
        <w:tc>
          <w:tcPr>
            <w:tcW w:w="5386" w:type="dxa"/>
            <w:vAlign w:val="center"/>
          </w:tcPr>
          <w:p w:rsidR="00047211" w:rsidRDefault="003C3CB4">
            <w:pPr>
              <w:pStyle w:val="2"/>
            </w:pPr>
            <w:r>
              <w:t>免费开放补助资金发放完成时间</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举办展览平均成本</w:t>
            </w:r>
          </w:p>
        </w:tc>
        <w:tc>
          <w:tcPr>
            <w:tcW w:w="5386" w:type="dxa"/>
            <w:vAlign w:val="center"/>
          </w:tcPr>
          <w:p w:rsidR="00047211" w:rsidRDefault="003C3CB4">
            <w:pPr>
              <w:pStyle w:val="2"/>
            </w:pPr>
            <w:r>
              <w:t>举办展览平均成本</w:t>
            </w:r>
          </w:p>
        </w:tc>
        <w:tc>
          <w:tcPr>
            <w:tcW w:w="2268" w:type="dxa"/>
            <w:vAlign w:val="center"/>
          </w:tcPr>
          <w:p w:rsidR="00047211" w:rsidRDefault="003C3CB4">
            <w:pPr>
              <w:pStyle w:val="2"/>
            </w:pPr>
            <w:r>
              <w:t>≤0.3</w:t>
            </w:r>
            <w:r>
              <w:t>万元</w:t>
            </w:r>
            <w:r>
              <w:t>/</w:t>
            </w:r>
            <w:r>
              <w:t>次</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艺术中心免费开放工作正常运转保障率</w:t>
            </w:r>
          </w:p>
        </w:tc>
        <w:tc>
          <w:tcPr>
            <w:tcW w:w="5386" w:type="dxa"/>
            <w:vAlign w:val="center"/>
          </w:tcPr>
          <w:p w:rsidR="00047211" w:rsidRDefault="003C3CB4">
            <w:pPr>
              <w:pStyle w:val="2"/>
            </w:pPr>
            <w:r>
              <w:t>艺术中心免费开放工作正常运转保障率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群众满意度</w:t>
            </w:r>
          </w:p>
        </w:tc>
        <w:tc>
          <w:tcPr>
            <w:tcW w:w="5386" w:type="dxa"/>
            <w:vAlign w:val="center"/>
          </w:tcPr>
          <w:p w:rsidR="00047211" w:rsidRDefault="003C3CB4">
            <w:pPr>
              <w:pStyle w:val="2"/>
            </w:pPr>
            <w:r>
              <w:t>群众满意数量占总数的比例</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19</w:t>
      </w:r>
      <w:r>
        <w:rPr>
          <w:rFonts w:ascii="方正仿宋_GBK" w:eastAsia="方正仿宋_GBK" w:hAnsi="方正仿宋_GBK" w:cs="方正仿宋_GBK"/>
          <w:b/>
          <w:color w:val="000000"/>
          <w:sz w:val="28"/>
        </w:rPr>
        <w:t>、文化艺术中心装修布置项目（民生实事）绩效目标表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13063424P00CDCF10005P</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文化艺术中心装修布置项目（民生实事）</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46.29</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46.29</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462908.78</w:t>
            </w:r>
            <w:r>
              <w:t>元，其中县级资金</w:t>
            </w:r>
            <w:r>
              <w:t>462908.78</w:t>
            </w:r>
            <w:r>
              <w:t>元，主要用于文化艺术中心装修补助项目剩余资金。</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46.29</w:t>
            </w:r>
          </w:p>
        </w:tc>
        <w:tc>
          <w:tcPr>
            <w:tcW w:w="2835" w:type="dxa"/>
            <w:vAlign w:val="center"/>
          </w:tcPr>
          <w:p w:rsidR="00047211" w:rsidRDefault="003C3CB4">
            <w:pPr>
              <w:pStyle w:val="3"/>
            </w:pPr>
            <w:r>
              <w:t>46.29</w:t>
            </w:r>
          </w:p>
        </w:tc>
        <w:tc>
          <w:tcPr>
            <w:tcW w:w="2551" w:type="dxa"/>
            <w:vAlign w:val="center"/>
          </w:tcPr>
          <w:p w:rsidR="00047211" w:rsidRDefault="003C3CB4">
            <w:pPr>
              <w:pStyle w:val="3"/>
            </w:pPr>
            <w:r>
              <w:t>46.29</w:t>
            </w:r>
          </w:p>
        </w:tc>
        <w:tc>
          <w:tcPr>
            <w:tcW w:w="3544" w:type="dxa"/>
            <w:gridSpan w:val="2"/>
            <w:vAlign w:val="center"/>
          </w:tcPr>
          <w:p w:rsidR="00047211" w:rsidRDefault="003C3CB4">
            <w:pPr>
              <w:pStyle w:val="3"/>
            </w:pPr>
            <w:r>
              <w:t>46.29</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通过文化艺术中心装修布置，提升了公共文化服务水平，有利于打造曲阳特色文化品牌。</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文化艺术中心装修布置总面积（㎡）</w:t>
            </w:r>
          </w:p>
        </w:tc>
        <w:tc>
          <w:tcPr>
            <w:tcW w:w="5386" w:type="dxa"/>
            <w:vAlign w:val="center"/>
          </w:tcPr>
          <w:p w:rsidR="00047211" w:rsidRDefault="003C3CB4">
            <w:pPr>
              <w:pStyle w:val="2"/>
            </w:pPr>
            <w:r>
              <w:t>文化艺术中心装修布置总面积（㎡）</w:t>
            </w:r>
          </w:p>
        </w:tc>
        <w:tc>
          <w:tcPr>
            <w:tcW w:w="2268" w:type="dxa"/>
            <w:vAlign w:val="center"/>
          </w:tcPr>
          <w:p w:rsidR="00047211" w:rsidRDefault="003C3CB4">
            <w:pPr>
              <w:pStyle w:val="2"/>
            </w:pPr>
            <w:r>
              <w:t>≥600</w:t>
            </w:r>
            <w:r>
              <w:t>平方米</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项目装修布置成本</w:t>
            </w:r>
          </w:p>
        </w:tc>
        <w:tc>
          <w:tcPr>
            <w:tcW w:w="5386" w:type="dxa"/>
            <w:vAlign w:val="center"/>
          </w:tcPr>
          <w:p w:rsidR="00047211" w:rsidRDefault="003C3CB4">
            <w:pPr>
              <w:pStyle w:val="2"/>
            </w:pPr>
            <w:r>
              <w:t>项目装修布置成本</w:t>
            </w:r>
          </w:p>
        </w:tc>
        <w:tc>
          <w:tcPr>
            <w:tcW w:w="2268" w:type="dxa"/>
            <w:vAlign w:val="center"/>
          </w:tcPr>
          <w:p w:rsidR="00047211" w:rsidRDefault="003C3CB4">
            <w:pPr>
              <w:pStyle w:val="2"/>
            </w:pPr>
            <w:r>
              <w:t>≤46.3</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采购项目完成率</w:t>
            </w:r>
          </w:p>
        </w:tc>
        <w:tc>
          <w:tcPr>
            <w:tcW w:w="5386" w:type="dxa"/>
            <w:vAlign w:val="center"/>
          </w:tcPr>
          <w:p w:rsidR="00047211" w:rsidRDefault="003C3CB4">
            <w:pPr>
              <w:pStyle w:val="2"/>
            </w:pPr>
            <w:r>
              <w:t>采购项目占所有项目的比率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项目建设完成时限</w:t>
            </w:r>
          </w:p>
        </w:tc>
        <w:tc>
          <w:tcPr>
            <w:tcW w:w="5386" w:type="dxa"/>
            <w:vAlign w:val="center"/>
          </w:tcPr>
          <w:p w:rsidR="00047211" w:rsidRDefault="003C3CB4">
            <w:pPr>
              <w:pStyle w:val="2"/>
            </w:pPr>
            <w:r>
              <w:t>项目建设完成时限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提升公共文化服务水平</w:t>
            </w:r>
          </w:p>
        </w:tc>
        <w:tc>
          <w:tcPr>
            <w:tcW w:w="5386" w:type="dxa"/>
            <w:vAlign w:val="center"/>
          </w:tcPr>
          <w:p w:rsidR="00047211" w:rsidRDefault="003C3CB4">
            <w:pPr>
              <w:pStyle w:val="2"/>
            </w:pPr>
            <w:r>
              <w:t>提升公共文化服务水平</w:t>
            </w:r>
          </w:p>
        </w:tc>
        <w:tc>
          <w:tcPr>
            <w:tcW w:w="2268" w:type="dxa"/>
            <w:vAlign w:val="center"/>
          </w:tcPr>
          <w:p w:rsidR="00047211" w:rsidRDefault="003C3CB4">
            <w:pPr>
              <w:pStyle w:val="2"/>
            </w:pPr>
            <w:r>
              <w:t>有效提升</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20</w:t>
      </w:r>
      <w:r>
        <w:rPr>
          <w:rFonts w:ascii="方正仿宋_GBK" w:eastAsia="方正仿宋_GBK" w:hAnsi="方正仿宋_GBK" w:cs="方正仿宋_GBK"/>
          <w:b/>
          <w:color w:val="000000"/>
          <w:sz w:val="28"/>
        </w:rPr>
        <w:t>、文化站免费开放补助资金项目绩效目标表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13063424P00604610010G</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文化站免费开放补助资金项目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55.00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55.00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55</w:t>
            </w:r>
            <w:r>
              <w:t>万元，其中中央专款</w:t>
            </w:r>
            <w:r>
              <w:t>46</w:t>
            </w:r>
            <w:r>
              <w:t>万元，省级专款</w:t>
            </w:r>
            <w:r>
              <w:t>9</w:t>
            </w:r>
            <w:r>
              <w:t>万元，主要用于文化站设备购置和图书购置。</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 xml:space="preserve"> </w:t>
            </w:r>
          </w:p>
        </w:tc>
        <w:tc>
          <w:tcPr>
            <w:tcW w:w="2551" w:type="dxa"/>
            <w:vAlign w:val="center"/>
          </w:tcPr>
          <w:p w:rsidR="00047211" w:rsidRDefault="003C3CB4">
            <w:pPr>
              <w:pStyle w:val="3"/>
            </w:pPr>
            <w:r>
              <w:t>55.00</w:t>
            </w:r>
          </w:p>
        </w:tc>
        <w:tc>
          <w:tcPr>
            <w:tcW w:w="3544" w:type="dxa"/>
            <w:gridSpan w:val="2"/>
            <w:vAlign w:val="center"/>
          </w:tcPr>
          <w:p w:rsidR="00047211" w:rsidRDefault="003C3CB4">
            <w:pPr>
              <w:pStyle w:val="3"/>
            </w:pPr>
            <w:r>
              <w:t>55.00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通过文化设施及图书购置，进一步完善文化站建设，活跃基层文化生活。</w:t>
            </w:r>
            <w:r>
              <w:tab/>
            </w:r>
            <w:r>
              <w:tab/>
            </w:r>
            <w:r>
              <w:tab/>
            </w:r>
            <w:r>
              <w:tab/>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免费开放的文化站数量</w:t>
            </w:r>
          </w:p>
        </w:tc>
        <w:tc>
          <w:tcPr>
            <w:tcW w:w="5386" w:type="dxa"/>
            <w:vAlign w:val="center"/>
          </w:tcPr>
          <w:p w:rsidR="00047211" w:rsidRDefault="003C3CB4">
            <w:pPr>
              <w:pStyle w:val="2"/>
            </w:pPr>
            <w:r>
              <w:t>免费开放的文化站数量</w:t>
            </w:r>
          </w:p>
        </w:tc>
        <w:tc>
          <w:tcPr>
            <w:tcW w:w="2268" w:type="dxa"/>
            <w:vAlign w:val="center"/>
          </w:tcPr>
          <w:p w:rsidR="00047211" w:rsidRDefault="003C3CB4">
            <w:pPr>
              <w:pStyle w:val="2"/>
            </w:pPr>
            <w:r>
              <w:t>18</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文化站文化设施及图书采购验收合格率</w:t>
            </w:r>
          </w:p>
        </w:tc>
        <w:tc>
          <w:tcPr>
            <w:tcW w:w="5386" w:type="dxa"/>
            <w:vAlign w:val="center"/>
          </w:tcPr>
          <w:p w:rsidR="00047211" w:rsidRDefault="003C3CB4">
            <w:pPr>
              <w:pStyle w:val="2"/>
            </w:pPr>
            <w:r>
              <w:t>文化站文化设施及图书采购验收合格率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项目完成时限</w:t>
            </w:r>
          </w:p>
        </w:tc>
        <w:tc>
          <w:tcPr>
            <w:tcW w:w="5386" w:type="dxa"/>
            <w:vAlign w:val="center"/>
          </w:tcPr>
          <w:p w:rsidR="00047211" w:rsidRDefault="003C3CB4">
            <w:pPr>
              <w:pStyle w:val="2"/>
            </w:pPr>
            <w:r>
              <w:t>设备及图书采购完成时限</w:t>
            </w:r>
          </w:p>
        </w:tc>
        <w:tc>
          <w:tcPr>
            <w:tcW w:w="2268" w:type="dxa"/>
            <w:vAlign w:val="center"/>
          </w:tcPr>
          <w:p w:rsidR="00047211" w:rsidRDefault="003C3CB4">
            <w:pPr>
              <w:pStyle w:val="2"/>
            </w:pPr>
            <w:r>
              <w:t>2024</w:t>
            </w:r>
            <w:r>
              <w:t>年</w:t>
            </w:r>
            <w:r>
              <w:t>12</w:t>
            </w:r>
            <w:r>
              <w:t>月前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文化设施采购平均成本</w:t>
            </w:r>
          </w:p>
        </w:tc>
        <w:tc>
          <w:tcPr>
            <w:tcW w:w="5386" w:type="dxa"/>
            <w:vAlign w:val="center"/>
          </w:tcPr>
          <w:p w:rsidR="00047211" w:rsidRDefault="003C3CB4">
            <w:pPr>
              <w:pStyle w:val="2"/>
            </w:pPr>
            <w:r>
              <w:t>文化设施采购平均成本</w:t>
            </w:r>
          </w:p>
        </w:tc>
        <w:tc>
          <w:tcPr>
            <w:tcW w:w="2268" w:type="dxa"/>
            <w:vAlign w:val="center"/>
          </w:tcPr>
          <w:p w:rsidR="00047211" w:rsidRDefault="003C3CB4">
            <w:pPr>
              <w:pStyle w:val="2"/>
            </w:pPr>
            <w:r>
              <w:t>≤2.23</w:t>
            </w:r>
            <w:r>
              <w:t>万元</w:t>
            </w:r>
            <w:r>
              <w:t>/</w:t>
            </w:r>
            <w:r>
              <w:t>套</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免费开放文化站正常运转</w:t>
            </w:r>
          </w:p>
        </w:tc>
        <w:tc>
          <w:tcPr>
            <w:tcW w:w="5386" w:type="dxa"/>
            <w:vAlign w:val="center"/>
          </w:tcPr>
          <w:p w:rsidR="00047211" w:rsidRDefault="003C3CB4">
            <w:pPr>
              <w:pStyle w:val="2"/>
            </w:pPr>
            <w:r>
              <w:t>免费开放文化站正常运转的比率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受益群众对文化站服务的满意度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21</w:t>
      </w:r>
      <w:r>
        <w:rPr>
          <w:rFonts w:ascii="方正仿宋_GBK" w:eastAsia="方正仿宋_GBK" w:hAnsi="方正仿宋_GBK" w:cs="方正仿宋_GBK"/>
          <w:b/>
          <w:color w:val="000000"/>
          <w:sz w:val="28"/>
        </w:rPr>
        <w:t>、文化站免费开放补助资金项目（县级配套）绩效目标表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13063424P006046100095</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文化站免费开放补助资金项目（县级配套）</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27.00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27.00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27</w:t>
            </w:r>
            <w:r>
              <w:t>万元，其中县财政</w:t>
            </w:r>
            <w:r>
              <w:t>27</w:t>
            </w:r>
            <w:r>
              <w:t>万元，主要用于采购图书。</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 xml:space="preserve"> </w:t>
            </w:r>
          </w:p>
        </w:tc>
        <w:tc>
          <w:tcPr>
            <w:tcW w:w="2551" w:type="dxa"/>
            <w:vAlign w:val="center"/>
          </w:tcPr>
          <w:p w:rsidR="00047211" w:rsidRDefault="003C3CB4">
            <w:pPr>
              <w:pStyle w:val="3"/>
            </w:pPr>
            <w:r>
              <w:t>27.00</w:t>
            </w:r>
          </w:p>
        </w:tc>
        <w:tc>
          <w:tcPr>
            <w:tcW w:w="3544" w:type="dxa"/>
            <w:gridSpan w:val="2"/>
            <w:vAlign w:val="center"/>
          </w:tcPr>
          <w:p w:rsidR="00047211" w:rsidRDefault="003C3CB4">
            <w:pPr>
              <w:pStyle w:val="3"/>
            </w:pPr>
            <w:r>
              <w:t>27.00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通过免费开放，进一步完善文化站建设，活跃基层文化生活。</w:t>
            </w:r>
            <w:r>
              <w:tab/>
            </w:r>
            <w:r>
              <w:tab/>
            </w:r>
            <w:r>
              <w:tab/>
            </w:r>
            <w:r>
              <w:tab/>
            </w:r>
            <w:r>
              <w:tab/>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免费开放的文化站数量</w:t>
            </w:r>
          </w:p>
        </w:tc>
        <w:tc>
          <w:tcPr>
            <w:tcW w:w="5386" w:type="dxa"/>
            <w:vAlign w:val="center"/>
          </w:tcPr>
          <w:p w:rsidR="00047211" w:rsidRDefault="003C3CB4">
            <w:pPr>
              <w:pStyle w:val="2"/>
            </w:pPr>
            <w:r>
              <w:t>免费开放的文化站数量</w:t>
            </w:r>
          </w:p>
        </w:tc>
        <w:tc>
          <w:tcPr>
            <w:tcW w:w="2268" w:type="dxa"/>
            <w:vAlign w:val="center"/>
          </w:tcPr>
          <w:p w:rsidR="00047211" w:rsidRDefault="003C3CB4">
            <w:pPr>
              <w:pStyle w:val="2"/>
            </w:pPr>
            <w:r>
              <w:t>18</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文化站图书验收合格率</w:t>
            </w:r>
          </w:p>
        </w:tc>
        <w:tc>
          <w:tcPr>
            <w:tcW w:w="5386" w:type="dxa"/>
            <w:vAlign w:val="center"/>
          </w:tcPr>
          <w:p w:rsidR="00047211" w:rsidRDefault="003C3CB4">
            <w:pPr>
              <w:pStyle w:val="2"/>
            </w:pPr>
            <w:r>
              <w:t>文化站图书验收合格率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文化站图书采购完成及时率</w:t>
            </w:r>
          </w:p>
        </w:tc>
        <w:tc>
          <w:tcPr>
            <w:tcW w:w="5386" w:type="dxa"/>
            <w:vAlign w:val="center"/>
          </w:tcPr>
          <w:p w:rsidR="00047211" w:rsidRDefault="003C3CB4">
            <w:pPr>
              <w:pStyle w:val="2"/>
            </w:pPr>
            <w:r>
              <w:t>文化站图书采购完成及时率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文化站图书采购成本</w:t>
            </w:r>
          </w:p>
        </w:tc>
        <w:tc>
          <w:tcPr>
            <w:tcW w:w="5386" w:type="dxa"/>
            <w:vAlign w:val="center"/>
          </w:tcPr>
          <w:p w:rsidR="00047211" w:rsidRDefault="003C3CB4">
            <w:pPr>
              <w:pStyle w:val="2"/>
            </w:pPr>
            <w:r>
              <w:t>文化站图书采购成本</w:t>
            </w:r>
          </w:p>
        </w:tc>
        <w:tc>
          <w:tcPr>
            <w:tcW w:w="2268" w:type="dxa"/>
            <w:vAlign w:val="center"/>
          </w:tcPr>
          <w:p w:rsidR="00047211" w:rsidRDefault="003C3CB4">
            <w:pPr>
              <w:pStyle w:val="2"/>
            </w:pPr>
            <w:r>
              <w:t>≤1.5</w:t>
            </w:r>
            <w:r>
              <w:t>万元</w:t>
            </w:r>
            <w:r>
              <w:t>/</w:t>
            </w:r>
            <w:r>
              <w:t>套</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免费开放文化站正常运转</w:t>
            </w:r>
          </w:p>
        </w:tc>
        <w:tc>
          <w:tcPr>
            <w:tcW w:w="5386" w:type="dxa"/>
            <w:vAlign w:val="center"/>
          </w:tcPr>
          <w:p w:rsidR="00047211" w:rsidRDefault="003C3CB4">
            <w:pPr>
              <w:pStyle w:val="2"/>
            </w:pPr>
            <w:r>
              <w:t>免费开放文化站正常运转的比率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受益群众满意度</w:t>
            </w:r>
          </w:p>
        </w:tc>
        <w:tc>
          <w:tcPr>
            <w:tcW w:w="5386" w:type="dxa"/>
            <w:vAlign w:val="center"/>
          </w:tcPr>
          <w:p w:rsidR="00047211" w:rsidRDefault="003C3CB4">
            <w:pPr>
              <w:pStyle w:val="2"/>
            </w:pPr>
            <w:r>
              <w:t>受益群众对文化站服务的满意度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22</w:t>
      </w:r>
      <w:r>
        <w:rPr>
          <w:rFonts w:ascii="方正仿宋_GBK" w:eastAsia="方正仿宋_GBK" w:hAnsi="方正仿宋_GBK" w:cs="方正仿宋_GBK"/>
          <w:b/>
          <w:color w:val="000000"/>
          <w:sz w:val="28"/>
        </w:rPr>
        <w:t>、文物、文化、旅游宣传业务经费绩效目标表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13063424P00UN1D10004M</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文物、文化、旅游宣传业务经费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10</w:t>
            </w:r>
            <w:r>
              <w:t>万元，其中县级资金</w:t>
            </w:r>
            <w:r>
              <w:t>10</w:t>
            </w:r>
            <w:r>
              <w:t>万元，主要用于文物、文化、旅游工作经费。</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2.50</w:t>
            </w:r>
          </w:p>
        </w:tc>
        <w:tc>
          <w:tcPr>
            <w:tcW w:w="2835" w:type="dxa"/>
            <w:vAlign w:val="center"/>
          </w:tcPr>
          <w:p w:rsidR="00047211" w:rsidRDefault="003C3CB4">
            <w:pPr>
              <w:pStyle w:val="3"/>
            </w:pPr>
            <w:r>
              <w:t>5.00</w:t>
            </w:r>
          </w:p>
        </w:tc>
        <w:tc>
          <w:tcPr>
            <w:tcW w:w="2551" w:type="dxa"/>
            <w:vAlign w:val="center"/>
          </w:tcPr>
          <w:p w:rsidR="00047211" w:rsidRDefault="003C3CB4">
            <w:pPr>
              <w:pStyle w:val="3"/>
            </w:pPr>
            <w:r>
              <w:t>7.50</w:t>
            </w:r>
          </w:p>
        </w:tc>
        <w:tc>
          <w:tcPr>
            <w:tcW w:w="3544" w:type="dxa"/>
            <w:gridSpan w:val="2"/>
            <w:vAlign w:val="center"/>
          </w:tcPr>
          <w:p w:rsidR="00047211" w:rsidRDefault="003C3CB4">
            <w:pPr>
              <w:pStyle w:val="3"/>
            </w:pPr>
            <w:r>
              <w:t>10.00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通过项目实施，利用该资金对我县的文化、文物、旅游方面工作进行支持，保证工作所需经费，支持相关活动正常开展。</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宣传资料印刷册数</w:t>
            </w:r>
          </w:p>
        </w:tc>
        <w:tc>
          <w:tcPr>
            <w:tcW w:w="5386" w:type="dxa"/>
            <w:vAlign w:val="center"/>
          </w:tcPr>
          <w:p w:rsidR="00047211" w:rsidRDefault="003C3CB4">
            <w:pPr>
              <w:pStyle w:val="2"/>
            </w:pPr>
            <w:r>
              <w:t>宣传资料印刷册数</w:t>
            </w:r>
          </w:p>
        </w:tc>
        <w:tc>
          <w:tcPr>
            <w:tcW w:w="2268" w:type="dxa"/>
            <w:vAlign w:val="center"/>
          </w:tcPr>
          <w:p w:rsidR="00047211" w:rsidRDefault="003C3CB4">
            <w:pPr>
              <w:pStyle w:val="2"/>
            </w:pPr>
            <w:r>
              <w:t>≥3000</w:t>
            </w:r>
            <w:r>
              <w:t>册</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综合事务完成率</w:t>
            </w:r>
          </w:p>
        </w:tc>
        <w:tc>
          <w:tcPr>
            <w:tcW w:w="5386" w:type="dxa"/>
            <w:vAlign w:val="center"/>
          </w:tcPr>
          <w:p w:rsidR="00047211" w:rsidRDefault="003C3CB4">
            <w:pPr>
              <w:pStyle w:val="2"/>
            </w:pPr>
            <w:r>
              <w:t>综合事务完成率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综合事务完成时限</w:t>
            </w:r>
          </w:p>
        </w:tc>
        <w:tc>
          <w:tcPr>
            <w:tcW w:w="5386" w:type="dxa"/>
            <w:vAlign w:val="center"/>
          </w:tcPr>
          <w:p w:rsidR="00047211" w:rsidRDefault="003C3CB4">
            <w:pPr>
              <w:pStyle w:val="2"/>
            </w:pPr>
            <w:r>
              <w:t>综合事务完成时限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宣传资料平均成本</w:t>
            </w:r>
          </w:p>
        </w:tc>
        <w:tc>
          <w:tcPr>
            <w:tcW w:w="5386" w:type="dxa"/>
            <w:vAlign w:val="center"/>
          </w:tcPr>
          <w:p w:rsidR="00047211" w:rsidRDefault="003C3CB4">
            <w:pPr>
              <w:pStyle w:val="2"/>
            </w:pPr>
            <w:r>
              <w:t>宣传资料平均成本</w:t>
            </w:r>
          </w:p>
        </w:tc>
        <w:tc>
          <w:tcPr>
            <w:tcW w:w="2268" w:type="dxa"/>
            <w:vAlign w:val="center"/>
          </w:tcPr>
          <w:p w:rsidR="00047211" w:rsidRDefault="003C3CB4">
            <w:pPr>
              <w:pStyle w:val="2"/>
            </w:pPr>
            <w:r>
              <w:t>≤5</w:t>
            </w:r>
            <w:r>
              <w:t>元</w:t>
            </w:r>
            <w:r>
              <w:t>/</w:t>
            </w:r>
            <w:r>
              <w:t>册</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文化、文物、旅游工作正常运转保障率</w:t>
            </w:r>
          </w:p>
        </w:tc>
        <w:tc>
          <w:tcPr>
            <w:tcW w:w="5386" w:type="dxa"/>
            <w:vAlign w:val="center"/>
          </w:tcPr>
          <w:p w:rsidR="00047211" w:rsidRDefault="003C3CB4">
            <w:pPr>
              <w:pStyle w:val="2"/>
            </w:pPr>
            <w:r>
              <w:t>文化、文物、旅游工作正常运转保障率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≥96%</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23</w:t>
      </w:r>
      <w:r>
        <w:rPr>
          <w:rFonts w:ascii="方正仿宋_GBK" w:eastAsia="方正仿宋_GBK" w:hAnsi="方正仿宋_GBK" w:cs="方正仿宋_GBK"/>
          <w:b/>
          <w:color w:val="000000"/>
          <w:sz w:val="28"/>
        </w:rPr>
        <w:t>、戏曲进乡村经费绩效目标表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13063424P00930510004F</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戏曲进乡村经费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54.00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54.00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54</w:t>
            </w:r>
            <w:r>
              <w:t>万元，其中中央专款</w:t>
            </w:r>
            <w:r>
              <w:t>54</w:t>
            </w:r>
            <w:r>
              <w:t>万元，主要用于开展戏曲演出。</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 xml:space="preserve"> </w:t>
            </w:r>
          </w:p>
        </w:tc>
        <w:tc>
          <w:tcPr>
            <w:tcW w:w="2551" w:type="dxa"/>
            <w:vAlign w:val="center"/>
          </w:tcPr>
          <w:p w:rsidR="00047211" w:rsidRDefault="003C3CB4">
            <w:pPr>
              <w:pStyle w:val="3"/>
            </w:pPr>
            <w:r>
              <w:t>54.00</w:t>
            </w:r>
          </w:p>
        </w:tc>
        <w:tc>
          <w:tcPr>
            <w:tcW w:w="3544" w:type="dxa"/>
            <w:gridSpan w:val="2"/>
            <w:vAlign w:val="center"/>
          </w:tcPr>
          <w:p w:rsidR="00047211" w:rsidRDefault="003C3CB4">
            <w:pPr>
              <w:pStyle w:val="3"/>
            </w:pPr>
            <w:r>
              <w:t>54.00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完成</w:t>
            </w:r>
            <w:r>
              <w:t>108</w:t>
            </w:r>
            <w:r>
              <w:t>场戏曲演出任务，进一步丰富群众精神文化生活。</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组织开展戏曲进乡村的场次数</w:t>
            </w:r>
          </w:p>
        </w:tc>
        <w:tc>
          <w:tcPr>
            <w:tcW w:w="5386" w:type="dxa"/>
            <w:vAlign w:val="center"/>
          </w:tcPr>
          <w:p w:rsidR="00047211" w:rsidRDefault="003C3CB4">
            <w:pPr>
              <w:pStyle w:val="2"/>
            </w:pPr>
            <w:r>
              <w:t>组织开展戏曲进乡村的场次数</w:t>
            </w:r>
          </w:p>
        </w:tc>
        <w:tc>
          <w:tcPr>
            <w:tcW w:w="2268" w:type="dxa"/>
            <w:vAlign w:val="center"/>
          </w:tcPr>
          <w:p w:rsidR="00047211" w:rsidRDefault="003C3CB4">
            <w:pPr>
              <w:pStyle w:val="2"/>
            </w:pPr>
            <w:r>
              <w:t>108</w:t>
            </w:r>
            <w:r>
              <w:t>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本年度戏曲进乡村演出任务完成率</w:t>
            </w:r>
          </w:p>
        </w:tc>
        <w:tc>
          <w:tcPr>
            <w:tcW w:w="5386" w:type="dxa"/>
            <w:vAlign w:val="center"/>
          </w:tcPr>
          <w:p w:rsidR="00047211" w:rsidRDefault="003C3CB4">
            <w:pPr>
              <w:pStyle w:val="2"/>
            </w:pPr>
            <w:r>
              <w:t>戏曲进乡村演出任务完成率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戏曲进乡村演出完成时限</w:t>
            </w:r>
          </w:p>
        </w:tc>
        <w:tc>
          <w:tcPr>
            <w:tcW w:w="5386" w:type="dxa"/>
            <w:vAlign w:val="center"/>
          </w:tcPr>
          <w:p w:rsidR="00047211" w:rsidRDefault="003C3CB4">
            <w:pPr>
              <w:pStyle w:val="2"/>
            </w:pPr>
            <w:r>
              <w:t>戏曲进乡村演出完成时限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戏曲进乡村演出平均成本</w:t>
            </w:r>
          </w:p>
        </w:tc>
        <w:tc>
          <w:tcPr>
            <w:tcW w:w="5386" w:type="dxa"/>
            <w:vAlign w:val="center"/>
          </w:tcPr>
          <w:p w:rsidR="00047211" w:rsidRDefault="003C3CB4">
            <w:pPr>
              <w:pStyle w:val="2"/>
            </w:pPr>
            <w:r>
              <w:t>戏曲进乡村演出平均成本</w:t>
            </w:r>
          </w:p>
        </w:tc>
        <w:tc>
          <w:tcPr>
            <w:tcW w:w="2268" w:type="dxa"/>
            <w:vAlign w:val="center"/>
          </w:tcPr>
          <w:p w:rsidR="00047211" w:rsidRDefault="003C3CB4">
            <w:pPr>
              <w:pStyle w:val="2"/>
            </w:pPr>
            <w:r>
              <w:t>≤0.5</w:t>
            </w:r>
            <w:r>
              <w:t>万元</w:t>
            </w:r>
            <w:r>
              <w:t>/</w:t>
            </w:r>
            <w:r>
              <w:t>场</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群众对戏曲文化活动参与人次增长率</w:t>
            </w:r>
          </w:p>
        </w:tc>
        <w:tc>
          <w:tcPr>
            <w:tcW w:w="5386" w:type="dxa"/>
            <w:vAlign w:val="center"/>
          </w:tcPr>
          <w:p w:rsidR="00047211" w:rsidRDefault="003C3CB4">
            <w:pPr>
              <w:pStyle w:val="2"/>
            </w:pPr>
            <w:r>
              <w:t>群众对戏曲文化活动参与人次较上年增长率</w:t>
            </w:r>
          </w:p>
        </w:tc>
        <w:tc>
          <w:tcPr>
            <w:tcW w:w="2268" w:type="dxa"/>
            <w:vAlign w:val="center"/>
          </w:tcPr>
          <w:p w:rsidR="00047211" w:rsidRDefault="003C3CB4">
            <w:pPr>
              <w:pStyle w:val="2"/>
            </w:pPr>
            <w:r>
              <w:t>≥1%</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受益群众满意度</w:t>
            </w:r>
          </w:p>
        </w:tc>
        <w:tc>
          <w:tcPr>
            <w:tcW w:w="5386" w:type="dxa"/>
            <w:vAlign w:val="center"/>
          </w:tcPr>
          <w:p w:rsidR="00047211" w:rsidRDefault="003C3CB4">
            <w:pPr>
              <w:pStyle w:val="2"/>
            </w:pPr>
            <w:r>
              <w:t>受益群众对国家基本公共文化服务满意度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24</w:t>
      </w:r>
      <w:r>
        <w:rPr>
          <w:rFonts w:ascii="方正仿宋_GBK" w:eastAsia="方正仿宋_GBK" w:hAnsi="方正仿宋_GBK" w:cs="方正仿宋_GBK"/>
          <w:b/>
          <w:color w:val="000000"/>
          <w:sz w:val="28"/>
        </w:rPr>
        <w:t>、戏曲研究所日常工作经费绩效目标表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13063424P00AUJ1100047</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戏曲研究所日常工作经费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5.00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5.00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5</w:t>
            </w:r>
            <w:r>
              <w:t>万元，其中县级资金</w:t>
            </w:r>
            <w:r>
              <w:t>5</w:t>
            </w:r>
            <w:r>
              <w:t>万元，主要用于戏曲研究做日常经费。</w:t>
            </w:r>
          </w:p>
        </w:tc>
      </w:tr>
      <w:tr w:rsidR="00047211">
        <w:trPr>
          <w:trHeight w:val="369"/>
          <w:jc w:val="center"/>
        </w:trPr>
        <w:tc>
          <w:tcPr>
            <w:tcW w:w="1276" w:type="dxa"/>
            <w:vMerge w:val="restart"/>
            <w:vAlign w:val="center"/>
          </w:tcPr>
          <w:p w:rsidR="00047211" w:rsidRDefault="003C3CB4">
            <w:pPr>
              <w:pStyle w:val="10"/>
              <w:rPr>
                <w:rFonts w:eastAsiaTheme="minorEastAsia" w:hint="eastAsia"/>
                <w:lang w:eastAsia="zh-CN"/>
              </w:rPr>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1.25</w:t>
            </w:r>
          </w:p>
        </w:tc>
        <w:tc>
          <w:tcPr>
            <w:tcW w:w="2835" w:type="dxa"/>
            <w:vAlign w:val="center"/>
          </w:tcPr>
          <w:p w:rsidR="00047211" w:rsidRDefault="003C3CB4">
            <w:pPr>
              <w:pStyle w:val="3"/>
            </w:pPr>
            <w:r>
              <w:t>2.50</w:t>
            </w:r>
          </w:p>
        </w:tc>
        <w:tc>
          <w:tcPr>
            <w:tcW w:w="2551" w:type="dxa"/>
            <w:vAlign w:val="center"/>
          </w:tcPr>
          <w:p w:rsidR="00047211" w:rsidRDefault="003C3CB4">
            <w:pPr>
              <w:pStyle w:val="3"/>
            </w:pPr>
            <w:r>
              <w:t>3.75</w:t>
            </w:r>
          </w:p>
        </w:tc>
        <w:tc>
          <w:tcPr>
            <w:tcW w:w="3544" w:type="dxa"/>
            <w:gridSpan w:val="2"/>
            <w:vAlign w:val="center"/>
          </w:tcPr>
          <w:p w:rsidR="00047211" w:rsidRDefault="003C3CB4">
            <w:pPr>
              <w:pStyle w:val="3"/>
            </w:pPr>
            <w:r>
              <w:t>5.00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通过项目实施，保证了戏曲研究日常工作运转，弘扬了我县优秀文化</w:t>
            </w:r>
            <w:r>
              <w:t>,</w:t>
            </w:r>
            <w:r>
              <w:t>传承戏曲文化，推动了我县文化事业繁荣发展。</w:t>
            </w:r>
            <w:r>
              <w:tab/>
            </w:r>
            <w:r>
              <w:tab/>
            </w:r>
            <w:r>
              <w:tab/>
            </w:r>
            <w:r>
              <w:tab/>
            </w:r>
            <w:r>
              <w:tab/>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戏曲宣传册印刷数量</w:t>
            </w:r>
          </w:p>
        </w:tc>
        <w:tc>
          <w:tcPr>
            <w:tcW w:w="5386" w:type="dxa"/>
            <w:vAlign w:val="center"/>
          </w:tcPr>
          <w:p w:rsidR="00047211" w:rsidRDefault="003C3CB4">
            <w:pPr>
              <w:pStyle w:val="2"/>
            </w:pPr>
            <w:r>
              <w:t>戏曲宣传册印刷数量</w:t>
            </w:r>
          </w:p>
        </w:tc>
        <w:tc>
          <w:tcPr>
            <w:tcW w:w="2268" w:type="dxa"/>
            <w:vAlign w:val="center"/>
          </w:tcPr>
          <w:p w:rsidR="00047211" w:rsidRDefault="003C3CB4">
            <w:pPr>
              <w:pStyle w:val="2"/>
            </w:pPr>
            <w:r>
              <w:t>≥500</w:t>
            </w:r>
            <w:r>
              <w:t>册</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综合事务工作完成率</w:t>
            </w:r>
          </w:p>
        </w:tc>
        <w:tc>
          <w:tcPr>
            <w:tcW w:w="5386" w:type="dxa"/>
            <w:vAlign w:val="center"/>
          </w:tcPr>
          <w:p w:rsidR="00047211" w:rsidRDefault="003C3CB4">
            <w:pPr>
              <w:pStyle w:val="2"/>
            </w:pPr>
            <w:r>
              <w:t>综合事务工作完成率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综合事务工作完成时限</w:t>
            </w:r>
          </w:p>
        </w:tc>
        <w:tc>
          <w:tcPr>
            <w:tcW w:w="5386" w:type="dxa"/>
            <w:vAlign w:val="center"/>
          </w:tcPr>
          <w:p w:rsidR="00047211" w:rsidRDefault="003C3CB4">
            <w:pPr>
              <w:pStyle w:val="2"/>
            </w:pPr>
            <w:r>
              <w:t>综合事务工作完成时限</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运行经费成本控制率</w:t>
            </w:r>
          </w:p>
        </w:tc>
        <w:tc>
          <w:tcPr>
            <w:tcW w:w="5386" w:type="dxa"/>
            <w:vAlign w:val="center"/>
          </w:tcPr>
          <w:p w:rsidR="00047211" w:rsidRDefault="003C3CB4">
            <w:pPr>
              <w:pStyle w:val="2"/>
            </w:pPr>
            <w:r>
              <w:t>运行经费成本控制率</w:t>
            </w:r>
          </w:p>
        </w:tc>
        <w:tc>
          <w:tcPr>
            <w:tcW w:w="2268" w:type="dxa"/>
            <w:vAlign w:val="center"/>
          </w:tcPr>
          <w:p w:rsidR="00047211" w:rsidRDefault="003C3CB4">
            <w:pPr>
              <w:pStyle w:val="2"/>
            </w:pPr>
            <w:r>
              <w:t>≤100%</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戏曲研究所正常运转保障率</w:t>
            </w:r>
          </w:p>
          <w:p w:rsidR="00047211" w:rsidRDefault="00047211">
            <w:pPr>
              <w:pStyle w:val="2"/>
            </w:pPr>
          </w:p>
        </w:tc>
        <w:tc>
          <w:tcPr>
            <w:tcW w:w="5386" w:type="dxa"/>
            <w:vAlign w:val="center"/>
          </w:tcPr>
          <w:p w:rsidR="00047211" w:rsidRDefault="003C3CB4">
            <w:pPr>
              <w:pStyle w:val="2"/>
            </w:pPr>
            <w:r>
              <w:t>戏曲研究所正常运转保障率</w:t>
            </w:r>
          </w:p>
          <w:p w:rsidR="00047211" w:rsidRDefault="00047211">
            <w:pPr>
              <w:pStyle w:val="2"/>
            </w:pP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25</w:t>
      </w:r>
      <w:r>
        <w:rPr>
          <w:rFonts w:ascii="方正仿宋_GBK" w:eastAsia="方正仿宋_GBK" w:hAnsi="方正仿宋_GBK" w:cs="方正仿宋_GBK"/>
          <w:b/>
          <w:color w:val="000000"/>
          <w:sz w:val="28"/>
        </w:rPr>
        <w:t>、艺术馆劳务派遣人员工资项目绩效目标表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13063424P00HR4210004A</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艺术馆劳务派遣人员工资项目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30.00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30.00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300049.16</w:t>
            </w:r>
            <w:r>
              <w:t>万元，其中县级资金</w:t>
            </w:r>
            <w:r>
              <w:t>300049.16</w:t>
            </w:r>
            <w:r>
              <w:t>万元，主要用于艺术馆劳务派遣人员工资和保险。</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9.74</w:t>
            </w:r>
          </w:p>
        </w:tc>
        <w:tc>
          <w:tcPr>
            <w:tcW w:w="2835" w:type="dxa"/>
            <w:vAlign w:val="center"/>
          </w:tcPr>
          <w:p w:rsidR="00047211" w:rsidRDefault="003C3CB4">
            <w:pPr>
              <w:pStyle w:val="3"/>
            </w:pPr>
            <w:r>
              <w:t>16.49</w:t>
            </w:r>
          </w:p>
        </w:tc>
        <w:tc>
          <w:tcPr>
            <w:tcW w:w="2551" w:type="dxa"/>
            <w:vAlign w:val="center"/>
          </w:tcPr>
          <w:p w:rsidR="00047211" w:rsidRDefault="003C3CB4">
            <w:pPr>
              <w:pStyle w:val="3"/>
            </w:pPr>
            <w:r>
              <w:t>25.50</w:t>
            </w:r>
          </w:p>
        </w:tc>
        <w:tc>
          <w:tcPr>
            <w:tcW w:w="3544" w:type="dxa"/>
            <w:gridSpan w:val="2"/>
            <w:vAlign w:val="center"/>
          </w:tcPr>
          <w:p w:rsidR="00047211" w:rsidRDefault="003C3CB4">
            <w:pPr>
              <w:pStyle w:val="3"/>
            </w:pPr>
            <w:r>
              <w:t>30.00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通过对劳务派遣人员及时足额发放工资、缴纳保险，保障劳务派遣人员正常工作和生活需要。</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劳务派遣人员数量</w:t>
            </w:r>
          </w:p>
        </w:tc>
        <w:tc>
          <w:tcPr>
            <w:tcW w:w="5386" w:type="dxa"/>
            <w:vAlign w:val="center"/>
          </w:tcPr>
          <w:p w:rsidR="00047211" w:rsidRDefault="003C3CB4">
            <w:pPr>
              <w:pStyle w:val="2"/>
            </w:pPr>
            <w:r>
              <w:t>劳务派遣人员数量</w:t>
            </w:r>
          </w:p>
        </w:tc>
        <w:tc>
          <w:tcPr>
            <w:tcW w:w="2268" w:type="dxa"/>
            <w:vAlign w:val="center"/>
          </w:tcPr>
          <w:p w:rsidR="00047211" w:rsidRDefault="003C3CB4">
            <w:pPr>
              <w:pStyle w:val="2"/>
            </w:pPr>
            <w:r>
              <w:t>6</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劳务派遣补助发放到位率</w:t>
            </w:r>
          </w:p>
        </w:tc>
        <w:tc>
          <w:tcPr>
            <w:tcW w:w="5386" w:type="dxa"/>
            <w:vAlign w:val="center"/>
          </w:tcPr>
          <w:p w:rsidR="00047211" w:rsidRDefault="003C3CB4">
            <w:pPr>
              <w:pStyle w:val="2"/>
            </w:pPr>
            <w:r>
              <w:t>劳务派遣补助发放到位率</w:t>
            </w:r>
          </w:p>
        </w:tc>
        <w:tc>
          <w:tcPr>
            <w:tcW w:w="2268" w:type="dxa"/>
            <w:vAlign w:val="center"/>
          </w:tcPr>
          <w:p w:rsidR="00047211" w:rsidRDefault="003C3CB4">
            <w:pPr>
              <w:pStyle w:val="2"/>
            </w:pPr>
            <w:r>
              <w:t>100%</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劳务派遣补助发放完成时限</w:t>
            </w:r>
          </w:p>
        </w:tc>
        <w:tc>
          <w:tcPr>
            <w:tcW w:w="5386" w:type="dxa"/>
            <w:vAlign w:val="center"/>
          </w:tcPr>
          <w:p w:rsidR="00047211" w:rsidRDefault="003C3CB4">
            <w:pPr>
              <w:pStyle w:val="2"/>
            </w:pPr>
            <w:r>
              <w:t>劳务派遣补助发放完成时限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劳务派遣月均补助成本</w:t>
            </w:r>
          </w:p>
        </w:tc>
        <w:tc>
          <w:tcPr>
            <w:tcW w:w="5386" w:type="dxa"/>
            <w:vAlign w:val="center"/>
          </w:tcPr>
          <w:p w:rsidR="00047211" w:rsidRDefault="003C3CB4">
            <w:pPr>
              <w:pStyle w:val="2"/>
            </w:pPr>
            <w:r>
              <w:t>劳务派遣人均补助成本</w:t>
            </w:r>
          </w:p>
        </w:tc>
        <w:tc>
          <w:tcPr>
            <w:tcW w:w="2268" w:type="dxa"/>
            <w:vAlign w:val="center"/>
          </w:tcPr>
          <w:p w:rsidR="00047211" w:rsidRDefault="003C3CB4">
            <w:pPr>
              <w:pStyle w:val="2"/>
            </w:pPr>
            <w:r>
              <w:t>≤3850</w:t>
            </w:r>
            <w:r>
              <w:t>元</w:t>
            </w:r>
            <w:r>
              <w:t>/</w:t>
            </w:r>
            <w:r>
              <w:t>月</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劳务派遣人员尽职尽责率</w:t>
            </w:r>
          </w:p>
        </w:tc>
        <w:tc>
          <w:tcPr>
            <w:tcW w:w="5386" w:type="dxa"/>
            <w:vAlign w:val="center"/>
          </w:tcPr>
          <w:p w:rsidR="00047211" w:rsidRDefault="003C3CB4">
            <w:pPr>
              <w:pStyle w:val="2"/>
            </w:pPr>
            <w:r>
              <w:t>劳务派遣人员尽职尽责率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26</w:t>
      </w:r>
      <w:r>
        <w:rPr>
          <w:rFonts w:ascii="方正仿宋_GBK" w:eastAsia="方正仿宋_GBK" w:hAnsi="方正仿宋_GBK" w:cs="方正仿宋_GBK"/>
          <w:b/>
          <w:color w:val="000000"/>
          <w:sz w:val="28"/>
        </w:rPr>
        <w:t>、艺术馆免费开放运营经费绩效目标表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13063424P00C82Q100073</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艺术馆免费开放运营经费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23.60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23.60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23.6</w:t>
            </w:r>
            <w:r>
              <w:t>万元，其中县级资金</w:t>
            </w:r>
            <w:r>
              <w:t>23.6</w:t>
            </w:r>
            <w:r>
              <w:t>万元，主要用于艺术馆免费开放工作。</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5.90</w:t>
            </w:r>
          </w:p>
        </w:tc>
        <w:tc>
          <w:tcPr>
            <w:tcW w:w="2835" w:type="dxa"/>
            <w:vAlign w:val="center"/>
          </w:tcPr>
          <w:p w:rsidR="00047211" w:rsidRDefault="003C3CB4">
            <w:pPr>
              <w:pStyle w:val="3"/>
            </w:pPr>
            <w:r>
              <w:t>11.80</w:t>
            </w:r>
          </w:p>
        </w:tc>
        <w:tc>
          <w:tcPr>
            <w:tcW w:w="2551" w:type="dxa"/>
            <w:vAlign w:val="center"/>
          </w:tcPr>
          <w:p w:rsidR="00047211" w:rsidRDefault="003C3CB4">
            <w:pPr>
              <w:pStyle w:val="3"/>
            </w:pPr>
            <w:r>
              <w:t>17.70</w:t>
            </w:r>
          </w:p>
        </w:tc>
        <w:tc>
          <w:tcPr>
            <w:tcW w:w="3544" w:type="dxa"/>
            <w:gridSpan w:val="2"/>
            <w:vAlign w:val="center"/>
          </w:tcPr>
          <w:p w:rsidR="00047211" w:rsidRDefault="003C3CB4">
            <w:pPr>
              <w:pStyle w:val="3"/>
            </w:pPr>
            <w:r>
              <w:t>23.60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通过艺术馆免费项目实施，更好的宣传定窑文化、开放宣传组织系列文化活动，弘扬陈文增大师精神，推进曲阳文化事业发展。</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组织开展系列文化活动次数</w:t>
            </w:r>
          </w:p>
        </w:tc>
        <w:tc>
          <w:tcPr>
            <w:tcW w:w="5386" w:type="dxa"/>
            <w:vAlign w:val="center"/>
          </w:tcPr>
          <w:p w:rsidR="00047211" w:rsidRDefault="003C3CB4">
            <w:pPr>
              <w:pStyle w:val="2"/>
            </w:pPr>
            <w:r>
              <w:t>组织开展系列文化活动次数</w:t>
            </w:r>
          </w:p>
        </w:tc>
        <w:tc>
          <w:tcPr>
            <w:tcW w:w="2268" w:type="dxa"/>
            <w:vAlign w:val="center"/>
          </w:tcPr>
          <w:p w:rsidR="00047211" w:rsidRDefault="003C3CB4">
            <w:pPr>
              <w:pStyle w:val="2"/>
            </w:pPr>
            <w:r>
              <w:t>≥8</w:t>
            </w:r>
            <w:r>
              <w:t>次</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免费开放补助资金发放完成率</w:t>
            </w:r>
          </w:p>
        </w:tc>
        <w:tc>
          <w:tcPr>
            <w:tcW w:w="5386" w:type="dxa"/>
            <w:vAlign w:val="center"/>
          </w:tcPr>
          <w:p w:rsidR="00047211" w:rsidRDefault="003C3CB4">
            <w:pPr>
              <w:pStyle w:val="2"/>
            </w:pPr>
            <w:r>
              <w:t>免费开放补助资金发放完成率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补助资金发放完成时限</w:t>
            </w:r>
          </w:p>
        </w:tc>
        <w:tc>
          <w:tcPr>
            <w:tcW w:w="5386" w:type="dxa"/>
            <w:vAlign w:val="center"/>
          </w:tcPr>
          <w:p w:rsidR="00047211" w:rsidRDefault="003C3CB4">
            <w:pPr>
              <w:pStyle w:val="2"/>
            </w:pPr>
            <w:r>
              <w:t>免费开放补助资金发放完成时间</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免费开放补助项目运行成本</w:t>
            </w:r>
          </w:p>
        </w:tc>
        <w:tc>
          <w:tcPr>
            <w:tcW w:w="5386" w:type="dxa"/>
            <w:vAlign w:val="center"/>
          </w:tcPr>
          <w:p w:rsidR="00047211" w:rsidRDefault="003C3CB4">
            <w:pPr>
              <w:pStyle w:val="2"/>
            </w:pPr>
            <w:r>
              <w:t>免费开放补助项目运行成本</w:t>
            </w:r>
          </w:p>
        </w:tc>
        <w:tc>
          <w:tcPr>
            <w:tcW w:w="2268" w:type="dxa"/>
            <w:vAlign w:val="center"/>
          </w:tcPr>
          <w:p w:rsidR="00047211" w:rsidRDefault="003C3CB4">
            <w:pPr>
              <w:pStyle w:val="2"/>
            </w:pPr>
            <w:r>
              <w:t>≤23.6</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免费开放正常运营保障率</w:t>
            </w:r>
          </w:p>
        </w:tc>
        <w:tc>
          <w:tcPr>
            <w:tcW w:w="5386" w:type="dxa"/>
            <w:vAlign w:val="center"/>
          </w:tcPr>
          <w:p w:rsidR="00047211" w:rsidRDefault="003C3CB4">
            <w:pPr>
              <w:pStyle w:val="2"/>
            </w:pPr>
            <w:r>
              <w:t>免费开放正常运营保障率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27</w:t>
      </w:r>
      <w:r>
        <w:rPr>
          <w:rFonts w:ascii="方正仿宋_GBK" w:eastAsia="方正仿宋_GBK" w:hAnsi="方正仿宋_GBK" w:cs="方正仿宋_GBK"/>
          <w:b/>
          <w:color w:val="000000"/>
          <w:sz w:val="28"/>
        </w:rPr>
        <w:t>、艺术馆免费开放运营经费（人员）绩效目标表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13063424P00C82Q10006F</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艺术馆免费开放运营经费（人员）</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9.10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9.10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9.1</w:t>
            </w:r>
            <w:r>
              <w:t>万元，其中县级资金</w:t>
            </w:r>
            <w:r>
              <w:t>9.1</w:t>
            </w:r>
            <w:r>
              <w:t>万元，主要用于艺术馆免费开放工作。</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2.80</w:t>
            </w:r>
          </w:p>
        </w:tc>
        <w:tc>
          <w:tcPr>
            <w:tcW w:w="2835" w:type="dxa"/>
            <w:vAlign w:val="center"/>
          </w:tcPr>
          <w:p w:rsidR="00047211" w:rsidRDefault="003C3CB4">
            <w:pPr>
              <w:pStyle w:val="3"/>
            </w:pPr>
            <w:r>
              <w:t>4.90</w:t>
            </w:r>
          </w:p>
        </w:tc>
        <w:tc>
          <w:tcPr>
            <w:tcW w:w="2551" w:type="dxa"/>
            <w:vAlign w:val="center"/>
          </w:tcPr>
          <w:p w:rsidR="00047211" w:rsidRDefault="003C3CB4">
            <w:pPr>
              <w:pStyle w:val="3"/>
            </w:pPr>
            <w:r>
              <w:t>7.00</w:t>
            </w:r>
          </w:p>
        </w:tc>
        <w:tc>
          <w:tcPr>
            <w:tcW w:w="3544" w:type="dxa"/>
            <w:gridSpan w:val="2"/>
            <w:vAlign w:val="center"/>
          </w:tcPr>
          <w:p w:rsidR="00047211" w:rsidRDefault="003C3CB4">
            <w:pPr>
              <w:pStyle w:val="3"/>
            </w:pPr>
            <w:r>
              <w:t>9.10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通过免费开放经费项目实施，确保艺术馆各项工作顺利运行，推进曲阳文化事业发展。</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劳务费实际发放人数</w:t>
            </w:r>
          </w:p>
        </w:tc>
        <w:tc>
          <w:tcPr>
            <w:tcW w:w="5386" w:type="dxa"/>
            <w:vAlign w:val="center"/>
          </w:tcPr>
          <w:p w:rsidR="00047211" w:rsidRDefault="003C3CB4">
            <w:pPr>
              <w:pStyle w:val="2"/>
            </w:pPr>
            <w:r>
              <w:t>劳务费实际发放人数</w:t>
            </w:r>
          </w:p>
        </w:tc>
        <w:tc>
          <w:tcPr>
            <w:tcW w:w="2268" w:type="dxa"/>
            <w:vAlign w:val="center"/>
          </w:tcPr>
          <w:p w:rsidR="00047211" w:rsidRDefault="003C3CB4">
            <w:pPr>
              <w:pStyle w:val="2"/>
            </w:pPr>
            <w:r>
              <w:t>2</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劳务费发放覆盖率</w:t>
            </w:r>
          </w:p>
        </w:tc>
        <w:tc>
          <w:tcPr>
            <w:tcW w:w="5386" w:type="dxa"/>
            <w:vAlign w:val="center"/>
          </w:tcPr>
          <w:p w:rsidR="00047211" w:rsidRDefault="003C3CB4">
            <w:pPr>
              <w:pStyle w:val="2"/>
            </w:pPr>
            <w:r>
              <w:t>劳务费发放覆盖率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劳务费发放时限</w:t>
            </w:r>
          </w:p>
        </w:tc>
        <w:tc>
          <w:tcPr>
            <w:tcW w:w="5386" w:type="dxa"/>
            <w:vAlign w:val="center"/>
          </w:tcPr>
          <w:p w:rsidR="00047211" w:rsidRDefault="003C3CB4">
            <w:pPr>
              <w:pStyle w:val="2"/>
            </w:pPr>
            <w:r>
              <w:t>劳务费发放完成时间</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劳务费人均发放成本</w:t>
            </w:r>
          </w:p>
        </w:tc>
        <w:tc>
          <w:tcPr>
            <w:tcW w:w="5386" w:type="dxa"/>
            <w:vAlign w:val="center"/>
          </w:tcPr>
          <w:p w:rsidR="00047211" w:rsidRDefault="003C3CB4">
            <w:pPr>
              <w:pStyle w:val="2"/>
            </w:pPr>
            <w:r>
              <w:t>大师劳务费发放成本</w:t>
            </w:r>
          </w:p>
        </w:tc>
        <w:tc>
          <w:tcPr>
            <w:tcW w:w="2268" w:type="dxa"/>
            <w:vAlign w:val="center"/>
          </w:tcPr>
          <w:p w:rsidR="00047211" w:rsidRDefault="003C3CB4">
            <w:pPr>
              <w:pStyle w:val="2"/>
            </w:pPr>
            <w:r>
              <w:t>≤5000</w:t>
            </w:r>
            <w:r>
              <w:t>元</w:t>
            </w:r>
            <w:r>
              <w:t>/</w:t>
            </w:r>
            <w:r>
              <w:t>月</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劳务费人均发放成本</w:t>
            </w:r>
          </w:p>
        </w:tc>
        <w:tc>
          <w:tcPr>
            <w:tcW w:w="5386" w:type="dxa"/>
            <w:vAlign w:val="center"/>
          </w:tcPr>
          <w:p w:rsidR="00047211" w:rsidRDefault="003C3CB4">
            <w:pPr>
              <w:pStyle w:val="2"/>
            </w:pPr>
            <w:r>
              <w:t>电工劳务费发放成本</w:t>
            </w:r>
          </w:p>
        </w:tc>
        <w:tc>
          <w:tcPr>
            <w:tcW w:w="2268" w:type="dxa"/>
            <w:vAlign w:val="center"/>
          </w:tcPr>
          <w:p w:rsidR="00047211" w:rsidRDefault="003C3CB4">
            <w:pPr>
              <w:pStyle w:val="2"/>
            </w:pPr>
            <w:r>
              <w:t>≤2000</w:t>
            </w:r>
            <w:r>
              <w:t>元</w:t>
            </w:r>
            <w:r>
              <w:t>/</w:t>
            </w:r>
            <w:r>
              <w:t>月</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后勤人员尽职尽责率</w:t>
            </w:r>
          </w:p>
        </w:tc>
        <w:tc>
          <w:tcPr>
            <w:tcW w:w="5386" w:type="dxa"/>
            <w:vAlign w:val="center"/>
          </w:tcPr>
          <w:p w:rsidR="00047211" w:rsidRDefault="003C3CB4">
            <w:pPr>
              <w:pStyle w:val="2"/>
            </w:pPr>
            <w:r>
              <w:t>后勤人员尽职尽责率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spacing w:before="10" w:after="10"/>
        <w:ind w:firstLine="640"/>
        <w:outlineLvl w:val="5"/>
      </w:pPr>
      <w:r>
        <w:rPr>
          <w:rFonts w:ascii="黑体" w:eastAsia="黑体" w:hAnsi="黑体" w:cs="黑体"/>
          <w:color w:val="000000"/>
          <w:sz w:val="32"/>
        </w:rPr>
        <w:lastRenderedPageBreak/>
        <w:t>六、政府采购预算情况</w:t>
      </w:r>
    </w:p>
    <w:p w:rsidR="00047211" w:rsidRDefault="003C3CB4">
      <w:pPr>
        <w:jc w:val="center"/>
      </w:pPr>
      <w:r>
        <w:rPr>
          <w:rFonts w:ascii="方正小标宋_GBK" w:eastAsia="方正小标宋_GBK" w:hAnsi="方正小标宋_GBK" w:cs="方正小标宋_GBK"/>
          <w:color w:val="000000"/>
          <w:sz w:val="36"/>
        </w:rPr>
        <w:t>单位政府采购预算</w:t>
      </w:r>
    </w:p>
    <w:tbl>
      <w:tblPr>
        <w:tblW w:w="1505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701"/>
        <w:gridCol w:w="964"/>
        <w:gridCol w:w="1134"/>
        <w:gridCol w:w="1134"/>
        <w:gridCol w:w="709"/>
        <w:gridCol w:w="850"/>
        <w:gridCol w:w="850"/>
        <w:gridCol w:w="964"/>
        <w:gridCol w:w="964"/>
        <w:gridCol w:w="964"/>
        <w:gridCol w:w="964"/>
        <w:gridCol w:w="964"/>
        <w:gridCol w:w="964"/>
        <w:gridCol w:w="964"/>
        <w:gridCol w:w="964"/>
      </w:tblGrid>
      <w:tr w:rsidR="00047211">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7712" w:type="dxa"/>
            <w:gridSpan w:val="8"/>
            <w:tcBorders>
              <w:top w:val="single" w:sz="6" w:space="0" w:color="FFFFFF"/>
              <w:left w:val="single" w:sz="6" w:space="0" w:color="FFFFFF"/>
              <w:right w:val="single" w:sz="6" w:space="0" w:color="FFFFFF"/>
            </w:tcBorders>
            <w:vAlign w:val="center"/>
          </w:tcPr>
          <w:p w:rsidR="00047211" w:rsidRDefault="003C3CB4">
            <w:pPr>
              <w:pStyle w:val="23"/>
            </w:pPr>
            <w:r>
              <w:t>单位：万元</w:t>
            </w:r>
          </w:p>
        </w:tc>
      </w:tr>
      <w:tr w:rsidR="00047211">
        <w:trPr>
          <w:cantSplit/>
          <w:tblHeader/>
          <w:jc w:val="center"/>
        </w:trPr>
        <w:tc>
          <w:tcPr>
            <w:tcW w:w="2665" w:type="dxa"/>
            <w:gridSpan w:val="2"/>
            <w:vAlign w:val="center"/>
          </w:tcPr>
          <w:p w:rsidR="00047211" w:rsidRDefault="003C3CB4">
            <w:pPr>
              <w:pStyle w:val="10"/>
            </w:pPr>
            <w:r>
              <w:t>政府采购项目来源</w:t>
            </w:r>
          </w:p>
        </w:tc>
        <w:tc>
          <w:tcPr>
            <w:tcW w:w="1134" w:type="dxa"/>
            <w:vMerge w:val="restart"/>
            <w:vAlign w:val="center"/>
          </w:tcPr>
          <w:p w:rsidR="00047211" w:rsidRDefault="003C3CB4">
            <w:pPr>
              <w:pStyle w:val="10"/>
            </w:pPr>
            <w:r>
              <w:t>采购物品名称</w:t>
            </w:r>
          </w:p>
        </w:tc>
        <w:tc>
          <w:tcPr>
            <w:tcW w:w="1134" w:type="dxa"/>
            <w:vMerge w:val="restart"/>
            <w:vAlign w:val="center"/>
          </w:tcPr>
          <w:p w:rsidR="00047211" w:rsidRDefault="003C3CB4">
            <w:pPr>
              <w:pStyle w:val="10"/>
            </w:pPr>
            <w:r>
              <w:t>政府采购目录序号</w:t>
            </w:r>
          </w:p>
        </w:tc>
        <w:tc>
          <w:tcPr>
            <w:tcW w:w="709" w:type="dxa"/>
            <w:vMerge w:val="restart"/>
            <w:vAlign w:val="center"/>
          </w:tcPr>
          <w:p w:rsidR="00047211" w:rsidRDefault="003C3CB4">
            <w:pPr>
              <w:pStyle w:val="10"/>
            </w:pPr>
            <w:r>
              <w:t>计量</w:t>
            </w:r>
            <w:r>
              <w:t xml:space="preserve">  </w:t>
            </w:r>
            <w:r>
              <w:t>单位</w:t>
            </w:r>
          </w:p>
        </w:tc>
        <w:tc>
          <w:tcPr>
            <w:tcW w:w="850" w:type="dxa"/>
            <w:vMerge w:val="restart"/>
            <w:vAlign w:val="center"/>
          </w:tcPr>
          <w:p w:rsidR="00047211" w:rsidRDefault="003C3CB4">
            <w:pPr>
              <w:pStyle w:val="10"/>
            </w:pPr>
            <w:r>
              <w:t>数量</w:t>
            </w:r>
          </w:p>
        </w:tc>
        <w:tc>
          <w:tcPr>
            <w:tcW w:w="850" w:type="dxa"/>
            <w:vMerge w:val="restart"/>
            <w:vAlign w:val="center"/>
          </w:tcPr>
          <w:p w:rsidR="00047211" w:rsidRDefault="003C3CB4">
            <w:pPr>
              <w:pStyle w:val="10"/>
            </w:pPr>
            <w:r>
              <w:t>单价</w:t>
            </w:r>
          </w:p>
        </w:tc>
        <w:tc>
          <w:tcPr>
            <w:tcW w:w="6748" w:type="dxa"/>
            <w:gridSpan w:val="7"/>
            <w:vAlign w:val="center"/>
          </w:tcPr>
          <w:p w:rsidR="00047211" w:rsidRDefault="003C3CB4">
            <w:pPr>
              <w:pStyle w:val="10"/>
            </w:pPr>
            <w:r>
              <w:t>政府采购金额（当年部门预算安排资金）</w:t>
            </w:r>
          </w:p>
        </w:tc>
        <w:tc>
          <w:tcPr>
            <w:tcW w:w="964" w:type="dxa"/>
            <w:vMerge w:val="restart"/>
            <w:vAlign w:val="center"/>
          </w:tcPr>
          <w:p w:rsidR="00047211" w:rsidRDefault="003C3CB4">
            <w:pPr>
              <w:pStyle w:val="10"/>
            </w:pPr>
            <w:r>
              <w:t>2024</w:t>
            </w:r>
            <w:r>
              <w:t>年</w:t>
            </w:r>
            <w:r>
              <w:t xml:space="preserve">  </w:t>
            </w:r>
            <w:r>
              <w:t>预留中</w:t>
            </w:r>
            <w:r>
              <w:t xml:space="preserve">  </w:t>
            </w:r>
            <w:r>
              <w:t>小微企</w:t>
            </w:r>
            <w:r>
              <w:t xml:space="preserve">  </w:t>
            </w:r>
            <w:r>
              <w:t>业份额</w:t>
            </w:r>
          </w:p>
        </w:tc>
      </w:tr>
      <w:tr w:rsidR="00047211">
        <w:trPr>
          <w:cantSplit/>
          <w:tblHeader/>
          <w:jc w:val="center"/>
        </w:trPr>
        <w:tc>
          <w:tcPr>
            <w:tcW w:w="1701" w:type="dxa"/>
            <w:vAlign w:val="center"/>
          </w:tcPr>
          <w:p w:rsidR="00047211" w:rsidRDefault="003C3CB4">
            <w:pPr>
              <w:pStyle w:val="10"/>
            </w:pPr>
            <w:r>
              <w:t>项目名称</w:t>
            </w:r>
          </w:p>
        </w:tc>
        <w:tc>
          <w:tcPr>
            <w:tcW w:w="964" w:type="dxa"/>
            <w:vAlign w:val="center"/>
          </w:tcPr>
          <w:p w:rsidR="00047211" w:rsidRDefault="003C3CB4">
            <w:pPr>
              <w:pStyle w:val="10"/>
            </w:pPr>
            <w:r>
              <w:t>预算</w:t>
            </w:r>
            <w:r>
              <w:t xml:space="preserve">    </w:t>
            </w:r>
            <w:r>
              <w:t>资金</w:t>
            </w:r>
          </w:p>
        </w:tc>
        <w:tc>
          <w:tcPr>
            <w:tcW w:w="1134" w:type="dxa"/>
            <w:vMerge/>
          </w:tcPr>
          <w:p w:rsidR="00047211" w:rsidRDefault="00047211"/>
        </w:tc>
        <w:tc>
          <w:tcPr>
            <w:tcW w:w="1134" w:type="dxa"/>
            <w:vMerge/>
          </w:tcPr>
          <w:p w:rsidR="00047211" w:rsidRDefault="00047211"/>
        </w:tc>
        <w:tc>
          <w:tcPr>
            <w:tcW w:w="709" w:type="dxa"/>
            <w:vMerge/>
          </w:tcPr>
          <w:p w:rsidR="00047211" w:rsidRDefault="00047211"/>
        </w:tc>
        <w:tc>
          <w:tcPr>
            <w:tcW w:w="850" w:type="dxa"/>
            <w:vMerge/>
          </w:tcPr>
          <w:p w:rsidR="00047211" w:rsidRDefault="00047211"/>
        </w:tc>
        <w:tc>
          <w:tcPr>
            <w:tcW w:w="850" w:type="dxa"/>
            <w:vMerge/>
          </w:tcPr>
          <w:p w:rsidR="00047211" w:rsidRDefault="00047211"/>
        </w:tc>
        <w:tc>
          <w:tcPr>
            <w:tcW w:w="964" w:type="dxa"/>
            <w:vAlign w:val="center"/>
          </w:tcPr>
          <w:p w:rsidR="00047211" w:rsidRDefault="003C3CB4">
            <w:pPr>
              <w:pStyle w:val="10"/>
            </w:pPr>
            <w:r>
              <w:t>合计</w:t>
            </w:r>
          </w:p>
        </w:tc>
        <w:tc>
          <w:tcPr>
            <w:tcW w:w="964" w:type="dxa"/>
            <w:vAlign w:val="center"/>
          </w:tcPr>
          <w:p w:rsidR="00047211" w:rsidRDefault="003C3CB4">
            <w:pPr>
              <w:pStyle w:val="10"/>
            </w:pPr>
            <w:r>
              <w:t>一般公共预算拨款</w:t>
            </w:r>
          </w:p>
        </w:tc>
        <w:tc>
          <w:tcPr>
            <w:tcW w:w="964" w:type="dxa"/>
            <w:vAlign w:val="center"/>
          </w:tcPr>
          <w:p w:rsidR="00047211" w:rsidRDefault="003C3CB4">
            <w:pPr>
              <w:pStyle w:val="10"/>
            </w:pPr>
            <w:r>
              <w:t>基金预算拨款</w:t>
            </w:r>
          </w:p>
        </w:tc>
        <w:tc>
          <w:tcPr>
            <w:tcW w:w="964" w:type="dxa"/>
            <w:vAlign w:val="center"/>
          </w:tcPr>
          <w:p w:rsidR="00047211" w:rsidRDefault="003C3CB4">
            <w:pPr>
              <w:pStyle w:val="10"/>
            </w:pPr>
            <w:r>
              <w:t>国有资本经营预算拨款</w:t>
            </w:r>
          </w:p>
        </w:tc>
        <w:tc>
          <w:tcPr>
            <w:tcW w:w="964" w:type="dxa"/>
            <w:vAlign w:val="center"/>
          </w:tcPr>
          <w:p w:rsidR="00047211" w:rsidRDefault="003C3CB4">
            <w:pPr>
              <w:pStyle w:val="10"/>
            </w:pPr>
            <w:r>
              <w:t>财政专户核拨</w:t>
            </w:r>
          </w:p>
        </w:tc>
        <w:tc>
          <w:tcPr>
            <w:tcW w:w="964" w:type="dxa"/>
            <w:vAlign w:val="center"/>
          </w:tcPr>
          <w:p w:rsidR="00047211" w:rsidRDefault="003C3CB4">
            <w:pPr>
              <w:pStyle w:val="10"/>
            </w:pPr>
            <w:r>
              <w:t>单位</w:t>
            </w:r>
            <w:r>
              <w:t xml:space="preserve">    </w:t>
            </w:r>
            <w:r>
              <w:t>资金</w:t>
            </w:r>
          </w:p>
        </w:tc>
        <w:tc>
          <w:tcPr>
            <w:tcW w:w="964" w:type="dxa"/>
            <w:vAlign w:val="center"/>
          </w:tcPr>
          <w:p w:rsidR="00047211" w:rsidRDefault="003C3CB4">
            <w:pPr>
              <w:pStyle w:val="10"/>
            </w:pPr>
            <w:r>
              <w:t>上年结转结余</w:t>
            </w:r>
          </w:p>
        </w:tc>
        <w:tc>
          <w:tcPr>
            <w:tcW w:w="964" w:type="dxa"/>
            <w:vMerge/>
          </w:tcPr>
          <w:p w:rsidR="00047211" w:rsidRDefault="00047211"/>
        </w:tc>
      </w:tr>
      <w:tr w:rsidR="00047211">
        <w:trPr>
          <w:cantSplit/>
          <w:jc w:val="center"/>
        </w:trPr>
        <w:tc>
          <w:tcPr>
            <w:tcW w:w="1701" w:type="dxa"/>
            <w:vAlign w:val="center"/>
          </w:tcPr>
          <w:p w:rsidR="00047211" w:rsidRDefault="003C3CB4">
            <w:pPr>
              <w:pStyle w:val="6"/>
            </w:pPr>
            <w:r>
              <w:t>合</w:t>
            </w:r>
            <w:r>
              <w:t xml:space="preserve">  </w:t>
            </w:r>
            <w:r>
              <w:t>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779.81</w:t>
            </w:r>
          </w:p>
        </w:tc>
        <w:tc>
          <w:tcPr>
            <w:tcW w:w="964" w:type="dxa"/>
            <w:vAlign w:val="center"/>
          </w:tcPr>
          <w:p w:rsidR="00047211" w:rsidRDefault="003C3CB4">
            <w:pPr>
              <w:pStyle w:val="7"/>
            </w:pPr>
            <w:r>
              <w:t>767.72</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12.09</w:t>
            </w:r>
          </w:p>
        </w:tc>
        <w:tc>
          <w:tcPr>
            <w:tcW w:w="964" w:type="dxa"/>
            <w:vAlign w:val="center"/>
          </w:tcPr>
          <w:p w:rsidR="00047211" w:rsidRDefault="003C3CB4">
            <w:pPr>
              <w:pStyle w:val="7"/>
            </w:pPr>
            <w:r>
              <w:t>763.56</w:t>
            </w:r>
          </w:p>
        </w:tc>
      </w:tr>
      <w:tr w:rsidR="00047211">
        <w:trPr>
          <w:cantSplit/>
          <w:jc w:val="center"/>
        </w:trPr>
        <w:tc>
          <w:tcPr>
            <w:tcW w:w="1701" w:type="dxa"/>
            <w:vAlign w:val="center"/>
          </w:tcPr>
          <w:p w:rsidR="00047211" w:rsidRDefault="003C3CB4">
            <w:pPr>
              <w:pStyle w:val="6"/>
            </w:pPr>
            <w:r>
              <w:t>曲阳县文化广电和旅游局本级小计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779.81</w:t>
            </w:r>
          </w:p>
        </w:tc>
        <w:tc>
          <w:tcPr>
            <w:tcW w:w="964" w:type="dxa"/>
            <w:vAlign w:val="center"/>
          </w:tcPr>
          <w:p w:rsidR="00047211" w:rsidRDefault="003C3CB4">
            <w:pPr>
              <w:pStyle w:val="7"/>
            </w:pPr>
            <w:r>
              <w:t>767.72</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12.09</w:t>
            </w:r>
          </w:p>
        </w:tc>
        <w:tc>
          <w:tcPr>
            <w:tcW w:w="964" w:type="dxa"/>
            <w:vAlign w:val="center"/>
          </w:tcPr>
          <w:p w:rsidR="00047211" w:rsidRDefault="003C3CB4">
            <w:pPr>
              <w:pStyle w:val="7"/>
            </w:pPr>
            <w:r>
              <w:t>763.56</w:t>
            </w:r>
          </w:p>
        </w:tc>
      </w:tr>
      <w:tr w:rsidR="00047211">
        <w:trPr>
          <w:cantSplit/>
          <w:jc w:val="center"/>
        </w:trPr>
        <w:tc>
          <w:tcPr>
            <w:tcW w:w="1701" w:type="dxa"/>
            <w:vAlign w:val="center"/>
          </w:tcPr>
          <w:p w:rsidR="00047211" w:rsidRDefault="003C3CB4">
            <w:pPr>
              <w:pStyle w:val="2"/>
            </w:pPr>
            <w:r>
              <w:t>老少边及欠发达地区县级应急广播体系建设项目</w:t>
            </w:r>
          </w:p>
        </w:tc>
        <w:tc>
          <w:tcPr>
            <w:tcW w:w="964" w:type="dxa"/>
            <w:vAlign w:val="center"/>
          </w:tcPr>
          <w:p w:rsidR="00047211" w:rsidRDefault="003C3CB4">
            <w:pPr>
              <w:pStyle w:val="40"/>
            </w:pPr>
            <w:r>
              <w:t>12.18</w:t>
            </w:r>
          </w:p>
        </w:tc>
        <w:tc>
          <w:tcPr>
            <w:tcW w:w="1134" w:type="dxa"/>
            <w:vAlign w:val="center"/>
          </w:tcPr>
          <w:p w:rsidR="00047211" w:rsidRDefault="003C3CB4">
            <w:pPr>
              <w:pStyle w:val="2"/>
            </w:pPr>
            <w:r>
              <w:t>其他广播、电视、电影设备</w:t>
            </w:r>
          </w:p>
        </w:tc>
        <w:tc>
          <w:tcPr>
            <w:tcW w:w="1134" w:type="dxa"/>
            <w:vAlign w:val="center"/>
          </w:tcPr>
          <w:p w:rsidR="00047211" w:rsidRDefault="003C3CB4">
            <w:pPr>
              <w:pStyle w:val="2"/>
            </w:pPr>
            <w:r>
              <w:t>A02099900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12.09</w:t>
            </w:r>
          </w:p>
        </w:tc>
        <w:tc>
          <w:tcPr>
            <w:tcW w:w="964" w:type="dxa"/>
            <w:vAlign w:val="center"/>
          </w:tcPr>
          <w:p w:rsidR="00047211" w:rsidRDefault="003C3CB4">
            <w:pPr>
              <w:pStyle w:val="40"/>
            </w:pPr>
            <w:r>
              <w:t>12.09</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12.09</w:t>
            </w:r>
          </w:p>
        </w:tc>
        <w:tc>
          <w:tcPr>
            <w:tcW w:w="964" w:type="dxa"/>
            <w:vAlign w:val="center"/>
          </w:tcPr>
          <w:p w:rsidR="00047211" w:rsidRDefault="003C3CB4">
            <w:pPr>
              <w:pStyle w:val="40"/>
            </w:pPr>
            <w:r>
              <w:t>12.09</w:t>
            </w:r>
          </w:p>
        </w:tc>
      </w:tr>
      <w:tr w:rsidR="00047211">
        <w:trPr>
          <w:cantSplit/>
          <w:jc w:val="center"/>
        </w:trPr>
        <w:tc>
          <w:tcPr>
            <w:tcW w:w="1701" w:type="dxa"/>
            <w:vAlign w:val="center"/>
          </w:tcPr>
          <w:p w:rsidR="00047211" w:rsidRDefault="003C3CB4">
            <w:pPr>
              <w:pStyle w:val="2"/>
            </w:pPr>
            <w:r>
              <w:t>公用项目</w:t>
            </w:r>
          </w:p>
        </w:tc>
        <w:tc>
          <w:tcPr>
            <w:tcW w:w="964" w:type="dxa"/>
            <w:vAlign w:val="center"/>
          </w:tcPr>
          <w:p w:rsidR="00047211" w:rsidRDefault="003C3CB4">
            <w:pPr>
              <w:pStyle w:val="40"/>
            </w:pPr>
            <w:r>
              <w:t>5.44</w:t>
            </w:r>
          </w:p>
        </w:tc>
        <w:tc>
          <w:tcPr>
            <w:tcW w:w="1134" w:type="dxa"/>
            <w:vAlign w:val="center"/>
          </w:tcPr>
          <w:p w:rsidR="00047211" w:rsidRDefault="003C3CB4">
            <w:pPr>
              <w:pStyle w:val="2"/>
            </w:pPr>
            <w:r>
              <w:t>车辆维修和保养服务</w:t>
            </w:r>
          </w:p>
        </w:tc>
        <w:tc>
          <w:tcPr>
            <w:tcW w:w="1134" w:type="dxa"/>
            <w:vAlign w:val="center"/>
          </w:tcPr>
          <w:p w:rsidR="00047211" w:rsidRDefault="003C3CB4">
            <w:pPr>
              <w:pStyle w:val="2"/>
            </w:pPr>
            <w:r>
              <w:t>C23120301</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0.80</w:t>
            </w:r>
          </w:p>
        </w:tc>
        <w:tc>
          <w:tcPr>
            <w:tcW w:w="964" w:type="dxa"/>
            <w:vAlign w:val="center"/>
          </w:tcPr>
          <w:p w:rsidR="00047211" w:rsidRDefault="003C3CB4">
            <w:pPr>
              <w:pStyle w:val="40"/>
            </w:pPr>
            <w:r>
              <w:t>0.80</w:t>
            </w:r>
          </w:p>
        </w:tc>
        <w:tc>
          <w:tcPr>
            <w:tcW w:w="964" w:type="dxa"/>
            <w:vAlign w:val="center"/>
          </w:tcPr>
          <w:p w:rsidR="00047211" w:rsidRDefault="003C3CB4">
            <w:pPr>
              <w:pStyle w:val="40"/>
            </w:pPr>
            <w:r>
              <w:t>0.80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0.80</w:t>
            </w:r>
          </w:p>
        </w:tc>
      </w:tr>
      <w:tr w:rsidR="00047211">
        <w:trPr>
          <w:cantSplit/>
          <w:jc w:val="center"/>
        </w:trPr>
        <w:tc>
          <w:tcPr>
            <w:tcW w:w="1701" w:type="dxa"/>
            <w:vAlign w:val="center"/>
          </w:tcPr>
          <w:p w:rsidR="00047211" w:rsidRDefault="003C3CB4">
            <w:pPr>
              <w:pStyle w:val="2"/>
            </w:pPr>
            <w:r>
              <w:t>公用项目</w:t>
            </w:r>
          </w:p>
        </w:tc>
        <w:tc>
          <w:tcPr>
            <w:tcW w:w="964" w:type="dxa"/>
            <w:vAlign w:val="center"/>
          </w:tcPr>
          <w:p w:rsidR="00047211" w:rsidRDefault="003C3CB4">
            <w:pPr>
              <w:pStyle w:val="40"/>
            </w:pPr>
            <w:r>
              <w:t>5.44</w:t>
            </w:r>
          </w:p>
        </w:tc>
        <w:tc>
          <w:tcPr>
            <w:tcW w:w="1134" w:type="dxa"/>
            <w:vAlign w:val="center"/>
          </w:tcPr>
          <w:p w:rsidR="00047211" w:rsidRDefault="003C3CB4">
            <w:pPr>
              <w:pStyle w:val="2"/>
            </w:pPr>
            <w:r>
              <w:t>车辆加油、添加燃料服务</w:t>
            </w:r>
          </w:p>
        </w:tc>
        <w:tc>
          <w:tcPr>
            <w:tcW w:w="1134" w:type="dxa"/>
            <w:vAlign w:val="center"/>
          </w:tcPr>
          <w:p w:rsidR="00047211" w:rsidRDefault="003C3CB4">
            <w:pPr>
              <w:pStyle w:val="2"/>
            </w:pPr>
            <w:r>
              <w:t>C23120302</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1.20</w:t>
            </w:r>
          </w:p>
        </w:tc>
        <w:tc>
          <w:tcPr>
            <w:tcW w:w="964" w:type="dxa"/>
            <w:vAlign w:val="center"/>
          </w:tcPr>
          <w:p w:rsidR="00047211" w:rsidRDefault="003C3CB4">
            <w:pPr>
              <w:pStyle w:val="40"/>
            </w:pPr>
            <w:r>
              <w:t>1.20</w:t>
            </w:r>
          </w:p>
        </w:tc>
        <w:tc>
          <w:tcPr>
            <w:tcW w:w="964" w:type="dxa"/>
            <w:vAlign w:val="center"/>
          </w:tcPr>
          <w:p w:rsidR="00047211" w:rsidRDefault="003C3CB4">
            <w:pPr>
              <w:pStyle w:val="40"/>
            </w:pPr>
            <w:r>
              <w:t>1.20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1.20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个</w:t>
            </w:r>
          </w:p>
        </w:tc>
        <w:tc>
          <w:tcPr>
            <w:tcW w:w="850" w:type="dxa"/>
            <w:vAlign w:val="center"/>
          </w:tcPr>
          <w:p w:rsidR="00047211" w:rsidRDefault="003C3CB4">
            <w:pPr>
              <w:pStyle w:val="40"/>
            </w:pPr>
            <w:r>
              <w:t>1</w:t>
            </w:r>
          </w:p>
        </w:tc>
        <w:tc>
          <w:tcPr>
            <w:tcW w:w="850" w:type="dxa"/>
            <w:vAlign w:val="center"/>
          </w:tcPr>
          <w:p w:rsidR="00047211" w:rsidRDefault="003C3CB4">
            <w:pPr>
              <w:pStyle w:val="40"/>
            </w:pPr>
            <w:r>
              <w:t>5.00</w:t>
            </w:r>
          </w:p>
        </w:tc>
        <w:tc>
          <w:tcPr>
            <w:tcW w:w="964" w:type="dxa"/>
            <w:vAlign w:val="center"/>
          </w:tcPr>
          <w:p w:rsidR="00047211" w:rsidRDefault="003C3CB4">
            <w:pPr>
              <w:pStyle w:val="40"/>
            </w:pPr>
            <w:r>
              <w:t>5.00</w:t>
            </w:r>
          </w:p>
        </w:tc>
        <w:tc>
          <w:tcPr>
            <w:tcW w:w="964" w:type="dxa"/>
            <w:vAlign w:val="center"/>
          </w:tcPr>
          <w:p w:rsidR="00047211" w:rsidRDefault="003C3CB4">
            <w:pPr>
              <w:pStyle w:val="40"/>
            </w:pPr>
            <w:r>
              <w:t>5.00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5.00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个</w:t>
            </w:r>
          </w:p>
        </w:tc>
        <w:tc>
          <w:tcPr>
            <w:tcW w:w="850" w:type="dxa"/>
            <w:vAlign w:val="center"/>
          </w:tcPr>
          <w:p w:rsidR="00047211" w:rsidRDefault="003C3CB4">
            <w:pPr>
              <w:pStyle w:val="40"/>
            </w:pPr>
            <w:r>
              <w:t>1</w:t>
            </w:r>
          </w:p>
        </w:tc>
        <w:tc>
          <w:tcPr>
            <w:tcW w:w="850" w:type="dxa"/>
            <w:vAlign w:val="center"/>
          </w:tcPr>
          <w:p w:rsidR="00047211" w:rsidRDefault="003C3CB4">
            <w:pPr>
              <w:pStyle w:val="40"/>
            </w:pPr>
            <w:r>
              <w:t>2.21</w:t>
            </w:r>
          </w:p>
        </w:tc>
        <w:tc>
          <w:tcPr>
            <w:tcW w:w="964" w:type="dxa"/>
            <w:vAlign w:val="center"/>
          </w:tcPr>
          <w:p w:rsidR="00047211" w:rsidRDefault="003C3CB4">
            <w:pPr>
              <w:pStyle w:val="40"/>
            </w:pPr>
            <w:r>
              <w:t>2.21</w:t>
            </w:r>
          </w:p>
        </w:tc>
        <w:tc>
          <w:tcPr>
            <w:tcW w:w="964" w:type="dxa"/>
            <w:vAlign w:val="center"/>
          </w:tcPr>
          <w:p w:rsidR="00047211" w:rsidRDefault="003C3CB4">
            <w:pPr>
              <w:pStyle w:val="40"/>
            </w:pPr>
            <w:r>
              <w:t>2.21</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2.21</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3.00</w:t>
            </w:r>
          </w:p>
        </w:tc>
        <w:tc>
          <w:tcPr>
            <w:tcW w:w="964" w:type="dxa"/>
            <w:vAlign w:val="center"/>
          </w:tcPr>
          <w:p w:rsidR="00047211" w:rsidRDefault="003C3CB4">
            <w:pPr>
              <w:pStyle w:val="40"/>
            </w:pPr>
            <w:r>
              <w:t>3.00</w:t>
            </w:r>
          </w:p>
        </w:tc>
        <w:tc>
          <w:tcPr>
            <w:tcW w:w="964" w:type="dxa"/>
            <w:vAlign w:val="center"/>
          </w:tcPr>
          <w:p w:rsidR="00047211" w:rsidRDefault="003C3CB4">
            <w:pPr>
              <w:pStyle w:val="40"/>
            </w:pPr>
            <w:r>
              <w:t>3.00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31.80</w:t>
            </w:r>
          </w:p>
        </w:tc>
        <w:tc>
          <w:tcPr>
            <w:tcW w:w="964" w:type="dxa"/>
            <w:vAlign w:val="center"/>
          </w:tcPr>
          <w:p w:rsidR="00047211" w:rsidRDefault="003C3CB4">
            <w:pPr>
              <w:pStyle w:val="40"/>
            </w:pPr>
            <w:r>
              <w:t>31.80</w:t>
            </w:r>
          </w:p>
        </w:tc>
        <w:tc>
          <w:tcPr>
            <w:tcW w:w="964" w:type="dxa"/>
            <w:vAlign w:val="center"/>
          </w:tcPr>
          <w:p w:rsidR="00047211" w:rsidRDefault="003C3CB4">
            <w:pPr>
              <w:pStyle w:val="40"/>
            </w:pPr>
            <w:r>
              <w:t>31.80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31.80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1.00</w:t>
            </w:r>
          </w:p>
        </w:tc>
      </w:tr>
      <w:tr w:rsidR="00047211">
        <w:trPr>
          <w:cantSplit/>
          <w:jc w:val="center"/>
        </w:trPr>
        <w:tc>
          <w:tcPr>
            <w:tcW w:w="1701" w:type="dxa"/>
            <w:vAlign w:val="center"/>
          </w:tcPr>
          <w:p w:rsidR="00047211" w:rsidRDefault="003C3CB4">
            <w:pPr>
              <w:pStyle w:val="2"/>
            </w:pPr>
            <w:r>
              <w:lastRenderedPageBreak/>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3.00</w:t>
            </w:r>
          </w:p>
        </w:tc>
        <w:tc>
          <w:tcPr>
            <w:tcW w:w="964" w:type="dxa"/>
            <w:vAlign w:val="center"/>
          </w:tcPr>
          <w:p w:rsidR="00047211" w:rsidRDefault="003C3CB4">
            <w:pPr>
              <w:pStyle w:val="40"/>
            </w:pPr>
            <w:r>
              <w:t>3.00</w:t>
            </w:r>
          </w:p>
        </w:tc>
        <w:tc>
          <w:tcPr>
            <w:tcW w:w="964" w:type="dxa"/>
            <w:vAlign w:val="center"/>
          </w:tcPr>
          <w:p w:rsidR="00047211" w:rsidRDefault="003C3CB4">
            <w:pPr>
              <w:pStyle w:val="40"/>
            </w:pPr>
            <w:r>
              <w:t>3.00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16.00</w:t>
            </w:r>
          </w:p>
        </w:tc>
        <w:tc>
          <w:tcPr>
            <w:tcW w:w="964" w:type="dxa"/>
            <w:vAlign w:val="center"/>
          </w:tcPr>
          <w:p w:rsidR="00047211" w:rsidRDefault="003C3CB4">
            <w:pPr>
              <w:pStyle w:val="40"/>
            </w:pPr>
            <w:r>
              <w:t>16.00</w:t>
            </w:r>
          </w:p>
        </w:tc>
        <w:tc>
          <w:tcPr>
            <w:tcW w:w="964" w:type="dxa"/>
            <w:vAlign w:val="center"/>
          </w:tcPr>
          <w:p w:rsidR="00047211" w:rsidRDefault="003C3CB4">
            <w:pPr>
              <w:pStyle w:val="40"/>
            </w:pPr>
            <w:r>
              <w:t>16.00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16.00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其他信息化设备</w:t>
            </w:r>
          </w:p>
        </w:tc>
        <w:tc>
          <w:tcPr>
            <w:tcW w:w="1134" w:type="dxa"/>
            <w:vAlign w:val="center"/>
          </w:tcPr>
          <w:p w:rsidR="00047211" w:rsidRDefault="003C3CB4">
            <w:pPr>
              <w:pStyle w:val="2"/>
            </w:pPr>
            <w:r>
              <w:t>A02019900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4.00</w:t>
            </w:r>
          </w:p>
        </w:tc>
        <w:tc>
          <w:tcPr>
            <w:tcW w:w="964" w:type="dxa"/>
            <w:vAlign w:val="center"/>
          </w:tcPr>
          <w:p w:rsidR="00047211" w:rsidRDefault="003C3CB4">
            <w:pPr>
              <w:pStyle w:val="40"/>
            </w:pPr>
            <w:r>
              <w:t>4.00</w:t>
            </w:r>
          </w:p>
        </w:tc>
        <w:tc>
          <w:tcPr>
            <w:tcW w:w="964" w:type="dxa"/>
            <w:vAlign w:val="center"/>
          </w:tcPr>
          <w:p w:rsidR="00047211" w:rsidRDefault="003C3CB4">
            <w:pPr>
              <w:pStyle w:val="40"/>
            </w:pPr>
            <w:r>
              <w:t>4.00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4.00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演出服饰</w:t>
            </w:r>
          </w:p>
        </w:tc>
        <w:tc>
          <w:tcPr>
            <w:tcW w:w="1134" w:type="dxa"/>
            <w:vAlign w:val="center"/>
          </w:tcPr>
          <w:p w:rsidR="00047211" w:rsidRDefault="003C3CB4">
            <w:pPr>
              <w:pStyle w:val="2"/>
            </w:pPr>
            <w:r>
              <w:t>A02450200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260</w:t>
            </w:r>
          </w:p>
        </w:tc>
        <w:tc>
          <w:tcPr>
            <w:tcW w:w="850" w:type="dxa"/>
            <w:vAlign w:val="center"/>
          </w:tcPr>
          <w:p w:rsidR="00047211" w:rsidRDefault="003C3CB4">
            <w:pPr>
              <w:pStyle w:val="40"/>
            </w:pPr>
            <w:r>
              <w:t>0.05</w:t>
            </w:r>
          </w:p>
        </w:tc>
        <w:tc>
          <w:tcPr>
            <w:tcW w:w="964" w:type="dxa"/>
            <w:vAlign w:val="center"/>
          </w:tcPr>
          <w:p w:rsidR="00047211" w:rsidRDefault="003C3CB4">
            <w:pPr>
              <w:pStyle w:val="40"/>
            </w:pPr>
            <w:r>
              <w:t>13.00</w:t>
            </w:r>
          </w:p>
        </w:tc>
        <w:tc>
          <w:tcPr>
            <w:tcW w:w="964" w:type="dxa"/>
            <w:vAlign w:val="center"/>
          </w:tcPr>
          <w:p w:rsidR="00047211" w:rsidRDefault="003C3CB4">
            <w:pPr>
              <w:pStyle w:val="40"/>
            </w:pPr>
            <w:r>
              <w:t>13.00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13.00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其他文艺设备</w:t>
            </w:r>
          </w:p>
        </w:tc>
        <w:tc>
          <w:tcPr>
            <w:tcW w:w="1134" w:type="dxa"/>
            <w:vAlign w:val="center"/>
          </w:tcPr>
          <w:p w:rsidR="00047211" w:rsidRDefault="003C3CB4">
            <w:pPr>
              <w:pStyle w:val="2"/>
            </w:pPr>
            <w:r>
              <w:t>A02459900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2000</w:t>
            </w:r>
          </w:p>
        </w:tc>
        <w:tc>
          <w:tcPr>
            <w:tcW w:w="850" w:type="dxa"/>
            <w:vAlign w:val="center"/>
          </w:tcPr>
          <w:p w:rsidR="00047211" w:rsidRDefault="003C3CB4">
            <w:pPr>
              <w:pStyle w:val="40"/>
            </w:pPr>
            <w:r>
              <w:t>0.02</w:t>
            </w:r>
          </w:p>
        </w:tc>
        <w:tc>
          <w:tcPr>
            <w:tcW w:w="964" w:type="dxa"/>
            <w:vAlign w:val="center"/>
          </w:tcPr>
          <w:p w:rsidR="00047211" w:rsidRDefault="003C3CB4">
            <w:pPr>
              <w:pStyle w:val="40"/>
            </w:pPr>
            <w:r>
              <w:t>40.00</w:t>
            </w:r>
          </w:p>
        </w:tc>
        <w:tc>
          <w:tcPr>
            <w:tcW w:w="964" w:type="dxa"/>
            <w:vAlign w:val="center"/>
          </w:tcPr>
          <w:p w:rsidR="00047211" w:rsidRDefault="003C3CB4">
            <w:pPr>
              <w:pStyle w:val="40"/>
            </w:pPr>
            <w:r>
              <w:t>40.00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40.00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其他文艺设备</w:t>
            </w:r>
          </w:p>
        </w:tc>
        <w:tc>
          <w:tcPr>
            <w:tcW w:w="1134" w:type="dxa"/>
            <w:vAlign w:val="center"/>
          </w:tcPr>
          <w:p w:rsidR="00047211" w:rsidRDefault="003C3CB4">
            <w:pPr>
              <w:pStyle w:val="2"/>
            </w:pPr>
            <w:r>
              <w:t>A02459900</w:t>
            </w:r>
          </w:p>
        </w:tc>
        <w:tc>
          <w:tcPr>
            <w:tcW w:w="709" w:type="dxa"/>
            <w:vAlign w:val="center"/>
          </w:tcPr>
          <w:p w:rsidR="00047211" w:rsidRDefault="003C3CB4">
            <w:pPr>
              <w:pStyle w:val="3"/>
            </w:pPr>
            <w:r>
              <w:t>个</w:t>
            </w:r>
          </w:p>
        </w:tc>
        <w:tc>
          <w:tcPr>
            <w:tcW w:w="850" w:type="dxa"/>
            <w:vAlign w:val="center"/>
          </w:tcPr>
          <w:p w:rsidR="00047211" w:rsidRDefault="003C3CB4">
            <w:pPr>
              <w:pStyle w:val="40"/>
            </w:pPr>
            <w:r>
              <w:t>5</w:t>
            </w:r>
          </w:p>
        </w:tc>
        <w:tc>
          <w:tcPr>
            <w:tcW w:w="850" w:type="dxa"/>
            <w:vAlign w:val="center"/>
          </w:tcPr>
          <w:p w:rsidR="00047211" w:rsidRDefault="003C3CB4">
            <w:pPr>
              <w:pStyle w:val="40"/>
            </w:pPr>
            <w:r>
              <w:t>0.50</w:t>
            </w:r>
          </w:p>
        </w:tc>
        <w:tc>
          <w:tcPr>
            <w:tcW w:w="964" w:type="dxa"/>
            <w:vAlign w:val="center"/>
          </w:tcPr>
          <w:p w:rsidR="00047211" w:rsidRDefault="003C3CB4">
            <w:pPr>
              <w:pStyle w:val="40"/>
            </w:pPr>
            <w:r>
              <w:t>2.50</w:t>
            </w:r>
          </w:p>
        </w:tc>
        <w:tc>
          <w:tcPr>
            <w:tcW w:w="964" w:type="dxa"/>
            <w:vAlign w:val="center"/>
          </w:tcPr>
          <w:p w:rsidR="00047211" w:rsidRDefault="003C3CB4">
            <w:pPr>
              <w:pStyle w:val="40"/>
            </w:pPr>
            <w:r>
              <w:t>2.50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2.50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其他文艺设备</w:t>
            </w:r>
          </w:p>
        </w:tc>
        <w:tc>
          <w:tcPr>
            <w:tcW w:w="1134" w:type="dxa"/>
            <w:vAlign w:val="center"/>
          </w:tcPr>
          <w:p w:rsidR="00047211" w:rsidRDefault="003C3CB4">
            <w:pPr>
              <w:pStyle w:val="2"/>
            </w:pPr>
            <w:r>
              <w:t>A02459900</w:t>
            </w:r>
          </w:p>
        </w:tc>
        <w:tc>
          <w:tcPr>
            <w:tcW w:w="709" w:type="dxa"/>
            <w:vAlign w:val="center"/>
          </w:tcPr>
          <w:p w:rsidR="00047211" w:rsidRDefault="003C3CB4">
            <w:pPr>
              <w:pStyle w:val="3"/>
            </w:pPr>
            <w:r>
              <w:t>个</w:t>
            </w:r>
          </w:p>
        </w:tc>
        <w:tc>
          <w:tcPr>
            <w:tcW w:w="850" w:type="dxa"/>
            <w:vAlign w:val="center"/>
          </w:tcPr>
          <w:p w:rsidR="00047211" w:rsidRDefault="003C3CB4">
            <w:pPr>
              <w:pStyle w:val="40"/>
            </w:pPr>
            <w:r>
              <w:t>180</w:t>
            </w:r>
          </w:p>
        </w:tc>
        <w:tc>
          <w:tcPr>
            <w:tcW w:w="850" w:type="dxa"/>
            <w:vAlign w:val="center"/>
          </w:tcPr>
          <w:p w:rsidR="00047211" w:rsidRDefault="003C3CB4">
            <w:pPr>
              <w:pStyle w:val="40"/>
            </w:pPr>
            <w:r>
              <w:t>0.15</w:t>
            </w:r>
          </w:p>
        </w:tc>
        <w:tc>
          <w:tcPr>
            <w:tcW w:w="964" w:type="dxa"/>
            <w:vAlign w:val="center"/>
          </w:tcPr>
          <w:p w:rsidR="00047211" w:rsidRDefault="003C3CB4">
            <w:pPr>
              <w:pStyle w:val="40"/>
            </w:pPr>
            <w:r>
              <w:t>27.00</w:t>
            </w:r>
          </w:p>
        </w:tc>
        <w:tc>
          <w:tcPr>
            <w:tcW w:w="964" w:type="dxa"/>
            <w:vAlign w:val="center"/>
          </w:tcPr>
          <w:p w:rsidR="00047211" w:rsidRDefault="003C3CB4">
            <w:pPr>
              <w:pStyle w:val="40"/>
            </w:pPr>
            <w:r>
              <w:t>27.00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27.00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其他文艺设备</w:t>
            </w:r>
          </w:p>
        </w:tc>
        <w:tc>
          <w:tcPr>
            <w:tcW w:w="1134" w:type="dxa"/>
            <w:vAlign w:val="center"/>
          </w:tcPr>
          <w:p w:rsidR="00047211" w:rsidRDefault="003C3CB4">
            <w:pPr>
              <w:pStyle w:val="2"/>
            </w:pPr>
            <w:r>
              <w:t>A02459900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健身设备</w:t>
            </w:r>
          </w:p>
        </w:tc>
        <w:tc>
          <w:tcPr>
            <w:tcW w:w="1134" w:type="dxa"/>
            <w:vAlign w:val="center"/>
          </w:tcPr>
          <w:p w:rsidR="00047211" w:rsidRDefault="003C3CB4">
            <w:pPr>
              <w:pStyle w:val="2"/>
            </w:pPr>
            <w:r>
              <w:t>A02462600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55</w:t>
            </w:r>
          </w:p>
        </w:tc>
        <w:tc>
          <w:tcPr>
            <w:tcW w:w="850" w:type="dxa"/>
            <w:vAlign w:val="center"/>
          </w:tcPr>
          <w:p w:rsidR="00047211" w:rsidRDefault="003C3CB4">
            <w:pPr>
              <w:pStyle w:val="40"/>
            </w:pPr>
            <w:r>
              <w:t>0.90</w:t>
            </w:r>
          </w:p>
        </w:tc>
        <w:tc>
          <w:tcPr>
            <w:tcW w:w="964" w:type="dxa"/>
            <w:vAlign w:val="center"/>
          </w:tcPr>
          <w:p w:rsidR="00047211" w:rsidRDefault="003C3CB4">
            <w:pPr>
              <w:pStyle w:val="40"/>
            </w:pPr>
            <w:r>
              <w:t>49.50</w:t>
            </w:r>
          </w:p>
        </w:tc>
        <w:tc>
          <w:tcPr>
            <w:tcW w:w="964" w:type="dxa"/>
            <w:vAlign w:val="center"/>
          </w:tcPr>
          <w:p w:rsidR="00047211" w:rsidRDefault="003C3CB4">
            <w:pPr>
              <w:pStyle w:val="40"/>
            </w:pPr>
            <w:r>
              <w:t>49.50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49.50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其他普通图书</w:t>
            </w:r>
          </w:p>
        </w:tc>
        <w:tc>
          <w:tcPr>
            <w:tcW w:w="1134" w:type="dxa"/>
            <w:vAlign w:val="center"/>
          </w:tcPr>
          <w:p w:rsidR="00047211" w:rsidRDefault="003C3CB4">
            <w:pPr>
              <w:pStyle w:val="2"/>
            </w:pPr>
            <w:r>
              <w:t>A04010199</w:t>
            </w:r>
          </w:p>
        </w:tc>
        <w:tc>
          <w:tcPr>
            <w:tcW w:w="709" w:type="dxa"/>
            <w:vAlign w:val="center"/>
          </w:tcPr>
          <w:p w:rsidR="00047211" w:rsidRDefault="003C3CB4">
            <w:pPr>
              <w:pStyle w:val="3"/>
            </w:pPr>
            <w:r>
              <w:t>批</w:t>
            </w:r>
          </w:p>
        </w:tc>
        <w:tc>
          <w:tcPr>
            <w:tcW w:w="850" w:type="dxa"/>
            <w:vAlign w:val="center"/>
          </w:tcPr>
          <w:p w:rsidR="00047211" w:rsidRDefault="003C3CB4">
            <w:pPr>
              <w:pStyle w:val="40"/>
            </w:pPr>
            <w:r>
              <w:t>1</w:t>
            </w:r>
          </w:p>
        </w:tc>
        <w:tc>
          <w:tcPr>
            <w:tcW w:w="850" w:type="dxa"/>
            <w:vAlign w:val="center"/>
          </w:tcPr>
          <w:p w:rsidR="00047211" w:rsidRDefault="003C3CB4">
            <w:pPr>
              <w:pStyle w:val="40"/>
            </w:pPr>
            <w:r>
              <w:t>16.25</w:t>
            </w:r>
          </w:p>
        </w:tc>
        <w:tc>
          <w:tcPr>
            <w:tcW w:w="964" w:type="dxa"/>
            <w:vAlign w:val="center"/>
          </w:tcPr>
          <w:p w:rsidR="00047211" w:rsidRDefault="003C3CB4">
            <w:pPr>
              <w:pStyle w:val="40"/>
            </w:pPr>
            <w:r>
              <w:t>16.25</w:t>
            </w:r>
          </w:p>
        </w:tc>
        <w:tc>
          <w:tcPr>
            <w:tcW w:w="964" w:type="dxa"/>
            <w:vAlign w:val="center"/>
          </w:tcPr>
          <w:p w:rsidR="00047211" w:rsidRDefault="003C3CB4">
            <w:pPr>
              <w:pStyle w:val="40"/>
            </w:pPr>
            <w:r>
              <w:t>16.25</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其他用具</w:t>
            </w:r>
          </w:p>
        </w:tc>
        <w:tc>
          <w:tcPr>
            <w:tcW w:w="1134" w:type="dxa"/>
            <w:vAlign w:val="center"/>
          </w:tcPr>
          <w:p w:rsidR="00047211" w:rsidRDefault="003C3CB4">
            <w:pPr>
              <w:pStyle w:val="2"/>
            </w:pPr>
            <w:r>
              <w:t>A05029900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w:t>
            </w:r>
          </w:p>
        </w:tc>
        <w:tc>
          <w:tcPr>
            <w:tcW w:w="850" w:type="dxa"/>
            <w:vAlign w:val="center"/>
          </w:tcPr>
          <w:p w:rsidR="00047211" w:rsidRDefault="003C3CB4">
            <w:pPr>
              <w:pStyle w:val="40"/>
            </w:pPr>
            <w:r>
              <w:t>1.50</w:t>
            </w:r>
          </w:p>
        </w:tc>
        <w:tc>
          <w:tcPr>
            <w:tcW w:w="964" w:type="dxa"/>
            <w:vAlign w:val="center"/>
          </w:tcPr>
          <w:p w:rsidR="00047211" w:rsidRDefault="003C3CB4">
            <w:pPr>
              <w:pStyle w:val="40"/>
            </w:pPr>
            <w:r>
              <w:t>1.50</w:t>
            </w:r>
          </w:p>
        </w:tc>
        <w:tc>
          <w:tcPr>
            <w:tcW w:w="964" w:type="dxa"/>
            <w:vAlign w:val="center"/>
          </w:tcPr>
          <w:p w:rsidR="00047211" w:rsidRDefault="003C3CB4">
            <w:pPr>
              <w:pStyle w:val="40"/>
            </w:pPr>
            <w:r>
              <w:t>1.50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1.50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其他用具</w:t>
            </w:r>
          </w:p>
        </w:tc>
        <w:tc>
          <w:tcPr>
            <w:tcW w:w="1134" w:type="dxa"/>
            <w:vAlign w:val="center"/>
          </w:tcPr>
          <w:p w:rsidR="00047211" w:rsidRDefault="003C3CB4">
            <w:pPr>
              <w:pStyle w:val="2"/>
            </w:pPr>
            <w:r>
              <w:t>A05029900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10</w:t>
            </w:r>
          </w:p>
        </w:tc>
        <w:tc>
          <w:tcPr>
            <w:tcW w:w="850" w:type="dxa"/>
            <w:vAlign w:val="center"/>
          </w:tcPr>
          <w:p w:rsidR="00047211" w:rsidRDefault="003C3CB4">
            <w:pPr>
              <w:pStyle w:val="40"/>
            </w:pPr>
            <w:r>
              <w:t>0.38</w:t>
            </w:r>
          </w:p>
        </w:tc>
        <w:tc>
          <w:tcPr>
            <w:tcW w:w="964" w:type="dxa"/>
            <w:vAlign w:val="center"/>
          </w:tcPr>
          <w:p w:rsidR="00047211" w:rsidRDefault="003C3CB4">
            <w:pPr>
              <w:pStyle w:val="40"/>
            </w:pPr>
            <w:r>
              <w:t>3.80</w:t>
            </w:r>
          </w:p>
        </w:tc>
        <w:tc>
          <w:tcPr>
            <w:tcW w:w="964" w:type="dxa"/>
            <w:vAlign w:val="center"/>
          </w:tcPr>
          <w:p w:rsidR="00047211" w:rsidRDefault="003C3CB4">
            <w:pPr>
              <w:pStyle w:val="40"/>
            </w:pPr>
            <w:r>
              <w:t>3.80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3.80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其他用具</w:t>
            </w:r>
          </w:p>
        </w:tc>
        <w:tc>
          <w:tcPr>
            <w:tcW w:w="1134" w:type="dxa"/>
            <w:vAlign w:val="center"/>
          </w:tcPr>
          <w:p w:rsidR="00047211" w:rsidRDefault="003C3CB4">
            <w:pPr>
              <w:pStyle w:val="2"/>
            </w:pPr>
            <w:r>
              <w:t>A05029900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15</w:t>
            </w:r>
          </w:p>
        </w:tc>
        <w:tc>
          <w:tcPr>
            <w:tcW w:w="850" w:type="dxa"/>
            <w:vAlign w:val="center"/>
          </w:tcPr>
          <w:p w:rsidR="00047211" w:rsidRDefault="003C3CB4">
            <w:pPr>
              <w:pStyle w:val="40"/>
            </w:pPr>
            <w:r>
              <w:t>0.38</w:t>
            </w:r>
          </w:p>
        </w:tc>
        <w:tc>
          <w:tcPr>
            <w:tcW w:w="964" w:type="dxa"/>
            <w:vAlign w:val="center"/>
          </w:tcPr>
          <w:p w:rsidR="00047211" w:rsidRDefault="003C3CB4">
            <w:pPr>
              <w:pStyle w:val="40"/>
            </w:pPr>
            <w:r>
              <w:t>5.70</w:t>
            </w:r>
          </w:p>
        </w:tc>
        <w:tc>
          <w:tcPr>
            <w:tcW w:w="964" w:type="dxa"/>
            <w:vAlign w:val="center"/>
          </w:tcPr>
          <w:p w:rsidR="00047211" w:rsidRDefault="003C3CB4">
            <w:pPr>
              <w:pStyle w:val="40"/>
            </w:pPr>
            <w:r>
              <w:t>5.70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5.70</w:t>
            </w:r>
          </w:p>
        </w:tc>
      </w:tr>
      <w:tr w:rsidR="00047211">
        <w:trPr>
          <w:cantSplit/>
          <w:jc w:val="center"/>
        </w:trPr>
        <w:tc>
          <w:tcPr>
            <w:tcW w:w="1701" w:type="dxa"/>
            <w:vAlign w:val="center"/>
          </w:tcPr>
          <w:p w:rsidR="00047211" w:rsidRDefault="003C3CB4">
            <w:pPr>
              <w:pStyle w:val="2"/>
            </w:pPr>
            <w:r>
              <w:lastRenderedPageBreak/>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其他用具</w:t>
            </w:r>
          </w:p>
        </w:tc>
        <w:tc>
          <w:tcPr>
            <w:tcW w:w="1134" w:type="dxa"/>
            <w:vAlign w:val="center"/>
          </w:tcPr>
          <w:p w:rsidR="00047211" w:rsidRDefault="003C3CB4">
            <w:pPr>
              <w:pStyle w:val="2"/>
            </w:pPr>
            <w:r>
              <w:t>A05029900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10</w:t>
            </w:r>
          </w:p>
        </w:tc>
        <w:tc>
          <w:tcPr>
            <w:tcW w:w="850" w:type="dxa"/>
            <w:vAlign w:val="center"/>
          </w:tcPr>
          <w:p w:rsidR="00047211" w:rsidRDefault="003C3CB4">
            <w:pPr>
              <w:pStyle w:val="40"/>
            </w:pPr>
            <w:r>
              <w:t>0.15</w:t>
            </w:r>
          </w:p>
        </w:tc>
        <w:tc>
          <w:tcPr>
            <w:tcW w:w="964" w:type="dxa"/>
            <w:vAlign w:val="center"/>
          </w:tcPr>
          <w:p w:rsidR="00047211" w:rsidRDefault="003C3CB4">
            <w:pPr>
              <w:pStyle w:val="40"/>
            </w:pPr>
            <w:r>
              <w:t>1.50</w:t>
            </w:r>
          </w:p>
        </w:tc>
        <w:tc>
          <w:tcPr>
            <w:tcW w:w="964" w:type="dxa"/>
            <w:vAlign w:val="center"/>
          </w:tcPr>
          <w:p w:rsidR="00047211" w:rsidRDefault="003C3CB4">
            <w:pPr>
              <w:pStyle w:val="40"/>
            </w:pPr>
            <w:r>
              <w:t>1.50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1.50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其他用具</w:t>
            </w:r>
          </w:p>
        </w:tc>
        <w:tc>
          <w:tcPr>
            <w:tcW w:w="1134" w:type="dxa"/>
            <w:vAlign w:val="center"/>
          </w:tcPr>
          <w:p w:rsidR="00047211" w:rsidRDefault="003C3CB4">
            <w:pPr>
              <w:pStyle w:val="2"/>
            </w:pPr>
            <w:r>
              <w:t>A05029900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10</w:t>
            </w:r>
          </w:p>
        </w:tc>
        <w:tc>
          <w:tcPr>
            <w:tcW w:w="850" w:type="dxa"/>
            <w:vAlign w:val="center"/>
          </w:tcPr>
          <w:p w:rsidR="00047211" w:rsidRDefault="003C3CB4">
            <w:pPr>
              <w:pStyle w:val="40"/>
            </w:pPr>
            <w:r>
              <w:t>0.25</w:t>
            </w:r>
          </w:p>
        </w:tc>
        <w:tc>
          <w:tcPr>
            <w:tcW w:w="964" w:type="dxa"/>
            <w:vAlign w:val="center"/>
          </w:tcPr>
          <w:p w:rsidR="00047211" w:rsidRDefault="003C3CB4">
            <w:pPr>
              <w:pStyle w:val="40"/>
            </w:pPr>
            <w:r>
              <w:t>2.50</w:t>
            </w:r>
          </w:p>
        </w:tc>
        <w:tc>
          <w:tcPr>
            <w:tcW w:w="964" w:type="dxa"/>
            <w:vAlign w:val="center"/>
          </w:tcPr>
          <w:p w:rsidR="00047211" w:rsidRDefault="003C3CB4">
            <w:pPr>
              <w:pStyle w:val="40"/>
            </w:pPr>
            <w:r>
              <w:t>2.50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2.50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其他文化艺术服务</w:t>
            </w:r>
          </w:p>
        </w:tc>
        <w:tc>
          <w:tcPr>
            <w:tcW w:w="1134" w:type="dxa"/>
            <w:vAlign w:val="center"/>
          </w:tcPr>
          <w:p w:rsidR="00047211" w:rsidRDefault="003C3CB4">
            <w:pPr>
              <w:pStyle w:val="2"/>
            </w:pPr>
            <w:r>
              <w:t>C06039900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15.00</w:t>
            </w:r>
          </w:p>
        </w:tc>
        <w:tc>
          <w:tcPr>
            <w:tcW w:w="964" w:type="dxa"/>
            <w:vAlign w:val="center"/>
          </w:tcPr>
          <w:p w:rsidR="00047211" w:rsidRDefault="003C3CB4">
            <w:pPr>
              <w:pStyle w:val="40"/>
            </w:pPr>
            <w:r>
              <w:t>15.00</w:t>
            </w:r>
          </w:p>
        </w:tc>
        <w:tc>
          <w:tcPr>
            <w:tcW w:w="964" w:type="dxa"/>
            <w:vAlign w:val="center"/>
          </w:tcPr>
          <w:p w:rsidR="00047211" w:rsidRDefault="003C3CB4">
            <w:pPr>
              <w:pStyle w:val="40"/>
            </w:pPr>
            <w:r>
              <w:t>15.00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15.00</w:t>
            </w:r>
          </w:p>
        </w:tc>
      </w:tr>
      <w:tr w:rsidR="00047211">
        <w:trPr>
          <w:cantSplit/>
          <w:jc w:val="center"/>
        </w:trPr>
        <w:tc>
          <w:tcPr>
            <w:tcW w:w="1701" w:type="dxa"/>
            <w:vAlign w:val="center"/>
          </w:tcPr>
          <w:p w:rsidR="00047211" w:rsidRDefault="003C3CB4">
            <w:pPr>
              <w:pStyle w:val="2"/>
            </w:pPr>
            <w:r>
              <w:t>公共文化服务体系建设补助项目</w:t>
            </w:r>
          </w:p>
        </w:tc>
        <w:tc>
          <w:tcPr>
            <w:tcW w:w="964" w:type="dxa"/>
            <w:vAlign w:val="center"/>
          </w:tcPr>
          <w:p w:rsidR="00047211" w:rsidRDefault="003C3CB4">
            <w:pPr>
              <w:pStyle w:val="40"/>
            </w:pPr>
            <w:r>
              <w:t>285.26</w:t>
            </w:r>
          </w:p>
        </w:tc>
        <w:tc>
          <w:tcPr>
            <w:tcW w:w="1134" w:type="dxa"/>
            <w:vAlign w:val="center"/>
          </w:tcPr>
          <w:p w:rsidR="00047211" w:rsidRDefault="003C3CB4">
            <w:pPr>
              <w:pStyle w:val="2"/>
            </w:pPr>
            <w:r>
              <w:t>其他文化、体育、娱乐服务</w:t>
            </w:r>
          </w:p>
        </w:tc>
        <w:tc>
          <w:tcPr>
            <w:tcW w:w="1134" w:type="dxa"/>
            <w:vAlign w:val="center"/>
          </w:tcPr>
          <w:p w:rsidR="00047211" w:rsidRDefault="003C3CB4">
            <w:pPr>
              <w:pStyle w:val="2"/>
            </w:pPr>
            <w:r>
              <w:t>C06990000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40.00</w:t>
            </w:r>
          </w:p>
        </w:tc>
        <w:tc>
          <w:tcPr>
            <w:tcW w:w="964" w:type="dxa"/>
            <w:vAlign w:val="center"/>
          </w:tcPr>
          <w:p w:rsidR="00047211" w:rsidRDefault="003C3CB4">
            <w:pPr>
              <w:pStyle w:val="40"/>
            </w:pPr>
            <w:r>
              <w:t>40.00</w:t>
            </w:r>
          </w:p>
        </w:tc>
        <w:tc>
          <w:tcPr>
            <w:tcW w:w="964" w:type="dxa"/>
            <w:vAlign w:val="center"/>
          </w:tcPr>
          <w:p w:rsidR="00047211" w:rsidRDefault="003C3CB4">
            <w:pPr>
              <w:pStyle w:val="40"/>
            </w:pPr>
            <w:r>
              <w:t>40.00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40.00</w:t>
            </w:r>
          </w:p>
        </w:tc>
      </w:tr>
      <w:tr w:rsidR="00047211">
        <w:trPr>
          <w:cantSplit/>
          <w:jc w:val="center"/>
        </w:trPr>
        <w:tc>
          <w:tcPr>
            <w:tcW w:w="1701" w:type="dxa"/>
            <w:vAlign w:val="center"/>
          </w:tcPr>
          <w:p w:rsidR="00047211" w:rsidRDefault="003C3CB4">
            <w:pPr>
              <w:pStyle w:val="2"/>
            </w:pPr>
            <w:r>
              <w:t>旅发大会石林花海景观工程建设项目</w:t>
            </w:r>
          </w:p>
        </w:tc>
        <w:tc>
          <w:tcPr>
            <w:tcW w:w="964" w:type="dxa"/>
            <w:vAlign w:val="center"/>
          </w:tcPr>
          <w:p w:rsidR="00047211" w:rsidRDefault="003C3CB4">
            <w:pPr>
              <w:pStyle w:val="40"/>
            </w:pPr>
            <w:r>
              <w:t>262.28</w:t>
            </w:r>
          </w:p>
        </w:tc>
        <w:tc>
          <w:tcPr>
            <w:tcW w:w="1134" w:type="dxa"/>
            <w:vAlign w:val="center"/>
          </w:tcPr>
          <w:p w:rsidR="00047211" w:rsidRDefault="003C3CB4">
            <w:pPr>
              <w:pStyle w:val="2"/>
            </w:pPr>
            <w:r>
              <w:t>园林绿化工程施工</w:t>
            </w:r>
          </w:p>
        </w:tc>
        <w:tc>
          <w:tcPr>
            <w:tcW w:w="1134" w:type="dxa"/>
            <w:vAlign w:val="center"/>
          </w:tcPr>
          <w:p w:rsidR="00047211" w:rsidRDefault="003C3CB4">
            <w:pPr>
              <w:pStyle w:val="2"/>
            </w:pPr>
            <w:r>
              <w:t>B02130500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253.78</w:t>
            </w:r>
          </w:p>
        </w:tc>
        <w:tc>
          <w:tcPr>
            <w:tcW w:w="964" w:type="dxa"/>
            <w:vAlign w:val="center"/>
          </w:tcPr>
          <w:p w:rsidR="00047211" w:rsidRDefault="003C3CB4">
            <w:pPr>
              <w:pStyle w:val="40"/>
            </w:pPr>
            <w:r>
              <w:t>253.78</w:t>
            </w:r>
          </w:p>
        </w:tc>
        <w:tc>
          <w:tcPr>
            <w:tcW w:w="964" w:type="dxa"/>
            <w:vAlign w:val="center"/>
          </w:tcPr>
          <w:p w:rsidR="00047211" w:rsidRDefault="003C3CB4">
            <w:pPr>
              <w:pStyle w:val="40"/>
            </w:pPr>
            <w:r>
              <w:t>253.78</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253.78</w:t>
            </w:r>
          </w:p>
        </w:tc>
      </w:tr>
      <w:tr w:rsidR="00047211">
        <w:trPr>
          <w:cantSplit/>
          <w:jc w:val="center"/>
        </w:trPr>
        <w:tc>
          <w:tcPr>
            <w:tcW w:w="1701" w:type="dxa"/>
            <w:vAlign w:val="center"/>
          </w:tcPr>
          <w:p w:rsidR="00047211" w:rsidRDefault="003C3CB4">
            <w:pPr>
              <w:pStyle w:val="2"/>
            </w:pPr>
            <w:r>
              <w:t>图书采购项目（民生实事）</w:t>
            </w:r>
          </w:p>
        </w:tc>
        <w:tc>
          <w:tcPr>
            <w:tcW w:w="964" w:type="dxa"/>
            <w:vAlign w:val="center"/>
          </w:tcPr>
          <w:p w:rsidR="00047211" w:rsidRDefault="003C3CB4">
            <w:pPr>
              <w:pStyle w:val="40"/>
            </w:pPr>
            <w:r>
              <w:t>35.99</w:t>
            </w:r>
          </w:p>
        </w:tc>
        <w:tc>
          <w:tcPr>
            <w:tcW w:w="1134" w:type="dxa"/>
            <w:vAlign w:val="center"/>
          </w:tcPr>
          <w:p w:rsidR="00047211" w:rsidRDefault="003C3CB4">
            <w:pPr>
              <w:pStyle w:val="2"/>
            </w:pPr>
            <w:r>
              <w:t>其他图书</w:t>
            </w:r>
          </w:p>
        </w:tc>
        <w:tc>
          <w:tcPr>
            <w:tcW w:w="1134" w:type="dxa"/>
            <w:vAlign w:val="center"/>
          </w:tcPr>
          <w:p w:rsidR="00047211" w:rsidRDefault="003C3CB4">
            <w:pPr>
              <w:pStyle w:val="2"/>
            </w:pPr>
            <w:r>
              <w:t>A04019900</w:t>
            </w:r>
          </w:p>
        </w:tc>
        <w:tc>
          <w:tcPr>
            <w:tcW w:w="709" w:type="dxa"/>
            <w:vAlign w:val="center"/>
          </w:tcPr>
          <w:p w:rsidR="00047211" w:rsidRDefault="003C3CB4">
            <w:pPr>
              <w:pStyle w:val="3"/>
            </w:pPr>
            <w:r>
              <w:t>批</w:t>
            </w:r>
          </w:p>
        </w:tc>
        <w:tc>
          <w:tcPr>
            <w:tcW w:w="850" w:type="dxa"/>
            <w:vAlign w:val="center"/>
          </w:tcPr>
          <w:p w:rsidR="00047211" w:rsidRDefault="003C3CB4">
            <w:pPr>
              <w:pStyle w:val="40"/>
            </w:pPr>
            <w:r>
              <w:t>1</w:t>
            </w:r>
          </w:p>
        </w:tc>
        <w:tc>
          <w:tcPr>
            <w:tcW w:w="850" w:type="dxa"/>
            <w:vAlign w:val="center"/>
          </w:tcPr>
          <w:p w:rsidR="00047211" w:rsidRDefault="003C3CB4">
            <w:pPr>
              <w:pStyle w:val="40"/>
            </w:pPr>
            <w:r>
              <w:t>35.99</w:t>
            </w:r>
          </w:p>
        </w:tc>
        <w:tc>
          <w:tcPr>
            <w:tcW w:w="964" w:type="dxa"/>
            <w:vAlign w:val="center"/>
          </w:tcPr>
          <w:p w:rsidR="00047211" w:rsidRDefault="003C3CB4">
            <w:pPr>
              <w:pStyle w:val="40"/>
            </w:pPr>
            <w:r>
              <w:t>35.99</w:t>
            </w:r>
          </w:p>
        </w:tc>
        <w:tc>
          <w:tcPr>
            <w:tcW w:w="964" w:type="dxa"/>
            <w:vAlign w:val="center"/>
          </w:tcPr>
          <w:p w:rsidR="00047211" w:rsidRDefault="003C3CB4">
            <w:pPr>
              <w:pStyle w:val="40"/>
            </w:pPr>
            <w:r>
              <w:t>35.99</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35.99</w:t>
            </w:r>
          </w:p>
        </w:tc>
      </w:tr>
      <w:tr w:rsidR="00047211">
        <w:trPr>
          <w:cantSplit/>
          <w:jc w:val="center"/>
        </w:trPr>
        <w:tc>
          <w:tcPr>
            <w:tcW w:w="1701" w:type="dxa"/>
            <w:vAlign w:val="center"/>
          </w:tcPr>
          <w:p w:rsidR="00047211" w:rsidRDefault="003C3CB4">
            <w:pPr>
              <w:pStyle w:val="2"/>
            </w:pPr>
            <w:r>
              <w:t>文化市场行政执法队日常公用</w:t>
            </w:r>
          </w:p>
        </w:tc>
        <w:tc>
          <w:tcPr>
            <w:tcW w:w="964" w:type="dxa"/>
            <w:vAlign w:val="center"/>
          </w:tcPr>
          <w:p w:rsidR="00047211" w:rsidRDefault="003C3CB4">
            <w:pPr>
              <w:pStyle w:val="40"/>
            </w:pPr>
            <w:r>
              <w:t>10.00</w:t>
            </w:r>
          </w:p>
        </w:tc>
        <w:tc>
          <w:tcPr>
            <w:tcW w:w="1134" w:type="dxa"/>
            <w:vAlign w:val="center"/>
          </w:tcPr>
          <w:p w:rsidR="00047211" w:rsidRDefault="003C3CB4">
            <w:pPr>
              <w:pStyle w:val="2"/>
            </w:pPr>
            <w:r>
              <w:t>复印纸</w:t>
            </w:r>
          </w:p>
        </w:tc>
        <w:tc>
          <w:tcPr>
            <w:tcW w:w="1134" w:type="dxa"/>
            <w:vAlign w:val="center"/>
          </w:tcPr>
          <w:p w:rsidR="00047211" w:rsidRDefault="003C3CB4">
            <w:pPr>
              <w:pStyle w:val="2"/>
            </w:pPr>
            <w:r>
              <w:t>A05040101</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0.10</w:t>
            </w:r>
          </w:p>
        </w:tc>
        <w:tc>
          <w:tcPr>
            <w:tcW w:w="964" w:type="dxa"/>
            <w:vAlign w:val="center"/>
          </w:tcPr>
          <w:p w:rsidR="00047211" w:rsidRDefault="003C3CB4">
            <w:pPr>
              <w:pStyle w:val="40"/>
            </w:pPr>
            <w:r>
              <w:t>0.10</w:t>
            </w:r>
          </w:p>
        </w:tc>
        <w:tc>
          <w:tcPr>
            <w:tcW w:w="964" w:type="dxa"/>
            <w:vAlign w:val="center"/>
          </w:tcPr>
          <w:p w:rsidR="00047211" w:rsidRDefault="003C3CB4">
            <w:pPr>
              <w:pStyle w:val="40"/>
            </w:pPr>
            <w:r>
              <w:t>0.10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0.10</w:t>
            </w:r>
          </w:p>
        </w:tc>
      </w:tr>
      <w:tr w:rsidR="00047211">
        <w:trPr>
          <w:cantSplit/>
          <w:jc w:val="center"/>
        </w:trPr>
        <w:tc>
          <w:tcPr>
            <w:tcW w:w="1701" w:type="dxa"/>
            <w:vAlign w:val="center"/>
          </w:tcPr>
          <w:p w:rsidR="00047211" w:rsidRDefault="003C3CB4">
            <w:pPr>
              <w:pStyle w:val="2"/>
            </w:pPr>
            <w:r>
              <w:t>文化市场行政执法队日常公用</w:t>
            </w:r>
          </w:p>
        </w:tc>
        <w:tc>
          <w:tcPr>
            <w:tcW w:w="964" w:type="dxa"/>
            <w:vAlign w:val="center"/>
          </w:tcPr>
          <w:p w:rsidR="00047211" w:rsidRDefault="003C3CB4">
            <w:pPr>
              <w:pStyle w:val="40"/>
            </w:pPr>
            <w:r>
              <w:t>10.00</w:t>
            </w:r>
          </w:p>
        </w:tc>
        <w:tc>
          <w:tcPr>
            <w:tcW w:w="1134" w:type="dxa"/>
            <w:vAlign w:val="center"/>
          </w:tcPr>
          <w:p w:rsidR="00047211" w:rsidRDefault="003C3CB4">
            <w:pPr>
              <w:pStyle w:val="2"/>
            </w:pPr>
            <w:r>
              <w:t>其他印刷服务</w:t>
            </w:r>
          </w:p>
        </w:tc>
        <w:tc>
          <w:tcPr>
            <w:tcW w:w="1134" w:type="dxa"/>
            <w:vAlign w:val="center"/>
          </w:tcPr>
          <w:p w:rsidR="00047211" w:rsidRDefault="003C3CB4">
            <w:pPr>
              <w:pStyle w:val="2"/>
            </w:pPr>
            <w:r>
              <w:t>C23090199</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1.80</w:t>
            </w:r>
          </w:p>
        </w:tc>
        <w:tc>
          <w:tcPr>
            <w:tcW w:w="964" w:type="dxa"/>
            <w:vAlign w:val="center"/>
          </w:tcPr>
          <w:p w:rsidR="00047211" w:rsidRDefault="003C3CB4">
            <w:pPr>
              <w:pStyle w:val="40"/>
            </w:pPr>
            <w:r>
              <w:t>1.80</w:t>
            </w:r>
          </w:p>
        </w:tc>
        <w:tc>
          <w:tcPr>
            <w:tcW w:w="964" w:type="dxa"/>
            <w:vAlign w:val="center"/>
          </w:tcPr>
          <w:p w:rsidR="00047211" w:rsidRDefault="003C3CB4">
            <w:pPr>
              <w:pStyle w:val="40"/>
            </w:pPr>
            <w:r>
              <w:t>1.80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1.80</w:t>
            </w:r>
          </w:p>
        </w:tc>
      </w:tr>
      <w:tr w:rsidR="00047211">
        <w:trPr>
          <w:cantSplit/>
          <w:jc w:val="center"/>
        </w:trPr>
        <w:tc>
          <w:tcPr>
            <w:tcW w:w="1701" w:type="dxa"/>
            <w:vAlign w:val="center"/>
          </w:tcPr>
          <w:p w:rsidR="00047211" w:rsidRDefault="003C3CB4">
            <w:pPr>
              <w:pStyle w:val="2"/>
            </w:pPr>
            <w:r>
              <w:t>文化艺术中心免费开放经费项目</w:t>
            </w:r>
          </w:p>
        </w:tc>
        <w:tc>
          <w:tcPr>
            <w:tcW w:w="964" w:type="dxa"/>
            <w:vAlign w:val="center"/>
          </w:tcPr>
          <w:p w:rsidR="00047211" w:rsidRDefault="003C3CB4">
            <w:pPr>
              <w:pStyle w:val="40"/>
            </w:pPr>
            <w:r>
              <w:t>26.00</w:t>
            </w:r>
          </w:p>
        </w:tc>
        <w:tc>
          <w:tcPr>
            <w:tcW w:w="1134" w:type="dxa"/>
            <w:vAlign w:val="center"/>
          </w:tcPr>
          <w:p w:rsidR="00047211" w:rsidRDefault="003C3CB4">
            <w:pPr>
              <w:pStyle w:val="2"/>
            </w:pPr>
            <w:r>
              <w:t>其他印刷服务</w:t>
            </w:r>
          </w:p>
        </w:tc>
        <w:tc>
          <w:tcPr>
            <w:tcW w:w="1134" w:type="dxa"/>
            <w:vAlign w:val="center"/>
          </w:tcPr>
          <w:p w:rsidR="00047211" w:rsidRDefault="003C3CB4">
            <w:pPr>
              <w:pStyle w:val="2"/>
            </w:pPr>
            <w:r>
              <w:t>C23090199</w:t>
            </w:r>
          </w:p>
        </w:tc>
        <w:tc>
          <w:tcPr>
            <w:tcW w:w="709" w:type="dxa"/>
            <w:vAlign w:val="center"/>
          </w:tcPr>
          <w:p w:rsidR="00047211" w:rsidRDefault="003C3CB4">
            <w:pPr>
              <w:pStyle w:val="3"/>
            </w:pPr>
            <w:r>
              <w:t>批</w:t>
            </w:r>
          </w:p>
        </w:tc>
        <w:tc>
          <w:tcPr>
            <w:tcW w:w="850" w:type="dxa"/>
            <w:vAlign w:val="center"/>
          </w:tcPr>
          <w:p w:rsidR="00047211" w:rsidRDefault="003C3CB4">
            <w:pPr>
              <w:pStyle w:val="40"/>
            </w:pPr>
            <w:r>
              <w:t>1</w:t>
            </w:r>
          </w:p>
        </w:tc>
        <w:tc>
          <w:tcPr>
            <w:tcW w:w="850" w:type="dxa"/>
            <w:vAlign w:val="center"/>
          </w:tcPr>
          <w:p w:rsidR="00047211" w:rsidRDefault="003C3CB4">
            <w:pPr>
              <w:pStyle w:val="40"/>
            </w:pPr>
            <w:r>
              <w:t>2.90</w:t>
            </w:r>
          </w:p>
        </w:tc>
        <w:tc>
          <w:tcPr>
            <w:tcW w:w="964" w:type="dxa"/>
            <w:vAlign w:val="center"/>
          </w:tcPr>
          <w:p w:rsidR="00047211" w:rsidRDefault="003C3CB4">
            <w:pPr>
              <w:pStyle w:val="40"/>
            </w:pPr>
            <w:r>
              <w:t>2.90</w:t>
            </w:r>
          </w:p>
        </w:tc>
        <w:tc>
          <w:tcPr>
            <w:tcW w:w="964" w:type="dxa"/>
            <w:vAlign w:val="center"/>
          </w:tcPr>
          <w:p w:rsidR="00047211" w:rsidRDefault="003C3CB4">
            <w:pPr>
              <w:pStyle w:val="40"/>
            </w:pPr>
            <w:r>
              <w:t>2.90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2.90</w:t>
            </w:r>
          </w:p>
        </w:tc>
      </w:tr>
      <w:tr w:rsidR="00047211">
        <w:trPr>
          <w:cantSplit/>
          <w:jc w:val="center"/>
        </w:trPr>
        <w:tc>
          <w:tcPr>
            <w:tcW w:w="1701" w:type="dxa"/>
            <w:vAlign w:val="center"/>
          </w:tcPr>
          <w:p w:rsidR="00047211" w:rsidRDefault="003C3CB4">
            <w:pPr>
              <w:pStyle w:val="2"/>
            </w:pPr>
            <w:r>
              <w:t>文化艺术中心装修布置项目（民生实事）</w:t>
            </w:r>
          </w:p>
        </w:tc>
        <w:tc>
          <w:tcPr>
            <w:tcW w:w="964" w:type="dxa"/>
            <w:vAlign w:val="center"/>
          </w:tcPr>
          <w:p w:rsidR="00047211" w:rsidRDefault="003C3CB4">
            <w:pPr>
              <w:pStyle w:val="40"/>
            </w:pPr>
            <w:r>
              <w:t>46.29</w:t>
            </w:r>
          </w:p>
        </w:tc>
        <w:tc>
          <w:tcPr>
            <w:tcW w:w="1134" w:type="dxa"/>
            <w:vAlign w:val="center"/>
          </w:tcPr>
          <w:p w:rsidR="00047211" w:rsidRDefault="003C3CB4">
            <w:pPr>
              <w:pStyle w:val="2"/>
            </w:pPr>
            <w:r>
              <w:t>装修工程</w:t>
            </w:r>
          </w:p>
        </w:tc>
        <w:tc>
          <w:tcPr>
            <w:tcW w:w="1134" w:type="dxa"/>
            <w:vAlign w:val="center"/>
          </w:tcPr>
          <w:p w:rsidR="00047211" w:rsidRDefault="003C3CB4">
            <w:pPr>
              <w:pStyle w:val="2"/>
            </w:pPr>
            <w:r>
              <w:t>B07000000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46.29</w:t>
            </w:r>
          </w:p>
        </w:tc>
        <w:tc>
          <w:tcPr>
            <w:tcW w:w="964" w:type="dxa"/>
            <w:vAlign w:val="center"/>
          </w:tcPr>
          <w:p w:rsidR="00047211" w:rsidRDefault="003C3CB4">
            <w:pPr>
              <w:pStyle w:val="40"/>
            </w:pPr>
            <w:r>
              <w:t>46.29</w:t>
            </w:r>
          </w:p>
        </w:tc>
        <w:tc>
          <w:tcPr>
            <w:tcW w:w="964" w:type="dxa"/>
            <w:vAlign w:val="center"/>
          </w:tcPr>
          <w:p w:rsidR="00047211" w:rsidRDefault="003C3CB4">
            <w:pPr>
              <w:pStyle w:val="40"/>
            </w:pPr>
            <w:r>
              <w:t>46.29</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46.29</w:t>
            </w:r>
          </w:p>
        </w:tc>
      </w:tr>
      <w:tr w:rsidR="00047211">
        <w:trPr>
          <w:cantSplit/>
          <w:jc w:val="center"/>
        </w:trPr>
        <w:tc>
          <w:tcPr>
            <w:tcW w:w="1701" w:type="dxa"/>
            <w:vAlign w:val="center"/>
          </w:tcPr>
          <w:p w:rsidR="00047211" w:rsidRDefault="003C3CB4">
            <w:pPr>
              <w:pStyle w:val="2"/>
            </w:pPr>
            <w:r>
              <w:t>文化站免费开放补助资金项目</w:t>
            </w:r>
          </w:p>
        </w:tc>
        <w:tc>
          <w:tcPr>
            <w:tcW w:w="964" w:type="dxa"/>
            <w:vAlign w:val="center"/>
          </w:tcPr>
          <w:p w:rsidR="00047211" w:rsidRDefault="003C3CB4">
            <w:pPr>
              <w:pStyle w:val="40"/>
            </w:pPr>
            <w:r>
              <w:t>55.00</w:t>
            </w:r>
          </w:p>
        </w:tc>
        <w:tc>
          <w:tcPr>
            <w:tcW w:w="1134" w:type="dxa"/>
            <w:vAlign w:val="center"/>
          </w:tcPr>
          <w:p w:rsidR="00047211" w:rsidRDefault="003C3CB4">
            <w:pPr>
              <w:pStyle w:val="2"/>
            </w:pPr>
            <w:r>
              <w:t>其他文艺设备</w:t>
            </w:r>
          </w:p>
        </w:tc>
        <w:tc>
          <w:tcPr>
            <w:tcW w:w="1134" w:type="dxa"/>
            <w:vAlign w:val="center"/>
          </w:tcPr>
          <w:p w:rsidR="00047211" w:rsidRDefault="003C3CB4">
            <w:pPr>
              <w:pStyle w:val="2"/>
            </w:pPr>
            <w:r>
              <w:t>A02459900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180</w:t>
            </w:r>
          </w:p>
        </w:tc>
        <w:tc>
          <w:tcPr>
            <w:tcW w:w="850" w:type="dxa"/>
            <w:vAlign w:val="center"/>
          </w:tcPr>
          <w:p w:rsidR="00047211" w:rsidRDefault="003C3CB4">
            <w:pPr>
              <w:pStyle w:val="40"/>
            </w:pPr>
            <w:r>
              <w:t>0.21</w:t>
            </w:r>
          </w:p>
        </w:tc>
        <w:tc>
          <w:tcPr>
            <w:tcW w:w="964" w:type="dxa"/>
            <w:vAlign w:val="center"/>
          </w:tcPr>
          <w:p w:rsidR="00047211" w:rsidRDefault="003C3CB4">
            <w:pPr>
              <w:pStyle w:val="40"/>
            </w:pPr>
            <w:r>
              <w:t>38.34</w:t>
            </w:r>
          </w:p>
        </w:tc>
        <w:tc>
          <w:tcPr>
            <w:tcW w:w="964" w:type="dxa"/>
            <w:vAlign w:val="center"/>
          </w:tcPr>
          <w:p w:rsidR="00047211" w:rsidRDefault="003C3CB4">
            <w:pPr>
              <w:pStyle w:val="40"/>
            </w:pPr>
            <w:r>
              <w:t>38.34</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38.34</w:t>
            </w:r>
          </w:p>
        </w:tc>
      </w:tr>
      <w:tr w:rsidR="00047211">
        <w:trPr>
          <w:cantSplit/>
          <w:jc w:val="center"/>
        </w:trPr>
        <w:tc>
          <w:tcPr>
            <w:tcW w:w="1701" w:type="dxa"/>
            <w:vAlign w:val="center"/>
          </w:tcPr>
          <w:p w:rsidR="00047211" w:rsidRDefault="003C3CB4">
            <w:pPr>
              <w:pStyle w:val="2"/>
            </w:pPr>
            <w:r>
              <w:lastRenderedPageBreak/>
              <w:t>文化站免费开放补助资金项目</w:t>
            </w:r>
          </w:p>
        </w:tc>
        <w:tc>
          <w:tcPr>
            <w:tcW w:w="964" w:type="dxa"/>
            <w:vAlign w:val="center"/>
          </w:tcPr>
          <w:p w:rsidR="00047211" w:rsidRDefault="003C3CB4">
            <w:pPr>
              <w:pStyle w:val="40"/>
            </w:pPr>
            <w:r>
              <w:t>55.00</w:t>
            </w:r>
          </w:p>
        </w:tc>
        <w:tc>
          <w:tcPr>
            <w:tcW w:w="1134" w:type="dxa"/>
            <w:vAlign w:val="center"/>
          </w:tcPr>
          <w:p w:rsidR="00047211" w:rsidRDefault="003C3CB4">
            <w:pPr>
              <w:pStyle w:val="2"/>
            </w:pPr>
            <w:r>
              <w:t>其他文艺设备</w:t>
            </w:r>
          </w:p>
        </w:tc>
        <w:tc>
          <w:tcPr>
            <w:tcW w:w="1134" w:type="dxa"/>
            <w:vAlign w:val="center"/>
          </w:tcPr>
          <w:p w:rsidR="00047211" w:rsidRDefault="003C3CB4">
            <w:pPr>
              <w:pStyle w:val="2"/>
            </w:pPr>
            <w:r>
              <w:t>A02459900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18</w:t>
            </w:r>
          </w:p>
        </w:tc>
        <w:tc>
          <w:tcPr>
            <w:tcW w:w="850" w:type="dxa"/>
            <w:vAlign w:val="center"/>
          </w:tcPr>
          <w:p w:rsidR="00047211" w:rsidRDefault="003C3CB4">
            <w:pPr>
              <w:pStyle w:val="40"/>
            </w:pPr>
            <w:r>
              <w:t>0.05</w:t>
            </w:r>
          </w:p>
        </w:tc>
        <w:tc>
          <w:tcPr>
            <w:tcW w:w="964" w:type="dxa"/>
            <w:vAlign w:val="center"/>
          </w:tcPr>
          <w:p w:rsidR="00047211" w:rsidRDefault="003C3CB4">
            <w:pPr>
              <w:pStyle w:val="40"/>
            </w:pPr>
            <w:r>
              <w:t>0.90</w:t>
            </w:r>
          </w:p>
        </w:tc>
        <w:tc>
          <w:tcPr>
            <w:tcW w:w="964" w:type="dxa"/>
            <w:vAlign w:val="center"/>
          </w:tcPr>
          <w:p w:rsidR="00047211" w:rsidRDefault="003C3CB4">
            <w:pPr>
              <w:pStyle w:val="40"/>
            </w:pPr>
            <w:r>
              <w:t>0.90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0.90</w:t>
            </w:r>
          </w:p>
        </w:tc>
      </w:tr>
      <w:tr w:rsidR="00047211">
        <w:trPr>
          <w:cantSplit/>
          <w:jc w:val="center"/>
        </w:trPr>
        <w:tc>
          <w:tcPr>
            <w:tcW w:w="1701" w:type="dxa"/>
            <w:vAlign w:val="center"/>
          </w:tcPr>
          <w:p w:rsidR="00047211" w:rsidRDefault="003C3CB4">
            <w:pPr>
              <w:pStyle w:val="2"/>
            </w:pPr>
            <w:r>
              <w:t>文化站免费开放补助资金项目</w:t>
            </w:r>
          </w:p>
        </w:tc>
        <w:tc>
          <w:tcPr>
            <w:tcW w:w="964" w:type="dxa"/>
            <w:vAlign w:val="center"/>
          </w:tcPr>
          <w:p w:rsidR="00047211" w:rsidRDefault="003C3CB4">
            <w:pPr>
              <w:pStyle w:val="40"/>
            </w:pPr>
            <w:r>
              <w:t>55.00</w:t>
            </w:r>
          </w:p>
        </w:tc>
        <w:tc>
          <w:tcPr>
            <w:tcW w:w="1134" w:type="dxa"/>
            <w:vAlign w:val="center"/>
          </w:tcPr>
          <w:p w:rsidR="00047211" w:rsidRDefault="003C3CB4">
            <w:pPr>
              <w:pStyle w:val="2"/>
            </w:pPr>
            <w:r>
              <w:t>其他文艺设备</w:t>
            </w:r>
          </w:p>
        </w:tc>
        <w:tc>
          <w:tcPr>
            <w:tcW w:w="1134" w:type="dxa"/>
            <w:vAlign w:val="center"/>
          </w:tcPr>
          <w:p w:rsidR="00047211" w:rsidRDefault="003C3CB4">
            <w:pPr>
              <w:pStyle w:val="2"/>
            </w:pPr>
            <w:r>
              <w:t>A02459900</w:t>
            </w:r>
          </w:p>
        </w:tc>
        <w:tc>
          <w:tcPr>
            <w:tcW w:w="709" w:type="dxa"/>
            <w:vAlign w:val="center"/>
          </w:tcPr>
          <w:p w:rsidR="00047211" w:rsidRDefault="003C3CB4">
            <w:pPr>
              <w:pStyle w:val="3"/>
            </w:pPr>
            <w:r>
              <w:t>套</w:t>
            </w:r>
          </w:p>
        </w:tc>
        <w:tc>
          <w:tcPr>
            <w:tcW w:w="850" w:type="dxa"/>
            <w:vAlign w:val="center"/>
          </w:tcPr>
          <w:p w:rsidR="00047211" w:rsidRDefault="003C3CB4">
            <w:pPr>
              <w:pStyle w:val="40"/>
            </w:pPr>
            <w:r>
              <w:t>18</w:t>
            </w:r>
          </w:p>
        </w:tc>
        <w:tc>
          <w:tcPr>
            <w:tcW w:w="850" w:type="dxa"/>
            <w:vAlign w:val="center"/>
          </w:tcPr>
          <w:p w:rsidR="00047211" w:rsidRDefault="003C3CB4">
            <w:pPr>
              <w:pStyle w:val="40"/>
            </w:pPr>
            <w:r>
              <w:t>0.05</w:t>
            </w:r>
          </w:p>
        </w:tc>
        <w:tc>
          <w:tcPr>
            <w:tcW w:w="964" w:type="dxa"/>
            <w:vAlign w:val="center"/>
          </w:tcPr>
          <w:p w:rsidR="00047211" w:rsidRDefault="003C3CB4">
            <w:pPr>
              <w:pStyle w:val="40"/>
            </w:pPr>
            <w:r>
              <w:t>0.90</w:t>
            </w:r>
          </w:p>
        </w:tc>
        <w:tc>
          <w:tcPr>
            <w:tcW w:w="964" w:type="dxa"/>
            <w:vAlign w:val="center"/>
          </w:tcPr>
          <w:p w:rsidR="00047211" w:rsidRDefault="003C3CB4">
            <w:pPr>
              <w:pStyle w:val="40"/>
            </w:pPr>
            <w:r>
              <w:t>0.90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0.90</w:t>
            </w:r>
          </w:p>
        </w:tc>
      </w:tr>
      <w:tr w:rsidR="00047211">
        <w:trPr>
          <w:cantSplit/>
          <w:jc w:val="center"/>
        </w:trPr>
        <w:tc>
          <w:tcPr>
            <w:tcW w:w="1701" w:type="dxa"/>
            <w:vAlign w:val="center"/>
          </w:tcPr>
          <w:p w:rsidR="00047211" w:rsidRDefault="003C3CB4">
            <w:pPr>
              <w:pStyle w:val="2"/>
            </w:pPr>
            <w:r>
              <w:t>文化站免费开放补助资金项目</w:t>
            </w:r>
          </w:p>
        </w:tc>
        <w:tc>
          <w:tcPr>
            <w:tcW w:w="964" w:type="dxa"/>
            <w:vAlign w:val="center"/>
          </w:tcPr>
          <w:p w:rsidR="00047211" w:rsidRDefault="003C3CB4">
            <w:pPr>
              <w:pStyle w:val="40"/>
            </w:pPr>
            <w:r>
              <w:t>55.00</w:t>
            </w:r>
          </w:p>
        </w:tc>
        <w:tc>
          <w:tcPr>
            <w:tcW w:w="1134" w:type="dxa"/>
            <w:vAlign w:val="center"/>
          </w:tcPr>
          <w:p w:rsidR="00047211" w:rsidRDefault="003C3CB4">
            <w:pPr>
              <w:pStyle w:val="2"/>
            </w:pPr>
            <w:r>
              <w:t>其他普通图书</w:t>
            </w:r>
          </w:p>
        </w:tc>
        <w:tc>
          <w:tcPr>
            <w:tcW w:w="1134" w:type="dxa"/>
            <w:vAlign w:val="center"/>
          </w:tcPr>
          <w:p w:rsidR="00047211" w:rsidRDefault="003C3CB4">
            <w:pPr>
              <w:pStyle w:val="2"/>
            </w:pPr>
            <w:r>
              <w:t>A04010199</w:t>
            </w:r>
          </w:p>
        </w:tc>
        <w:tc>
          <w:tcPr>
            <w:tcW w:w="709" w:type="dxa"/>
            <w:vAlign w:val="center"/>
          </w:tcPr>
          <w:p w:rsidR="00047211" w:rsidRDefault="003C3CB4">
            <w:pPr>
              <w:pStyle w:val="3"/>
            </w:pPr>
            <w:r>
              <w:t>批</w:t>
            </w:r>
          </w:p>
        </w:tc>
        <w:tc>
          <w:tcPr>
            <w:tcW w:w="850" w:type="dxa"/>
            <w:vAlign w:val="center"/>
          </w:tcPr>
          <w:p w:rsidR="00047211" w:rsidRDefault="003C3CB4">
            <w:pPr>
              <w:pStyle w:val="40"/>
            </w:pPr>
            <w:r>
              <w:t>1</w:t>
            </w:r>
          </w:p>
        </w:tc>
        <w:tc>
          <w:tcPr>
            <w:tcW w:w="850" w:type="dxa"/>
            <w:vAlign w:val="center"/>
          </w:tcPr>
          <w:p w:rsidR="00047211" w:rsidRDefault="003C3CB4">
            <w:pPr>
              <w:pStyle w:val="40"/>
            </w:pPr>
            <w:r>
              <w:t>9.00</w:t>
            </w:r>
          </w:p>
        </w:tc>
        <w:tc>
          <w:tcPr>
            <w:tcW w:w="964" w:type="dxa"/>
            <w:vAlign w:val="center"/>
          </w:tcPr>
          <w:p w:rsidR="00047211" w:rsidRDefault="003C3CB4">
            <w:pPr>
              <w:pStyle w:val="40"/>
            </w:pPr>
            <w:r>
              <w:t>9.00</w:t>
            </w:r>
          </w:p>
        </w:tc>
        <w:tc>
          <w:tcPr>
            <w:tcW w:w="964" w:type="dxa"/>
            <w:vAlign w:val="center"/>
          </w:tcPr>
          <w:p w:rsidR="00047211" w:rsidRDefault="003C3CB4">
            <w:pPr>
              <w:pStyle w:val="40"/>
            </w:pPr>
            <w:r>
              <w:t>9.00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9.00</w:t>
            </w:r>
          </w:p>
        </w:tc>
      </w:tr>
      <w:tr w:rsidR="00047211">
        <w:trPr>
          <w:cantSplit/>
          <w:jc w:val="center"/>
        </w:trPr>
        <w:tc>
          <w:tcPr>
            <w:tcW w:w="1701" w:type="dxa"/>
            <w:vAlign w:val="center"/>
          </w:tcPr>
          <w:p w:rsidR="00047211" w:rsidRDefault="003C3CB4">
            <w:pPr>
              <w:pStyle w:val="2"/>
            </w:pPr>
            <w:r>
              <w:t>文化站免费开放补助资金项目</w:t>
            </w:r>
          </w:p>
        </w:tc>
        <w:tc>
          <w:tcPr>
            <w:tcW w:w="964" w:type="dxa"/>
            <w:vAlign w:val="center"/>
          </w:tcPr>
          <w:p w:rsidR="00047211" w:rsidRDefault="003C3CB4">
            <w:pPr>
              <w:pStyle w:val="40"/>
            </w:pPr>
            <w:r>
              <w:t>55.00</w:t>
            </w:r>
          </w:p>
        </w:tc>
        <w:tc>
          <w:tcPr>
            <w:tcW w:w="1134" w:type="dxa"/>
            <w:vAlign w:val="center"/>
          </w:tcPr>
          <w:p w:rsidR="00047211" w:rsidRDefault="003C3CB4">
            <w:pPr>
              <w:pStyle w:val="2"/>
            </w:pPr>
            <w:r>
              <w:t>其他图书</w:t>
            </w:r>
          </w:p>
        </w:tc>
        <w:tc>
          <w:tcPr>
            <w:tcW w:w="1134" w:type="dxa"/>
            <w:vAlign w:val="center"/>
          </w:tcPr>
          <w:p w:rsidR="00047211" w:rsidRDefault="003C3CB4">
            <w:pPr>
              <w:pStyle w:val="2"/>
            </w:pPr>
            <w:r>
              <w:t>A04019900</w:t>
            </w:r>
          </w:p>
        </w:tc>
        <w:tc>
          <w:tcPr>
            <w:tcW w:w="709" w:type="dxa"/>
            <w:vAlign w:val="center"/>
          </w:tcPr>
          <w:p w:rsidR="00047211" w:rsidRDefault="003C3CB4">
            <w:pPr>
              <w:pStyle w:val="3"/>
            </w:pPr>
            <w:r>
              <w:t>批</w:t>
            </w:r>
          </w:p>
        </w:tc>
        <w:tc>
          <w:tcPr>
            <w:tcW w:w="850" w:type="dxa"/>
            <w:vAlign w:val="center"/>
          </w:tcPr>
          <w:p w:rsidR="00047211" w:rsidRDefault="003C3CB4">
            <w:pPr>
              <w:pStyle w:val="40"/>
            </w:pPr>
            <w:r>
              <w:t>1</w:t>
            </w:r>
          </w:p>
        </w:tc>
        <w:tc>
          <w:tcPr>
            <w:tcW w:w="850"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1.00</w:t>
            </w:r>
          </w:p>
        </w:tc>
      </w:tr>
      <w:tr w:rsidR="00047211">
        <w:trPr>
          <w:cantSplit/>
          <w:jc w:val="center"/>
        </w:trPr>
        <w:tc>
          <w:tcPr>
            <w:tcW w:w="1701" w:type="dxa"/>
            <w:vAlign w:val="center"/>
          </w:tcPr>
          <w:p w:rsidR="00047211" w:rsidRDefault="003C3CB4">
            <w:pPr>
              <w:pStyle w:val="2"/>
            </w:pPr>
            <w:r>
              <w:t>文化站免费开放补助资金项目</w:t>
            </w:r>
          </w:p>
        </w:tc>
        <w:tc>
          <w:tcPr>
            <w:tcW w:w="964" w:type="dxa"/>
            <w:vAlign w:val="center"/>
          </w:tcPr>
          <w:p w:rsidR="00047211" w:rsidRDefault="003C3CB4">
            <w:pPr>
              <w:pStyle w:val="40"/>
            </w:pPr>
            <w:r>
              <w:t>55.00</w:t>
            </w:r>
          </w:p>
        </w:tc>
        <w:tc>
          <w:tcPr>
            <w:tcW w:w="1134" w:type="dxa"/>
            <w:vAlign w:val="center"/>
          </w:tcPr>
          <w:p w:rsidR="00047211" w:rsidRDefault="003C3CB4">
            <w:pPr>
              <w:pStyle w:val="2"/>
            </w:pPr>
            <w:r>
              <w:t>其他文化艺术服务</w:t>
            </w:r>
          </w:p>
        </w:tc>
        <w:tc>
          <w:tcPr>
            <w:tcW w:w="1134" w:type="dxa"/>
            <w:vAlign w:val="center"/>
          </w:tcPr>
          <w:p w:rsidR="00047211" w:rsidRDefault="003C3CB4">
            <w:pPr>
              <w:pStyle w:val="2"/>
            </w:pPr>
            <w:r>
              <w:t>C06039900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4.86</w:t>
            </w:r>
          </w:p>
        </w:tc>
        <w:tc>
          <w:tcPr>
            <w:tcW w:w="964" w:type="dxa"/>
            <w:vAlign w:val="center"/>
          </w:tcPr>
          <w:p w:rsidR="00047211" w:rsidRDefault="003C3CB4">
            <w:pPr>
              <w:pStyle w:val="40"/>
            </w:pPr>
            <w:r>
              <w:t>4.86</w:t>
            </w:r>
          </w:p>
        </w:tc>
        <w:tc>
          <w:tcPr>
            <w:tcW w:w="964" w:type="dxa"/>
            <w:vAlign w:val="center"/>
          </w:tcPr>
          <w:p w:rsidR="00047211" w:rsidRDefault="003C3CB4">
            <w:pPr>
              <w:pStyle w:val="40"/>
            </w:pPr>
            <w:r>
              <w:t>4.86</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4.86</w:t>
            </w:r>
          </w:p>
        </w:tc>
      </w:tr>
      <w:tr w:rsidR="00047211">
        <w:trPr>
          <w:cantSplit/>
          <w:jc w:val="center"/>
        </w:trPr>
        <w:tc>
          <w:tcPr>
            <w:tcW w:w="1701" w:type="dxa"/>
            <w:vAlign w:val="center"/>
          </w:tcPr>
          <w:p w:rsidR="00047211" w:rsidRDefault="003C3CB4">
            <w:pPr>
              <w:pStyle w:val="2"/>
            </w:pPr>
            <w:r>
              <w:t>文化站免费开放补助资金项目（县级配套）</w:t>
            </w:r>
          </w:p>
        </w:tc>
        <w:tc>
          <w:tcPr>
            <w:tcW w:w="964" w:type="dxa"/>
            <w:vAlign w:val="center"/>
          </w:tcPr>
          <w:p w:rsidR="00047211" w:rsidRDefault="003C3CB4">
            <w:pPr>
              <w:pStyle w:val="40"/>
            </w:pPr>
            <w:r>
              <w:t>27.00</w:t>
            </w:r>
          </w:p>
        </w:tc>
        <w:tc>
          <w:tcPr>
            <w:tcW w:w="1134" w:type="dxa"/>
            <w:vAlign w:val="center"/>
          </w:tcPr>
          <w:p w:rsidR="00047211" w:rsidRDefault="003C3CB4">
            <w:pPr>
              <w:pStyle w:val="2"/>
            </w:pPr>
            <w:r>
              <w:t>其他普通图书</w:t>
            </w:r>
          </w:p>
        </w:tc>
        <w:tc>
          <w:tcPr>
            <w:tcW w:w="1134" w:type="dxa"/>
            <w:vAlign w:val="center"/>
          </w:tcPr>
          <w:p w:rsidR="00047211" w:rsidRDefault="003C3CB4">
            <w:pPr>
              <w:pStyle w:val="2"/>
            </w:pPr>
            <w:r>
              <w:t>A04010199</w:t>
            </w:r>
          </w:p>
        </w:tc>
        <w:tc>
          <w:tcPr>
            <w:tcW w:w="709" w:type="dxa"/>
            <w:vAlign w:val="center"/>
          </w:tcPr>
          <w:p w:rsidR="00047211" w:rsidRDefault="003C3CB4">
            <w:pPr>
              <w:pStyle w:val="3"/>
            </w:pPr>
            <w:r>
              <w:t>批</w:t>
            </w:r>
          </w:p>
        </w:tc>
        <w:tc>
          <w:tcPr>
            <w:tcW w:w="850" w:type="dxa"/>
            <w:vAlign w:val="center"/>
          </w:tcPr>
          <w:p w:rsidR="00047211" w:rsidRDefault="003C3CB4">
            <w:pPr>
              <w:pStyle w:val="40"/>
            </w:pPr>
            <w:r>
              <w:t>1</w:t>
            </w:r>
          </w:p>
        </w:tc>
        <w:tc>
          <w:tcPr>
            <w:tcW w:w="850" w:type="dxa"/>
            <w:vAlign w:val="center"/>
          </w:tcPr>
          <w:p w:rsidR="00047211" w:rsidRDefault="003C3CB4">
            <w:pPr>
              <w:pStyle w:val="40"/>
            </w:pPr>
            <w:r>
              <w:t>27.00</w:t>
            </w:r>
          </w:p>
        </w:tc>
        <w:tc>
          <w:tcPr>
            <w:tcW w:w="964" w:type="dxa"/>
            <w:vAlign w:val="center"/>
          </w:tcPr>
          <w:p w:rsidR="00047211" w:rsidRDefault="003C3CB4">
            <w:pPr>
              <w:pStyle w:val="40"/>
            </w:pPr>
            <w:r>
              <w:t>27.00</w:t>
            </w:r>
          </w:p>
        </w:tc>
        <w:tc>
          <w:tcPr>
            <w:tcW w:w="964" w:type="dxa"/>
            <w:vAlign w:val="center"/>
          </w:tcPr>
          <w:p w:rsidR="00047211" w:rsidRDefault="003C3CB4">
            <w:pPr>
              <w:pStyle w:val="40"/>
            </w:pPr>
            <w:r>
              <w:t>27.00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27.00</w:t>
            </w:r>
          </w:p>
        </w:tc>
      </w:tr>
      <w:tr w:rsidR="00047211">
        <w:trPr>
          <w:cantSplit/>
          <w:jc w:val="center"/>
        </w:trPr>
        <w:tc>
          <w:tcPr>
            <w:tcW w:w="1701" w:type="dxa"/>
            <w:vAlign w:val="center"/>
          </w:tcPr>
          <w:p w:rsidR="00047211" w:rsidRDefault="003C3CB4">
            <w:pPr>
              <w:pStyle w:val="2"/>
            </w:pPr>
            <w:r>
              <w:t>文物、文化、旅游宣传业务经费</w:t>
            </w:r>
          </w:p>
        </w:tc>
        <w:tc>
          <w:tcPr>
            <w:tcW w:w="964" w:type="dxa"/>
            <w:vAlign w:val="center"/>
          </w:tcPr>
          <w:p w:rsidR="00047211" w:rsidRDefault="003C3CB4">
            <w:pPr>
              <w:pStyle w:val="40"/>
            </w:pPr>
            <w:r>
              <w:t>10.00</w:t>
            </w:r>
          </w:p>
        </w:tc>
        <w:tc>
          <w:tcPr>
            <w:tcW w:w="1134" w:type="dxa"/>
            <w:vAlign w:val="center"/>
          </w:tcPr>
          <w:p w:rsidR="00047211" w:rsidRDefault="003C3CB4">
            <w:pPr>
              <w:pStyle w:val="2"/>
            </w:pPr>
            <w:r>
              <w:t>其他印刷服务</w:t>
            </w:r>
          </w:p>
        </w:tc>
        <w:tc>
          <w:tcPr>
            <w:tcW w:w="1134" w:type="dxa"/>
            <w:vAlign w:val="center"/>
          </w:tcPr>
          <w:p w:rsidR="00047211" w:rsidRDefault="003C3CB4">
            <w:pPr>
              <w:pStyle w:val="2"/>
            </w:pPr>
            <w:r>
              <w:t>C23090199</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1.50</w:t>
            </w:r>
          </w:p>
        </w:tc>
        <w:tc>
          <w:tcPr>
            <w:tcW w:w="964" w:type="dxa"/>
            <w:vAlign w:val="center"/>
          </w:tcPr>
          <w:p w:rsidR="00047211" w:rsidRDefault="003C3CB4">
            <w:pPr>
              <w:pStyle w:val="40"/>
            </w:pPr>
            <w:r>
              <w:t>1.50</w:t>
            </w:r>
          </w:p>
        </w:tc>
        <w:tc>
          <w:tcPr>
            <w:tcW w:w="964" w:type="dxa"/>
            <w:vAlign w:val="center"/>
          </w:tcPr>
          <w:p w:rsidR="00047211" w:rsidRDefault="003C3CB4">
            <w:pPr>
              <w:pStyle w:val="40"/>
            </w:pPr>
            <w:r>
              <w:t>1.50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1.50</w:t>
            </w:r>
          </w:p>
        </w:tc>
      </w:tr>
      <w:tr w:rsidR="00047211">
        <w:trPr>
          <w:cantSplit/>
          <w:jc w:val="center"/>
        </w:trPr>
        <w:tc>
          <w:tcPr>
            <w:tcW w:w="1701" w:type="dxa"/>
            <w:vAlign w:val="center"/>
          </w:tcPr>
          <w:p w:rsidR="00047211" w:rsidRDefault="003C3CB4">
            <w:pPr>
              <w:pStyle w:val="2"/>
            </w:pPr>
            <w:r>
              <w:t>文物、文化、旅游宣传业务经费</w:t>
            </w:r>
          </w:p>
        </w:tc>
        <w:tc>
          <w:tcPr>
            <w:tcW w:w="964" w:type="dxa"/>
            <w:vAlign w:val="center"/>
          </w:tcPr>
          <w:p w:rsidR="00047211" w:rsidRDefault="003C3CB4">
            <w:pPr>
              <w:pStyle w:val="40"/>
            </w:pPr>
            <w:r>
              <w:t>10.00</w:t>
            </w:r>
          </w:p>
        </w:tc>
        <w:tc>
          <w:tcPr>
            <w:tcW w:w="1134" w:type="dxa"/>
            <w:vAlign w:val="center"/>
          </w:tcPr>
          <w:p w:rsidR="00047211" w:rsidRDefault="003C3CB4">
            <w:pPr>
              <w:pStyle w:val="2"/>
            </w:pPr>
            <w:r>
              <w:t>车辆加油、添加燃料服务</w:t>
            </w:r>
          </w:p>
        </w:tc>
        <w:tc>
          <w:tcPr>
            <w:tcW w:w="1134" w:type="dxa"/>
            <w:vAlign w:val="center"/>
          </w:tcPr>
          <w:p w:rsidR="00047211" w:rsidRDefault="003C3CB4">
            <w:pPr>
              <w:pStyle w:val="2"/>
            </w:pPr>
            <w:r>
              <w:t>C23120302</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1.00</w:t>
            </w:r>
          </w:p>
        </w:tc>
      </w:tr>
      <w:tr w:rsidR="00047211">
        <w:trPr>
          <w:cantSplit/>
          <w:jc w:val="center"/>
        </w:trPr>
        <w:tc>
          <w:tcPr>
            <w:tcW w:w="1701" w:type="dxa"/>
            <w:vAlign w:val="center"/>
          </w:tcPr>
          <w:p w:rsidR="00047211" w:rsidRDefault="003C3CB4">
            <w:pPr>
              <w:pStyle w:val="2"/>
            </w:pPr>
            <w:r>
              <w:t>戏曲进乡村经费</w:t>
            </w:r>
          </w:p>
        </w:tc>
        <w:tc>
          <w:tcPr>
            <w:tcW w:w="964" w:type="dxa"/>
            <w:vAlign w:val="center"/>
          </w:tcPr>
          <w:p w:rsidR="00047211" w:rsidRDefault="003C3CB4">
            <w:pPr>
              <w:pStyle w:val="40"/>
            </w:pPr>
            <w:r>
              <w:t>54.00</w:t>
            </w:r>
          </w:p>
        </w:tc>
        <w:tc>
          <w:tcPr>
            <w:tcW w:w="1134" w:type="dxa"/>
            <w:vAlign w:val="center"/>
          </w:tcPr>
          <w:p w:rsidR="00047211" w:rsidRDefault="003C3CB4">
            <w:pPr>
              <w:pStyle w:val="2"/>
            </w:pPr>
            <w:r>
              <w:t>其他文化、体育、娱乐服务</w:t>
            </w:r>
          </w:p>
        </w:tc>
        <w:tc>
          <w:tcPr>
            <w:tcW w:w="1134" w:type="dxa"/>
            <w:vAlign w:val="center"/>
          </w:tcPr>
          <w:p w:rsidR="00047211" w:rsidRDefault="003C3CB4">
            <w:pPr>
              <w:pStyle w:val="2"/>
            </w:pPr>
            <w:r>
              <w:t>C06990000</w:t>
            </w:r>
          </w:p>
        </w:tc>
        <w:tc>
          <w:tcPr>
            <w:tcW w:w="709" w:type="dxa"/>
            <w:vAlign w:val="center"/>
          </w:tcPr>
          <w:p w:rsidR="00047211" w:rsidRDefault="003C3CB4">
            <w:pPr>
              <w:pStyle w:val="3"/>
            </w:pPr>
            <w:r>
              <w:t>场</w:t>
            </w:r>
          </w:p>
        </w:tc>
        <w:tc>
          <w:tcPr>
            <w:tcW w:w="850" w:type="dxa"/>
            <w:vAlign w:val="center"/>
          </w:tcPr>
          <w:p w:rsidR="00047211" w:rsidRDefault="003C3CB4">
            <w:pPr>
              <w:pStyle w:val="40"/>
            </w:pPr>
            <w:r>
              <w:t>108</w:t>
            </w:r>
          </w:p>
        </w:tc>
        <w:tc>
          <w:tcPr>
            <w:tcW w:w="850" w:type="dxa"/>
            <w:vAlign w:val="center"/>
          </w:tcPr>
          <w:p w:rsidR="00047211" w:rsidRDefault="003C3CB4">
            <w:pPr>
              <w:pStyle w:val="40"/>
            </w:pPr>
            <w:r>
              <w:t>0.50</w:t>
            </w:r>
          </w:p>
        </w:tc>
        <w:tc>
          <w:tcPr>
            <w:tcW w:w="964" w:type="dxa"/>
            <w:vAlign w:val="center"/>
          </w:tcPr>
          <w:p w:rsidR="00047211" w:rsidRDefault="003C3CB4">
            <w:pPr>
              <w:pStyle w:val="40"/>
            </w:pPr>
            <w:r>
              <w:t>54.00</w:t>
            </w:r>
          </w:p>
        </w:tc>
        <w:tc>
          <w:tcPr>
            <w:tcW w:w="964" w:type="dxa"/>
            <w:vAlign w:val="center"/>
          </w:tcPr>
          <w:p w:rsidR="00047211" w:rsidRDefault="003C3CB4">
            <w:pPr>
              <w:pStyle w:val="40"/>
            </w:pPr>
            <w:r>
              <w:t>54.00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54.00</w:t>
            </w:r>
          </w:p>
        </w:tc>
      </w:tr>
      <w:tr w:rsidR="00047211">
        <w:trPr>
          <w:cantSplit/>
          <w:jc w:val="center"/>
        </w:trPr>
        <w:tc>
          <w:tcPr>
            <w:tcW w:w="1701" w:type="dxa"/>
            <w:vAlign w:val="center"/>
          </w:tcPr>
          <w:p w:rsidR="00047211" w:rsidRDefault="003C3CB4">
            <w:pPr>
              <w:pStyle w:val="2"/>
            </w:pPr>
            <w:r>
              <w:t>戏曲研究所日常工作经费</w:t>
            </w:r>
          </w:p>
        </w:tc>
        <w:tc>
          <w:tcPr>
            <w:tcW w:w="964" w:type="dxa"/>
            <w:vAlign w:val="center"/>
          </w:tcPr>
          <w:p w:rsidR="00047211" w:rsidRDefault="003C3CB4">
            <w:pPr>
              <w:pStyle w:val="40"/>
            </w:pPr>
            <w:r>
              <w:t>5.00</w:t>
            </w:r>
          </w:p>
        </w:tc>
        <w:tc>
          <w:tcPr>
            <w:tcW w:w="1134" w:type="dxa"/>
            <w:vAlign w:val="center"/>
          </w:tcPr>
          <w:p w:rsidR="00047211" w:rsidRDefault="003C3CB4">
            <w:pPr>
              <w:pStyle w:val="2"/>
            </w:pPr>
            <w:r>
              <w:t>其他印刷服务</w:t>
            </w:r>
          </w:p>
        </w:tc>
        <w:tc>
          <w:tcPr>
            <w:tcW w:w="1134" w:type="dxa"/>
            <w:vAlign w:val="center"/>
          </w:tcPr>
          <w:p w:rsidR="00047211" w:rsidRDefault="003C3CB4">
            <w:pPr>
              <w:pStyle w:val="2"/>
            </w:pPr>
            <w:r>
              <w:t>C23090199</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0.40</w:t>
            </w:r>
          </w:p>
        </w:tc>
        <w:tc>
          <w:tcPr>
            <w:tcW w:w="964" w:type="dxa"/>
            <w:vAlign w:val="center"/>
          </w:tcPr>
          <w:p w:rsidR="00047211" w:rsidRDefault="003C3CB4">
            <w:pPr>
              <w:pStyle w:val="40"/>
            </w:pPr>
            <w:r>
              <w:t>0.40</w:t>
            </w:r>
          </w:p>
        </w:tc>
        <w:tc>
          <w:tcPr>
            <w:tcW w:w="964" w:type="dxa"/>
            <w:vAlign w:val="center"/>
          </w:tcPr>
          <w:p w:rsidR="00047211" w:rsidRDefault="003C3CB4">
            <w:pPr>
              <w:pStyle w:val="40"/>
            </w:pPr>
            <w:r>
              <w:t>0.40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0.40</w:t>
            </w:r>
          </w:p>
        </w:tc>
      </w:tr>
      <w:tr w:rsidR="00047211">
        <w:trPr>
          <w:cantSplit/>
          <w:jc w:val="center"/>
        </w:trPr>
        <w:tc>
          <w:tcPr>
            <w:tcW w:w="1701" w:type="dxa"/>
            <w:vAlign w:val="center"/>
          </w:tcPr>
          <w:p w:rsidR="00047211" w:rsidRDefault="003C3CB4">
            <w:pPr>
              <w:pStyle w:val="2"/>
            </w:pPr>
            <w:r>
              <w:t>戏曲研究所日常工作经费</w:t>
            </w:r>
          </w:p>
        </w:tc>
        <w:tc>
          <w:tcPr>
            <w:tcW w:w="964" w:type="dxa"/>
            <w:vAlign w:val="center"/>
          </w:tcPr>
          <w:p w:rsidR="00047211" w:rsidRDefault="003C3CB4">
            <w:pPr>
              <w:pStyle w:val="40"/>
            </w:pPr>
            <w:r>
              <w:t>5.00</w:t>
            </w:r>
          </w:p>
        </w:tc>
        <w:tc>
          <w:tcPr>
            <w:tcW w:w="1134" w:type="dxa"/>
            <w:vAlign w:val="center"/>
          </w:tcPr>
          <w:p w:rsidR="00047211" w:rsidRDefault="003C3CB4">
            <w:pPr>
              <w:pStyle w:val="2"/>
            </w:pPr>
            <w:r>
              <w:t>车辆加油、添加燃料服务</w:t>
            </w:r>
          </w:p>
        </w:tc>
        <w:tc>
          <w:tcPr>
            <w:tcW w:w="1134" w:type="dxa"/>
            <w:vAlign w:val="center"/>
          </w:tcPr>
          <w:p w:rsidR="00047211" w:rsidRDefault="003C3CB4">
            <w:pPr>
              <w:pStyle w:val="2"/>
            </w:pPr>
            <w:r>
              <w:t>C23120302</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0.60</w:t>
            </w:r>
          </w:p>
        </w:tc>
        <w:tc>
          <w:tcPr>
            <w:tcW w:w="964" w:type="dxa"/>
            <w:vAlign w:val="center"/>
          </w:tcPr>
          <w:p w:rsidR="00047211" w:rsidRDefault="003C3CB4">
            <w:pPr>
              <w:pStyle w:val="40"/>
            </w:pPr>
            <w:r>
              <w:t>0.60</w:t>
            </w:r>
          </w:p>
        </w:tc>
        <w:tc>
          <w:tcPr>
            <w:tcW w:w="964" w:type="dxa"/>
            <w:vAlign w:val="center"/>
          </w:tcPr>
          <w:p w:rsidR="00047211" w:rsidRDefault="003C3CB4">
            <w:pPr>
              <w:pStyle w:val="40"/>
            </w:pPr>
            <w:r>
              <w:t>0.60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0.60</w:t>
            </w:r>
          </w:p>
        </w:tc>
      </w:tr>
      <w:tr w:rsidR="00047211">
        <w:trPr>
          <w:cantSplit/>
          <w:jc w:val="center"/>
        </w:trPr>
        <w:tc>
          <w:tcPr>
            <w:tcW w:w="1701" w:type="dxa"/>
            <w:vAlign w:val="center"/>
          </w:tcPr>
          <w:p w:rsidR="00047211" w:rsidRDefault="003C3CB4">
            <w:pPr>
              <w:pStyle w:val="2"/>
            </w:pPr>
            <w:r>
              <w:lastRenderedPageBreak/>
              <w:t>艺术馆免费开放运营经费</w:t>
            </w:r>
          </w:p>
        </w:tc>
        <w:tc>
          <w:tcPr>
            <w:tcW w:w="964" w:type="dxa"/>
            <w:vAlign w:val="center"/>
          </w:tcPr>
          <w:p w:rsidR="00047211" w:rsidRDefault="003C3CB4">
            <w:pPr>
              <w:pStyle w:val="40"/>
            </w:pPr>
            <w:r>
              <w:t>23.60</w:t>
            </w:r>
          </w:p>
        </w:tc>
        <w:tc>
          <w:tcPr>
            <w:tcW w:w="1134" w:type="dxa"/>
            <w:vAlign w:val="center"/>
          </w:tcPr>
          <w:p w:rsidR="00047211" w:rsidRDefault="003C3CB4">
            <w:pPr>
              <w:pStyle w:val="2"/>
            </w:pPr>
            <w:r>
              <w:t>复印纸</w:t>
            </w:r>
          </w:p>
        </w:tc>
        <w:tc>
          <w:tcPr>
            <w:tcW w:w="1134" w:type="dxa"/>
            <w:vAlign w:val="center"/>
          </w:tcPr>
          <w:p w:rsidR="00047211" w:rsidRDefault="003C3CB4">
            <w:pPr>
              <w:pStyle w:val="2"/>
            </w:pPr>
            <w:r>
              <w:t>A05040101</w:t>
            </w:r>
          </w:p>
        </w:tc>
        <w:tc>
          <w:tcPr>
            <w:tcW w:w="709" w:type="dxa"/>
            <w:vAlign w:val="center"/>
          </w:tcPr>
          <w:p w:rsidR="00047211" w:rsidRDefault="003C3CB4">
            <w:pPr>
              <w:pStyle w:val="3"/>
            </w:pPr>
            <w:r>
              <w:t>批</w:t>
            </w:r>
          </w:p>
        </w:tc>
        <w:tc>
          <w:tcPr>
            <w:tcW w:w="850" w:type="dxa"/>
            <w:vAlign w:val="center"/>
          </w:tcPr>
          <w:p w:rsidR="00047211" w:rsidRDefault="003C3CB4">
            <w:pPr>
              <w:pStyle w:val="40"/>
            </w:pPr>
            <w:r>
              <w:t>1</w:t>
            </w:r>
          </w:p>
        </w:tc>
        <w:tc>
          <w:tcPr>
            <w:tcW w:w="850" w:type="dxa"/>
            <w:vAlign w:val="center"/>
          </w:tcPr>
          <w:p w:rsidR="00047211" w:rsidRDefault="003C3CB4">
            <w:pPr>
              <w:pStyle w:val="40"/>
            </w:pPr>
            <w:r>
              <w:t>0.10</w:t>
            </w:r>
          </w:p>
        </w:tc>
        <w:tc>
          <w:tcPr>
            <w:tcW w:w="964" w:type="dxa"/>
            <w:vAlign w:val="center"/>
          </w:tcPr>
          <w:p w:rsidR="00047211" w:rsidRDefault="003C3CB4">
            <w:pPr>
              <w:pStyle w:val="40"/>
            </w:pPr>
            <w:r>
              <w:t>0.10</w:t>
            </w:r>
          </w:p>
        </w:tc>
        <w:tc>
          <w:tcPr>
            <w:tcW w:w="964" w:type="dxa"/>
            <w:vAlign w:val="center"/>
          </w:tcPr>
          <w:p w:rsidR="00047211" w:rsidRDefault="003C3CB4">
            <w:pPr>
              <w:pStyle w:val="40"/>
            </w:pPr>
            <w:r>
              <w:t>0.10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0.10</w:t>
            </w:r>
          </w:p>
        </w:tc>
      </w:tr>
    </w:tbl>
    <w:p w:rsidR="00047211" w:rsidRDefault="003C3CB4">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七、国有资产信息</w:t>
      </w:r>
    </w:p>
    <w:p w:rsidR="00047211" w:rsidRDefault="003C3CB4">
      <w:pPr>
        <w:spacing w:line="500" w:lineRule="exact"/>
        <w:ind w:firstLine="560"/>
      </w:pPr>
      <w:r>
        <w:rPr>
          <w:rFonts w:eastAsia="方正仿宋_GBK"/>
          <w:color w:val="000000"/>
          <w:sz w:val="28"/>
        </w:rPr>
        <w:t>曲阳县文化广电和旅游局本级上年末固定资产金额为</w:t>
      </w:r>
      <w:r>
        <w:rPr>
          <w:rFonts w:eastAsia="方正仿宋_GBK"/>
          <w:color w:val="000000"/>
          <w:sz w:val="28"/>
        </w:rPr>
        <w:t>5687.79</w:t>
      </w:r>
      <w:r>
        <w:rPr>
          <w:rFonts w:eastAsia="方正仿宋_GBK"/>
          <w:color w:val="000000"/>
          <w:sz w:val="28"/>
        </w:rPr>
        <w:t>万元（详见下表）。本年度拟购置固定资产总额为</w:t>
      </w:r>
      <w:r>
        <w:rPr>
          <w:rFonts w:eastAsia="方正仿宋_GBK"/>
          <w:color w:val="000000"/>
          <w:sz w:val="28"/>
        </w:rPr>
        <w:t>736.87</w:t>
      </w:r>
      <w:r>
        <w:rPr>
          <w:rFonts w:eastAsia="方正仿宋_GBK"/>
          <w:color w:val="000000"/>
          <w:sz w:val="28"/>
        </w:rPr>
        <w:t>万元，已按要求列入政府采购预算，详见政府采购预算表。</w:t>
      </w:r>
    </w:p>
    <w:p w:rsidR="00047211" w:rsidRDefault="003C3CB4">
      <w:pPr>
        <w:jc w:val="center"/>
      </w:pPr>
      <w:r>
        <w:rPr>
          <w:rFonts w:ascii="方正小标宋_GBK" w:eastAsia="方正小标宋_GBK" w:hAnsi="方正小标宋_GBK" w:cs="方正小标宋_GBK"/>
          <w:color w:val="000000"/>
          <w:sz w:val="36"/>
        </w:rPr>
        <w:t>单位固定资产占用情况表</w:t>
      </w:r>
    </w:p>
    <w:tbl>
      <w:tblPr>
        <w:tblW w:w="1304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7370"/>
        <w:gridCol w:w="2835"/>
        <w:gridCol w:w="2835"/>
      </w:tblGrid>
      <w:tr w:rsidR="00047211">
        <w:trPr>
          <w:tblHeader/>
          <w:jc w:val="center"/>
        </w:trPr>
        <w:tc>
          <w:tcPr>
            <w:tcW w:w="7370" w:type="dxa"/>
            <w:tcBorders>
              <w:top w:val="single" w:sz="6" w:space="0" w:color="FFFFFF"/>
              <w:left w:val="single" w:sz="6" w:space="0" w:color="FFFFFF"/>
              <w:right w:val="single" w:sz="6" w:space="0" w:color="FFFFFF"/>
            </w:tcBorders>
            <w:vAlign w:val="center"/>
          </w:tcPr>
          <w:p w:rsidR="00047211" w:rsidRDefault="003C3CB4">
            <w:pPr>
              <w:pStyle w:val="20"/>
            </w:pPr>
            <w:r>
              <w:t>357001</w:t>
            </w:r>
            <w:r>
              <w:t>曲阳县文化广电和旅游局本级</w:t>
            </w:r>
          </w:p>
        </w:tc>
        <w:tc>
          <w:tcPr>
            <w:tcW w:w="5670" w:type="dxa"/>
            <w:gridSpan w:val="2"/>
            <w:tcBorders>
              <w:top w:val="single" w:sz="6" w:space="0" w:color="FFFFFF"/>
              <w:left w:val="single" w:sz="6" w:space="0" w:color="FFFFFF"/>
              <w:right w:val="single" w:sz="6" w:space="0" w:color="FFFFFF"/>
            </w:tcBorders>
            <w:vAlign w:val="center"/>
          </w:tcPr>
          <w:p w:rsidR="00047211" w:rsidRDefault="003C3CB4">
            <w:pPr>
              <w:pStyle w:val="22"/>
            </w:pPr>
            <w:r>
              <w:t>截止时间：</w:t>
            </w:r>
            <w:r>
              <w:t>2023-12-31</w:t>
            </w:r>
          </w:p>
        </w:tc>
      </w:tr>
      <w:tr w:rsidR="00047211">
        <w:trPr>
          <w:tblHeader/>
          <w:jc w:val="center"/>
        </w:trPr>
        <w:tc>
          <w:tcPr>
            <w:tcW w:w="7370" w:type="dxa"/>
            <w:vAlign w:val="center"/>
          </w:tcPr>
          <w:p w:rsidR="00047211" w:rsidRDefault="003C3CB4">
            <w:pPr>
              <w:pStyle w:val="10"/>
            </w:pPr>
            <w:r>
              <w:t>项</w:t>
            </w:r>
            <w:r>
              <w:t xml:space="preserve">   </w:t>
            </w:r>
            <w:r>
              <w:t>目</w:t>
            </w:r>
          </w:p>
        </w:tc>
        <w:tc>
          <w:tcPr>
            <w:tcW w:w="2835" w:type="dxa"/>
            <w:vAlign w:val="center"/>
          </w:tcPr>
          <w:p w:rsidR="00047211" w:rsidRDefault="003C3CB4">
            <w:pPr>
              <w:pStyle w:val="10"/>
            </w:pPr>
            <w:r>
              <w:t>数量</w:t>
            </w:r>
          </w:p>
        </w:tc>
        <w:tc>
          <w:tcPr>
            <w:tcW w:w="2835" w:type="dxa"/>
            <w:vAlign w:val="center"/>
          </w:tcPr>
          <w:p w:rsidR="00047211" w:rsidRDefault="003C3CB4">
            <w:pPr>
              <w:pStyle w:val="10"/>
            </w:pPr>
            <w:r>
              <w:t>价值（金额单位：万元）</w:t>
            </w:r>
          </w:p>
        </w:tc>
      </w:tr>
      <w:tr w:rsidR="00047211">
        <w:trPr>
          <w:jc w:val="center"/>
        </w:trPr>
        <w:tc>
          <w:tcPr>
            <w:tcW w:w="7370" w:type="dxa"/>
            <w:vAlign w:val="center"/>
          </w:tcPr>
          <w:p w:rsidR="00047211" w:rsidRDefault="003C3CB4">
            <w:pPr>
              <w:pStyle w:val="2"/>
            </w:pPr>
            <w:r>
              <w:t>资产总额</w:t>
            </w:r>
          </w:p>
        </w:tc>
        <w:tc>
          <w:tcPr>
            <w:tcW w:w="2835" w:type="dxa"/>
            <w:vAlign w:val="center"/>
          </w:tcPr>
          <w:p w:rsidR="00047211" w:rsidRDefault="00047211">
            <w:pPr>
              <w:pStyle w:val="3"/>
            </w:pPr>
          </w:p>
        </w:tc>
        <w:tc>
          <w:tcPr>
            <w:tcW w:w="2835" w:type="dxa"/>
            <w:vAlign w:val="center"/>
          </w:tcPr>
          <w:p w:rsidR="00047211" w:rsidRDefault="003C3CB4">
            <w:pPr>
              <w:pStyle w:val="40"/>
            </w:pPr>
            <w:r>
              <w:t>5687.79</w:t>
            </w:r>
          </w:p>
        </w:tc>
      </w:tr>
      <w:tr w:rsidR="00047211">
        <w:trPr>
          <w:jc w:val="center"/>
        </w:trPr>
        <w:tc>
          <w:tcPr>
            <w:tcW w:w="7370" w:type="dxa"/>
            <w:vAlign w:val="center"/>
          </w:tcPr>
          <w:p w:rsidR="00047211" w:rsidRDefault="003C3CB4">
            <w:pPr>
              <w:pStyle w:val="2"/>
            </w:pPr>
            <w:r>
              <w:t>1</w:t>
            </w:r>
            <w:r>
              <w:t>、房屋（平方米）</w:t>
            </w:r>
          </w:p>
        </w:tc>
        <w:tc>
          <w:tcPr>
            <w:tcW w:w="2835" w:type="dxa"/>
            <w:vAlign w:val="center"/>
          </w:tcPr>
          <w:p w:rsidR="00047211" w:rsidRDefault="003C3CB4">
            <w:pPr>
              <w:pStyle w:val="3"/>
            </w:pPr>
            <w:r>
              <w:t>13441.08</w:t>
            </w:r>
          </w:p>
        </w:tc>
        <w:tc>
          <w:tcPr>
            <w:tcW w:w="2835" w:type="dxa"/>
            <w:vAlign w:val="center"/>
          </w:tcPr>
          <w:p w:rsidR="00047211" w:rsidRDefault="003C3CB4">
            <w:pPr>
              <w:pStyle w:val="40"/>
            </w:pPr>
            <w:r>
              <w:t>4588.67</w:t>
            </w:r>
          </w:p>
        </w:tc>
      </w:tr>
      <w:tr w:rsidR="00047211">
        <w:trPr>
          <w:jc w:val="center"/>
        </w:trPr>
        <w:tc>
          <w:tcPr>
            <w:tcW w:w="7370" w:type="dxa"/>
            <w:vAlign w:val="center"/>
          </w:tcPr>
          <w:p w:rsidR="00047211" w:rsidRDefault="003C3CB4">
            <w:pPr>
              <w:pStyle w:val="2"/>
            </w:pPr>
            <w:r>
              <w:t xml:space="preserve">　　其中：办公用房（平方米）</w:t>
            </w:r>
          </w:p>
        </w:tc>
        <w:tc>
          <w:tcPr>
            <w:tcW w:w="2835" w:type="dxa"/>
            <w:vAlign w:val="center"/>
          </w:tcPr>
          <w:p w:rsidR="00047211" w:rsidRDefault="003C3CB4">
            <w:pPr>
              <w:pStyle w:val="3"/>
            </w:pPr>
            <w:r>
              <w:t>140</w:t>
            </w:r>
          </w:p>
        </w:tc>
        <w:tc>
          <w:tcPr>
            <w:tcW w:w="2835" w:type="dxa"/>
            <w:vAlign w:val="center"/>
          </w:tcPr>
          <w:p w:rsidR="00047211" w:rsidRDefault="003C3CB4">
            <w:pPr>
              <w:pStyle w:val="40"/>
            </w:pPr>
            <w:r>
              <w:t>29.43</w:t>
            </w:r>
          </w:p>
        </w:tc>
      </w:tr>
      <w:tr w:rsidR="00047211">
        <w:trPr>
          <w:jc w:val="center"/>
        </w:trPr>
        <w:tc>
          <w:tcPr>
            <w:tcW w:w="7370" w:type="dxa"/>
            <w:vAlign w:val="center"/>
          </w:tcPr>
          <w:p w:rsidR="00047211" w:rsidRDefault="003C3CB4">
            <w:pPr>
              <w:pStyle w:val="2"/>
            </w:pPr>
            <w:r>
              <w:t>2</w:t>
            </w:r>
            <w:r>
              <w:t>、车辆（台、辆）</w:t>
            </w:r>
          </w:p>
        </w:tc>
        <w:tc>
          <w:tcPr>
            <w:tcW w:w="2835" w:type="dxa"/>
            <w:vAlign w:val="center"/>
          </w:tcPr>
          <w:p w:rsidR="00047211" w:rsidRDefault="003C3CB4">
            <w:pPr>
              <w:pStyle w:val="3"/>
            </w:pPr>
            <w:r>
              <w:t>3</w:t>
            </w:r>
          </w:p>
        </w:tc>
        <w:tc>
          <w:tcPr>
            <w:tcW w:w="2835" w:type="dxa"/>
            <w:vAlign w:val="center"/>
          </w:tcPr>
          <w:p w:rsidR="00047211" w:rsidRDefault="003C3CB4">
            <w:pPr>
              <w:pStyle w:val="40"/>
            </w:pPr>
            <w:r>
              <w:t>70.97</w:t>
            </w:r>
          </w:p>
        </w:tc>
      </w:tr>
      <w:tr w:rsidR="00047211">
        <w:trPr>
          <w:jc w:val="center"/>
        </w:trPr>
        <w:tc>
          <w:tcPr>
            <w:tcW w:w="7370" w:type="dxa"/>
            <w:vAlign w:val="center"/>
          </w:tcPr>
          <w:p w:rsidR="00047211" w:rsidRDefault="003C3CB4">
            <w:pPr>
              <w:pStyle w:val="2"/>
            </w:pPr>
            <w:r>
              <w:t>3</w:t>
            </w:r>
            <w:r>
              <w:t>、单价在</w:t>
            </w:r>
            <w:r>
              <w:t>20</w:t>
            </w:r>
            <w:r>
              <w:t>万元以上的设备</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4</w:t>
            </w:r>
            <w:r>
              <w:t>、其他固定资产</w:t>
            </w:r>
          </w:p>
        </w:tc>
        <w:tc>
          <w:tcPr>
            <w:tcW w:w="2835" w:type="dxa"/>
            <w:vAlign w:val="center"/>
          </w:tcPr>
          <w:p w:rsidR="00047211" w:rsidRDefault="003C3CB4">
            <w:pPr>
              <w:pStyle w:val="3"/>
            </w:pPr>
            <w:r>
              <w:t>2330</w:t>
            </w:r>
          </w:p>
        </w:tc>
        <w:tc>
          <w:tcPr>
            <w:tcW w:w="2835" w:type="dxa"/>
            <w:vAlign w:val="center"/>
          </w:tcPr>
          <w:p w:rsidR="00047211" w:rsidRDefault="003C3CB4">
            <w:pPr>
              <w:pStyle w:val="40"/>
            </w:pPr>
            <w:r>
              <w:t>1028.14</w:t>
            </w:r>
          </w:p>
        </w:tc>
      </w:tr>
    </w:tbl>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八、名词解释</w:t>
      </w:r>
    </w:p>
    <w:p w:rsidR="00047211" w:rsidRDefault="003C3CB4">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047211" w:rsidRDefault="003C3CB4">
      <w:pPr>
        <w:spacing w:line="500" w:lineRule="exact"/>
        <w:ind w:firstLine="560"/>
      </w:pPr>
      <w:r>
        <w:rPr>
          <w:rFonts w:eastAsia="方正仿宋_GBK"/>
          <w:color w:val="000000"/>
          <w:sz w:val="28"/>
        </w:rPr>
        <w:lastRenderedPageBreak/>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047211" w:rsidRDefault="003C3CB4">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047211" w:rsidRDefault="003C3CB4">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047211" w:rsidRDefault="003C3CB4">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047211" w:rsidRDefault="003C3CB4">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047211" w:rsidRDefault="003C3CB4">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和运转类项目中的公用经费项目支出对应部门预算中的基本支出；运转类项目中的其他运转类项目支出和特定目标类项目支出对应部门预算中的项目支出，以及经营支出和往来支出。</w:t>
      </w:r>
    </w:p>
    <w:p w:rsidR="00047211" w:rsidRDefault="003C3CB4">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047211" w:rsidRDefault="003C3CB4">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支出（含车辆购置税、牌照费）及按规定保留的公务用车燃料费、维修费、过路过桥费、保险费、安全奖励费用等支出；公务接待费反映单位按规定开支的各类公务接待（含外宾接待）支出</w:t>
      </w:r>
      <w:r>
        <w:rPr>
          <w:rFonts w:eastAsia="方正仿宋_GBK"/>
          <w:color w:val="000000"/>
          <w:sz w:val="28"/>
        </w:rPr>
        <w:t>。</w:t>
      </w:r>
    </w:p>
    <w:p w:rsidR="00047211" w:rsidRDefault="003C3CB4">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差旅费、会议费、福利费、日常维修费、专用材料及一般设备购置费、办公用房水电费、办公用房取暖费、办公用房物业管理费、公务用车运行维护费以及其他费用。</w:t>
      </w:r>
    </w:p>
    <w:p w:rsidR="00047211" w:rsidRDefault="003C3CB4">
      <w:pPr>
        <w:spacing w:before="10" w:after="10"/>
        <w:ind w:firstLine="640"/>
        <w:outlineLvl w:val="5"/>
      </w:pPr>
      <w:r>
        <w:rPr>
          <w:rFonts w:ascii="黑体" w:eastAsia="黑体" w:hAnsi="黑体" w:cs="黑体"/>
          <w:color w:val="000000"/>
          <w:sz w:val="32"/>
        </w:rPr>
        <w:lastRenderedPageBreak/>
        <w:t>九、其他需要说明的事项</w:t>
      </w:r>
    </w:p>
    <w:p w:rsidR="00047211" w:rsidRDefault="003C3CB4">
      <w:pPr>
        <w:spacing w:line="500" w:lineRule="exact"/>
        <w:ind w:firstLine="560"/>
        <w:sectPr w:rsidR="00047211">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047211" w:rsidRDefault="003C3CB4">
      <w:pPr>
        <w:jc w:val="center"/>
        <w:outlineLvl w:val="3"/>
      </w:pPr>
      <w:bookmarkStart w:id="1" w:name="_Toc_4_4_0000000002"/>
      <w:r>
        <w:rPr>
          <w:rFonts w:ascii="方正小标宋_GBK" w:eastAsia="方正小标宋_GBK" w:hAnsi="方正小标宋_GBK" w:cs="方正小标宋_GBK"/>
          <w:color w:val="000000"/>
          <w:sz w:val="44"/>
        </w:rPr>
        <w:lastRenderedPageBreak/>
        <w:t>二、曲阳县文化馆收支预算</w:t>
      </w:r>
      <w:bookmarkEnd w:id="1"/>
    </w:p>
    <w:p w:rsidR="00047211" w:rsidRDefault="003C3CB4">
      <w:pPr>
        <w:jc w:val="center"/>
        <w:outlineLvl w:val="4"/>
      </w:pPr>
      <w:r>
        <w:rPr>
          <w:rFonts w:ascii="方正小标宋_GBK" w:eastAsia="方正小标宋_GBK" w:hAnsi="方正小标宋_GBK" w:cs="方正小标宋_GBK"/>
          <w:color w:val="000000"/>
          <w:sz w:val="36"/>
        </w:rPr>
        <w:t>单位预算收支总表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4536"/>
        <w:gridCol w:w="2126"/>
        <w:gridCol w:w="4535"/>
        <w:gridCol w:w="2126"/>
      </w:tblGrid>
      <w:tr w:rsidR="00047211">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2126"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6661"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6662" w:type="dxa"/>
            <w:gridSpan w:val="2"/>
            <w:vAlign w:val="center"/>
          </w:tcPr>
          <w:p w:rsidR="00047211" w:rsidRDefault="003C3CB4">
            <w:pPr>
              <w:pStyle w:val="10"/>
            </w:pPr>
            <w:r>
              <w:t>收入</w:t>
            </w:r>
          </w:p>
        </w:tc>
        <w:tc>
          <w:tcPr>
            <w:tcW w:w="6661" w:type="dxa"/>
            <w:gridSpan w:val="2"/>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4536"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c>
          <w:tcPr>
            <w:tcW w:w="4535"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r>
      <w:tr w:rsidR="00047211">
        <w:trPr>
          <w:trHeight w:val="369"/>
          <w:tblHeader/>
          <w:jc w:val="center"/>
        </w:trPr>
        <w:tc>
          <w:tcPr>
            <w:tcW w:w="850" w:type="dxa"/>
            <w:vAlign w:val="center"/>
          </w:tcPr>
          <w:p w:rsidR="00047211" w:rsidRDefault="003C3CB4">
            <w:pPr>
              <w:pStyle w:val="10"/>
            </w:pPr>
            <w:r>
              <w:t>栏次</w:t>
            </w:r>
          </w:p>
        </w:tc>
        <w:tc>
          <w:tcPr>
            <w:tcW w:w="4536" w:type="dxa"/>
            <w:vAlign w:val="center"/>
          </w:tcPr>
          <w:p w:rsidR="00047211" w:rsidRDefault="003C3CB4">
            <w:pPr>
              <w:pStyle w:val="10"/>
            </w:pPr>
            <w:r>
              <w:t>1</w:t>
            </w:r>
          </w:p>
        </w:tc>
        <w:tc>
          <w:tcPr>
            <w:tcW w:w="2126" w:type="dxa"/>
            <w:vAlign w:val="center"/>
          </w:tcPr>
          <w:p w:rsidR="00047211" w:rsidRDefault="003C3CB4">
            <w:pPr>
              <w:pStyle w:val="10"/>
            </w:pPr>
            <w:r>
              <w:t>2</w:t>
            </w:r>
          </w:p>
        </w:tc>
        <w:tc>
          <w:tcPr>
            <w:tcW w:w="4535" w:type="dxa"/>
            <w:vAlign w:val="center"/>
          </w:tcPr>
          <w:p w:rsidR="00047211" w:rsidRDefault="003C3CB4">
            <w:pPr>
              <w:pStyle w:val="10"/>
            </w:pPr>
            <w:r>
              <w:t>3</w:t>
            </w:r>
          </w:p>
        </w:tc>
        <w:tc>
          <w:tcPr>
            <w:tcW w:w="2126" w:type="dxa"/>
            <w:vAlign w:val="center"/>
          </w:tcPr>
          <w:p w:rsidR="00047211" w:rsidRDefault="003C3CB4">
            <w:pPr>
              <w:pStyle w:val="10"/>
            </w:pPr>
            <w:r>
              <w:t>4</w:t>
            </w:r>
          </w:p>
        </w:tc>
      </w:tr>
      <w:tr w:rsidR="00047211">
        <w:trPr>
          <w:trHeight w:val="369"/>
          <w:jc w:val="center"/>
        </w:trPr>
        <w:tc>
          <w:tcPr>
            <w:tcW w:w="850" w:type="dxa"/>
            <w:vAlign w:val="center"/>
          </w:tcPr>
          <w:p w:rsidR="00047211" w:rsidRDefault="003C3CB4">
            <w:pPr>
              <w:pStyle w:val="3"/>
            </w:pPr>
            <w:r>
              <w:t>1</w:t>
            </w:r>
          </w:p>
        </w:tc>
        <w:tc>
          <w:tcPr>
            <w:tcW w:w="4536" w:type="dxa"/>
            <w:vAlign w:val="center"/>
          </w:tcPr>
          <w:p w:rsidR="00047211" w:rsidRDefault="003C3CB4">
            <w:pPr>
              <w:pStyle w:val="2"/>
            </w:pPr>
            <w:r>
              <w:t>一、一般公共预算拨款收入</w:t>
            </w:r>
          </w:p>
        </w:tc>
        <w:tc>
          <w:tcPr>
            <w:tcW w:w="2126" w:type="dxa"/>
            <w:vAlign w:val="center"/>
          </w:tcPr>
          <w:p w:rsidR="00047211" w:rsidRDefault="003C3CB4">
            <w:pPr>
              <w:pStyle w:val="40"/>
            </w:pPr>
            <w:r>
              <w:t>252.05</w:t>
            </w:r>
          </w:p>
        </w:tc>
        <w:tc>
          <w:tcPr>
            <w:tcW w:w="4535" w:type="dxa"/>
            <w:vAlign w:val="center"/>
          </w:tcPr>
          <w:p w:rsidR="00047211" w:rsidRDefault="003C3CB4">
            <w:pPr>
              <w:pStyle w:val="2"/>
            </w:pPr>
            <w:r>
              <w:t>一、一般公共服务支出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4536" w:type="dxa"/>
            <w:vAlign w:val="center"/>
          </w:tcPr>
          <w:p w:rsidR="00047211" w:rsidRDefault="003C3CB4">
            <w:pPr>
              <w:pStyle w:val="2"/>
            </w:pPr>
            <w:r>
              <w:t>二、政府性基金预算拨款收入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二、外交支出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4536" w:type="dxa"/>
            <w:vAlign w:val="center"/>
          </w:tcPr>
          <w:p w:rsidR="00047211" w:rsidRDefault="003C3CB4">
            <w:pPr>
              <w:pStyle w:val="2"/>
            </w:pPr>
            <w:r>
              <w:t>三、国有资本经营预算拨款收入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三、国防支出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4536" w:type="dxa"/>
            <w:vAlign w:val="center"/>
          </w:tcPr>
          <w:p w:rsidR="00047211" w:rsidRDefault="003C3CB4">
            <w:pPr>
              <w:pStyle w:val="2"/>
            </w:pPr>
            <w:r>
              <w:t>四、财政专户管理资金收入</w:t>
            </w:r>
          </w:p>
        </w:tc>
        <w:tc>
          <w:tcPr>
            <w:tcW w:w="2126" w:type="dxa"/>
            <w:vAlign w:val="center"/>
          </w:tcPr>
          <w:p w:rsidR="00047211" w:rsidRDefault="00047211">
            <w:pPr>
              <w:pStyle w:val="40"/>
            </w:pPr>
          </w:p>
        </w:tc>
        <w:tc>
          <w:tcPr>
            <w:tcW w:w="4535" w:type="dxa"/>
            <w:vAlign w:val="center"/>
          </w:tcPr>
          <w:p w:rsidR="00047211" w:rsidRDefault="003C3CB4">
            <w:pPr>
              <w:pStyle w:val="2"/>
            </w:pPr>
            <w:r>
              <w:t>四、公共安全支出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4536" w:type="dxa"/>
            <w:vAlign w:val="center"/>
          </w:tcPr>
          <w:p w:rsidR="00047211" w:rsidRDefault="003C3CB4">
            <w:pPr>
              <w:pStyle w:val="2"/>
            </w:pPr>
            <w:r>
              <w:t>五、单位资金</w:t>
            </w:r>
          </w:p>
        </w:tc>
        <w:tc>
          <w:tcPr>
            <w:tcW w:w="2126" w:type="dxa"/>
            <w:vAlign w:val="center"/>
          </w:tcPr>
          <w:p w:rsidR="00047211" w:rsidRDefault="00047211">
            <w:pPr>
              <w:pStyle w:val="40"/>
            </w:pPr>
          </w:p>
        </w:tc>
        <w:tc>
          <w:tcPr>
            <w:tcW w:w="4535" w:type="dxa"/>
            <w:vAlign w:val="center"/>
          </w:tcPr>
          <w:p w:rsidR="00047211" w:rsidRDefault="003C3CB4">
            <w:pPr>
              <w:pStyle w:val="2"/>
            </w:pPr>
            <w:r>
              <w:t>五、教育支出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六、科学技术支出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七、文化旅游体育与传媒支出</w:t>
            </w:r>
          </w:p>
        </w:tc>
        <w:tc>
          <w:tcPr>
            <w:tcW w:w="2126" w:type="dxa"/>
            <w:vAlign w:val="center"/>
          </w:tcPr>
          <w:p w:rsidR="00047211" w:rsidRDefault="003C3CB4">
            <w:pPr>
              <w:pStyle w:val="40"/>
            </w:pPr>
            <w:r>
              <w:t>180.48</w:t>
            </w:r>
          </w:p>
        </w:tc>
      </w:tr>
      <w:tr w:rsidR="00047211">
        <w:trPr>
          <w:trHeight w:val="369"/>
          <w:jc w:val="center"/>
        </w:trPr>
        <w:tc>
          <w:tcPr>
            <w:tcW w:w="850" w:type="dxa"/>
            <w:vAlign w:val="center"/>
          </w:tcPr>
          <w:p w:rsidR="00047211" w:rsidRDefault="003C3CB4">
            <w:pPr>
              <w:pStyle w:val="3"/>
            </w:pPr>
            <w:r>
              <w:t>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八、社会保障和就业支出</w:t>
            </w:r>
          </w:p>
        </w:tc>
        <w:tc>
          <w:tcPr>
            <w:tcW w:w="2126" w:type="dxa"/>
            <w:vAlign w:val="center"/>
          </w:tcPr>
          <w:p w:rsidR="00047211" w:rsidRDefault="003C3CB4">
            <w:pPr>
              <w:pStyle w:val="40"/>
            </w:pPr>
            <w:r>
              <w:t>56.60</w:t>
            </w:r>
          </w:p>
        </w:tc>
      </w:tr>
      <w:tr w:rsidR="00047211">
        <w:trPr>
          <w:trHeight w:val="369"/>
          <w:jc w:val="center"/>
        </w:trPr>
        <w:tc>
          <w:tcPr>
            <w:tcW w:w="850" w:type="dxa"/>
            <w:vAlign w:val="center"/>
          </w:tcPr>
          <w:p w:rsidR="00047211" w:rsidRDefault="003C3CB4">
            <w:pPr>
              <w:pStyle w:val="3"/>
            </w:pPr>
            <w:r>
              <w:t>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九、社会保险基金支出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十、卫生健康支出</w:t>
            </w:r>
          </w:p>
        </w:tc>
        <w:tc>
          <w:tcPr>
            <w:tcW w:w="2126" w:type="dxa"/>
            <w:vAlign w:val="center"/>
          </w:tcPr>
          <w:p w:rsidR="00047211" w:rsidRDefault="003C3CB4">
            <w:pPr>
              <w:pStyle w:val="40"/>
            </w:pPr>
            <w:r>
              <w:t>7.71</w:t>
            </w:r>
          </w:p>
        </w:tc>
      </w:tr>
      <w:tr w:rsidR="00047211">
        <w:trPr>
          <w:trHeight w:val="369"/>
          <w:jc w:val="center"/>
        </w:trPr>
        <w:tc>
          <w:tcPr>
            <w:tcW w:w="850" w:type="dxa"/>
            <w:vAlign w:val="center"/>
          </w:tcPr>
          <w:p w:rsidR="00047211" w:rsidRDefault="003C3CB4">
            <w:pPr>
              <w:pStyle w:val="3"/>
            </w:pPr>
            <w:r>
              <w:t>11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十一、节能环保支出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十二、城乡社区支出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十三、农林水支出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十四、交通运输支出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十五、资源勘探工业信息等支出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十六、商业服务业等支出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十七、金融支出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十八、援助其他地区支出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十九、自然资源海洋气象等支出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二十、住房保障支出</w:t>
            </w:r>
          </w:p>
        </w:tc>
        <w:tc>
          <w:tcPr>
            <w:tcW w:w="2126" w:type="dxa"/>
            <w:vAlign w:val="center"/>
          </w:tcPr>
          <w:p w:rsidR="00047211" w:rsidRDefault="003C3CB4">
            <w:pPr>
              <w:pStyle w:val="40"/>
            </w:pPr>
            <w:r>
              <w:t>7.26</w:t>
            </w:r>
          </w:p>
        </w:tc>
      </w:tr>
      <w:tr w:rsidR="00047211">
        <w:trPr>
          <w:trHeight w:val="369"/>
          <w:jc w:val="center"/>
        </w:trPr>
        <w:tc>
          <w:tcPr>
            <w:tcW w:w="850" w:type="dxa"/>
            <w:vAlign w:val="center"/>
          </w:tcPr>
          <w:p w:rsidR="00047211" w:rsidRDefault="003C3CB4">
            <w:pPr>
              <w:pStyle w:val="3"/>
            </w:pPr>
            <w:r>
              <w:t>21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二十一、粮油物资储备支出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二十二、国有资本经营预算支出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二十三、灾害防治及应急管理支出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二十四、预备费</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二十五、其他支出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二十六、转移性支出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二十七、债务还本支出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二十八、债务付息支出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二十九、债务发行费用支出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三十、抗疫特别国债安排的支出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三十一、人行科目</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4536" w:type="dxa"/>
            <w:vAlign w:val="center"/>
          </w:tcPr>
          <w:p w:rsidR="00047211" w:rsidRDefault="003C3CB4">
            <w:pPr>
              <w:pStyle w:val="6"/>
            </w:pPr>
            <w:r>
              <w:t>本年收入合计</w:t>
            </w:r>
          </w:p>
        </w:tc>
        <w:tc>
          <w:tcPr>
            <w:tcW w:w="2126" w:type="dxa"/>
            <w:vAlign w:val="center"/>
          </w:tcPr>
          <w:p w:rsidR="00047211" w:rsidRDefault="003C3CB4">
            <w:pPr>
              <w:pStyle w:val="7"/>
            </w:pPr>
            <w:r>
              <w:t>252.05</w:t>
            </w:r>
          </w:p>
        </w:tc>
        <w:tc>
          <w:tcPr>
            <w:tcW w:w="4535" w:type="dxa"/>
            <w:vAlign w:val="center"/>
          </w:tcPr>
          <w:p w:rsidR="00047211" w:rsidRDefault="003C3CB4">
            <w:pPr>
              <w:pStyle w:val="6"/>
            </w:pPr>
            <w:r>
              <w:t>本年支出合计</w:t>
            </w:r>
          </w:p>
        </w:tc>
        <w:tc>
          <w:tcPr>
            <w:tcW w:w="2126" w:type="dxa"/>
            <w:vAlign w:val="center"/>
          </w:tcPr>
          <w:p w:rsidR="00047211" w:rsidRDefault="003C3CB4">
            <w:pPr>
              <w:pStyle w:val="7"/>
            </w:pPr>
            <w:r>
              <w:t>252.05</w:t>
            </w:r>
          </w:p>
        </w:tc>
      </w:tr>
      <w:tr w:rsidR="00047211">
        <w:trPr>
          <w:trHeight w:val="369"/>
          <w:jc w:val="center"/>
        </w:trPr>
        <w:tc>
          <w:tcPr>
            <w:tcW w:w="850" w:type="dxa"/>
            <w:vAlign w:val="center"/>
          </w:tcPr>
          <w:p w:rsidR="00047211" w:rsidRDefault="003C3CB4">
            <w:pPr>
              <w:pStyle w:val="3"/>
            </w:pPr>
            <w:r>
              <w:t>33</w:t>
            </w:r>
          </w:p>
        </w:tc>
        <w:tc>
          <w:tcPr>
            <w:tcW w:w="4536" w:type="dxa"/>
            <w:vAlign w:val="center"/>
          </w:tcPr>
          <w:p w:rsidR="00047211" w:rsidRDefault="003C3CB4">
            <w:pPr>
              <w:pStyle w:val="2"/>
            </w:pPr>
            <w:r>
              <w:t>上年结转结余</w:t>
            </w:r>
          </w:p>
        </w:tc>
        <w:tc>
          <w:tcPr>
            <w:tcW w:w="2126" w:type="dxa"/>
            <w:vAlign w:val="center"/>
          </w:tcPr>
          <w:p w:rsidR="00047211" w:rsidRDefault="00047211">
            <w:pPr>
              <w:pStyle w:val="40"/>
            </w:pPr>
          </w:p>
        </w:tc>
        <w:tc>
          <w:tcPr>
            <w:tcW w:w="4535" w:type="dxa"/>
            <w:vAlign w:val="center"/>
          </w:tcPr>
          <w:p w:rsidR="00047211" w:rsidRDefault="003C3CB4">
            <w:pPr>
              <w:pStyle w:val="2"/>
            </w:pPr>
            <w:r>
              <w:t>年终结转结余</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4536" w:type="dxa"/>
            <w:vAlign w:val="center"/>
          </w:tcPr>
          <w:p w:rsidR="00047211" w:rsidRDefault="003C3CB4">
            <w:pPr>
              <w:pStyle w:val="6"/>
            </w:pPr>
            <w:r>
              <w:t>收入总计</w:t>
            </w:r>
          </w:p>
        </w:tc>
        <w:tc>
          <w:tcPr>
            <w:tcW w:w="2126" w:type="dxa"/>
            <w:vAlign w:val="center"/>
          </w:tcPr>
          <w:p w:rsidR="00047211" w:rsidRDefault="003C3CB4">
            <w:pPr>
              <w:pStyle w:val="7"/>
            </w:pPr>
            <w:r>
              <w:t>252.05</w:t>
            </w:r>
          </w:p>
        </w:tc>
        <w:tc>
          <w:tcPr>
            <w:tcW w:w="4535" w:type="dxa"/>
            <w:vAlign w:val="center"/>
          </w:tcPr>
          <w:p w:rsidR="00047211" w:rsidRDefault="003C3CB4">
            <w:pPr>
              <w:pStyle w:val="6"/>
            </w:pPr>
            <w:r>
              <w:t>支出总计</w:t>
            </w:r>
          </w:p>
        </w:tc>
        <w:tc>
          <w:tcPr>
            <w:tcW w:w="2126" w:type="dxa"/>
            <w:vAlign w:val="center"/>
          </w:tcPr>
          <w:p w:rsidR="00047211" w:rsidRDefault="003C3CB4">
            <w:pPr>
              <w:pStyle w:val="7"/>
            </w:pPr>
            <w:r>
              <w:t>252.05</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单位预算收入总表</w:t>
      </w:r>
    </w:p>
    <w:tbl>
      <w:tblPr>
        <w:tblW w:w="14571"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680"/>
        <w:gridCol w:w="992"/>
        <w:gridCol w:w="1559"/>
        <w:gridCol w:w="1134"/>
        <w:gridCol w:w="1134"/>
        <w:gridCol w:w="1134"/>
        <w:gridCol w:w="1134"/>
        <w:gridCol w:w="1134"/>
        <w:gridCol w:w="1134"/>
        <w:gridCol w:w="1134"/>
        <w:gridCol w:w="1134"/>
        <w:gridCol w:w="1134"/>
        <w:gridCol w:w="1134"/>
      </w:tblGrid>
      <w:tr w:rsidR="00047211">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3402" w:type="dxa"/>
            <w:gridSpan w:val="3"/>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670" w:type="dxa"/>
            <w:gridSpan w:val="5"/>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680" w:type="dxa"/>
            <w:vMerge w:val="restart"/>
            <w:vAlign w:val="center"/>
          </w:tcPr>
          <w:p w:rsidR="00047211" w:rsidRDefault="003C3CB4">
            <w:pPr>
              <w:pStyle w:val="10"/>
            </w:pPr>
            <w:r>
              <w:t>序号</w:t>
            </w:r>
          </w:p>
        </w:tc>
        <w:tc>
          <w:tcPr>
            <w:tcW w:w="2551" w:type="dxa"/>
            <w:gridSpan w:val="2"/>
            <w:vAlign w:val="center"/>
          </w:tcPr>
          <w:p w:rsidR="00047211" w:rsidRDefault="003C3CB4">
            <w:pPr>
              <w:pStyle w:val="10"/>
            </w:pPr>
            <w:r>
              <w:t>功能分类科目</w:t>
            </w:r>
          </w:p>
        </w:tc>
        <w:tc>
          <w:tcPr>
            <w:tcW w:w="1134" w:type="dxa"/>
            <w:vMerge w:val="restart"/>
            <w:vAlign w:val="center"/>
          </w:tcPr>
          <w:p w:rsidR="00047211" w:rsidRDefault="003C3CB4">
            <w:pPr>
              <w:pStyle w:val="10"/>
            </w:pPr>
            <w:r>
              <w:t>合计</w:t>
            </w:r>
          </w:p>
        </w:tc>
        <w:tc>
          <w:tcPr>
            <w:tcW w:w="9072" w:type="dxa"/>
            <w:gridSpan w:val="8"/>
            <w:vAlign w:val="center"/>
          </w:tcPr>
          <w:p w:rsidR="00047211" w:rsidRDefault="003C3CB4">
            <w:pPr>
              <w:pStyle w:val="10"/>
            </w:pPr>
            <w:r>
              <w:t>本年收入</w:t>
            </w:r>
          </w:p>
        </w:tc>
        <w:tc>
          <w:tcPr>
            <w:tcW w:w="1134" w:type="dxa"/>
            <w:vMerge w:val="restart"/>
            <w:vAlign w:val="center"/>
          </w:tcPr>
          <w:p w:rsidR="00047211" w:rsidRDefault="003C3CB4">
            <w:pPr>
              <w:pStyle w:val="10"/>
            </w:pPr>
            <w:r>
              <w:t>上年结转</w:t>
            </w:r>
          </w:p>
        </w:tc>
      </w:tr>
      <w:tr w:rsidR="00047211">
        <w:trPr>
          <w:trHeight w:val="369"/>
          <w:tblHeader/>
          <w:jc w:val="center"/>
        </w:trPr>
        <w:tc>
          <w:tcPr>
            <w:tcW w:w="680" w:type="dxa"/>
            <w:vMerge/>
          </w:tcPr>
          <w:p w:rsidR="00047211" w:rsidRDefault="00047211"/>
        </w:tc>
        <w:tc>
          <w:tcPr>
            <w:tcW w:w="992" w:type="dxa"/>
            <w:vAlign w:val="center"/>
          </w:tcPr>
          <w:p w:rsidR="00047211" w:rsidRDefault="003C3CB4">
            <w:pPr>
              <w:pStyle w:val="10"/>
            </w:pPr>
            <w:r>
              <w:t>科目</w:t>
            </w:r>
            <w:r>
              <w:t xml:space="preserve">    </w:t>
            </w:r>
            <w:r>
              <w:t>编码</w:t>
            </w:r>
          </w:p>
        </w:tc>
        <w:tc>
          <w:tcPr>
            <w:tcW w:w="1559" w:type="dxa"/>
            <w:vAlign w:val="center"/>
          </w:tcPr>
          <w:p w:rsidR="00047211" w:rsidRDefault="003C3CB4">
            <w:pPr>
              <w:pStyle w:val="10"/>
            </w:pPr>
            <w:r>
              <w:t>科目名称</w:t>
            </w:r>
          </w:p>
        </w:tc>
        <w:tc>
          <w:tcPr>
            <w:tcW w:w="1134" w:type="dxa"/>
            <w:vMerge/>
          </w:tcPr>
          <w:p w:rsidR="00047211" w:rsidRDefault="00047211"/>
        </w:tc>
        <w:tc>
          <w:tcPr>
            <w:tcW w:w="1134" w:type="dxa"/>
            <w:vAlign w:val="center"/>
          </w:tcPr>
          <w:p w:rsidR="00047211" w:rsidRDefault="003C3CB4">
            <w:pPr>
              <w:pStyle w:val="10"/>
            </w:pPr>
            <w:r>
              <w:t>小计</w:t>
            </w:r>
          </w:p>
        </w:tc>
        <w:tc>
          <w:tcPr>
            <w:tcW w:w="1134" w:type="dxa"/>
            <w:vAlign w:val="center"/>
          </w:tcPr>
          <w:p w:rsidR="00047211" w:rsidRDefault="003C3CB4">
            <w:pPr>
              <w:pStyle w:val="10"/>
            </w:pPr>
            <w:r>
              <w:t>财政拨款</w:t>
            </w:r>
            <w:r>
              <w:t xml:space="preserve"> </w:t>
            </w:r>
            <w:r>
              <w:t>收入</w:t>
            </w:r>
          </w:p>
        </w:tc>
        <w:tc>
          <w:tcPr>
            <w:tcW w:w="1134" w:type="dxa"/>
            <w:vAlign w:val="center"/>
          </w:tcPr>
          <w:p w:rsidR="00047211" w:rsidRDefault="003C3CB4">
            <w:pPr>
              <w:pStyle w:val="10"/>
            </w:pPr>
            <w:r>
              <w:t>财政专户</w:t>
            </w:r>
            <w:r>
              <w:t xml:space="preserve"> </w:t>
            </w:r>
            <w:r>
              <w:t>收入</w:t>
            </w:r>
          </w:p>
        </w:tc>
        <w:tc>
          <w:tcPr>
            <w:tcW w:w="1134" w:type="dxa"/>
            <w:vAlign w:val="center"/>
          </w:tcPr>
          <w:p w:rsidR="00047211" w:rsidRDefault="003C3CB4">
            <w:pPr>
              <w:pStyle w:val="10"/>
            </w:pPr>
            <w:r>
              <w:t>事业收入</w:t>
            </w:r>
          </w:p>
        </w:tc>
        <w:tc>
          <w:tcPr>
            <w:tcW w:w="1134" w:type="dxa"/>
            <w:vAlign w:val="center"/>
          </w:tcPr>
          <w:p w:rsidR="00047211" w:rsidRDefault="003C3CB4">
            <w:pPr>
              <w:pStyle w:val="10"/>
            </w:pPr>
            <w:r>
              <w:t>经营收入</w:t>
            </w:r>
          </w:p>
        </w:tc>
        <w:tc>
          <w:tcPr>
            <w:tcW w:w="1134" w:type="dxa"/>
            <w:vAlign w:val="center"/>
          </w:tcPr>
          <w:p w:rsidR="00047211" w:rsidRDefault="003C3CB4">
            <w:pPr>
              <w:pStyle w:val="10"/>
            </w:pPr>
            <w:r>
              <w:t>上级补助收入</w:t>
            </w:r>
          </w:p>
        </w:tc>
        <w:tc>
          <w:tcPr>
            <w:tcW w:w="1134" w:type="dxa"/>
            <w:vAlign w:val="center"/>
          </w:tcPr>
          <w:p w:rsidR="00047211" w:rsidRDefault="003C3CB4">
            <w:pPr>
              <w:pStyle w:val="10"/>
            </w:pPr>
            <w:r>
              <w:t>附属单位上缴收入</w:t>
            </w:r>
          </w:p>
        </w:tc>
        <w:tc>
          <w:tcPr>
            <w:tcW w:w="1134" w:type="dxa"/>
            <w:vAlign w:val="center"/>
          </w:tcPr>
          <w:p w:rsidR="00047211" w:rsidRDefault="003C3CB4">
            <w:pPr>
              <w:pStyle w:val="10"/>
            </w:pPr>
            <w:r>
              <w:t>其他收入</w:t>
            </w:r>
          </w:p>
        </w:tc>
        <w:tc>
          <w:tcPr>
            <w:tcW w:w="1134" w:type="dxa"/>
            <w:vMerge/>
          </w:tcPr>
          <w:p w:rsidR="00047211" w:rsidRDefault="00047211"/>
        </w:tc>
      </w:tr>
      <w:tr w:rsidR="00047211">
        <w:trPr>
          <w:trHeight w:val="369"/>
          <w:tblHeader/>
          <w:jc w:val="center"/>
        </w:trPr>
        <w:tc>
          <w:tcPr>
            <w:tcW w:w="68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1559" w:type="dxa"/>
            <w:vAlign w:val="center"/>
          </w:tcPr>
          <w:p w:rsidR="00047211" w:rsidRDefault="003C3CB4">
            <w:pPr>
              <w:pStyle w:val="10"/>
            </w:pPr>
            <w:r>
              <w:t>2</w:t>
            </w:r>
          </w:p>
        </w:tc>
        <w:tc>
          <w:tcPr>
            <w:tcW w:w="1134" w:type="dxa"/>
            <w:vAlign w:val="center"/>
          </w:tcPr>
          <w:p w:rsidR="00047211" w:rsidRDefault="003C3CB4">
            <w:pPr>
              <w:pStyle w:val="10"/>
            </w:pPr>
            <w:r>
              <w:t>3</w:t>
            </w:r>
          </w:p>
        </w:tc>
        <w:tc>
          <w:tcPr>
            <w:tcW w:w="1134" w:type="dxa"/>
            <w:vAlign w:val="center"/>
          </w:tcPr>
          <w:p w:rsidR="00047211" w:rsidRDefault="003C3CB4">
            <w:pPr>
              <w:pStyle w:val="10"/>
            </w:pPr>
            <w:r>
              <w:t>4</w:t>
            </w:r>
          </w:p>
        </w:tc>
        <w:tc>
          <w:tcPr>
            <w:tcW w:w="1134" w:type="dxa"/>
            <w:vAlign w:val="center"/>
          </w:tcPr>
          <w:p w:rsidR="00047211" w:rsidRDefault="003C3CB4">
            <w:pPr>
              <w:pStyle w:val="10"/>
            </w:pPr>
            <w:r>
              <w:t>5</w:t>
            </w:r>
          </w:p>
        </w:tc>
        <w:tc>
          <w:tcPr>
            <w:tcW w:w="1134" w:type="dxa"/>
            <w:vAlign w:val="center"/>
          </w:tcPr>
          <w:p w:rsidR="00047211" w:rsidRDefault="003C3CB4">
            <w:pPr>
              <w:pStyle w:val="10"/>
            </w:pPr>
            <w:r>
              <w:t>6</w:t>
            </w:r>
          </w:p>
        </w:tc>
        <w:tc>
          <w:tcPr>
            <w:tcW w:w="1134" w:type="dxa"/>
            <w:vAlign w:val="center"/>
          </w:tcPr>
          <w:p w:rsidR="00047211" w:rsidRDefault="003C3CB4">
            <w:pPr>
              <w:pStyle w:val="10"/>
            </w:pPr>
            <w:r>
              <w:t>7</w:t>
            </w:r>
          </w:p>
        </w:tc>
        <w:tc>
          <w:tcPr>
            <w:tcW w:w="1134" w:type="dxa"/>
            <w:vAlign w:val="center"/>
          </w:tcPr>
          <w:p w:rsidR="00047211" w:rsidRDefault="003C3CB4">
            <w:pPr>
              <w:pStyle w:val="10"/>
            </w:pPr>
            <w:r>
              <w:t>8</w:t>
            </w:r>
          </w:p>
        </w:tc>
        <w:tc>
          <w:tcPr>
            <w:tcW w:w="1134" w:type="dxa"/>
            <w:vAlign w:val="center"/>
          </w:tcPr>
          <w:p w:rsidR="00047211" w:rsidRDefault="003C3CB4">
            <w:pPr>
              <w:pStyle w:val="10"/>
            </w:pPr>
            <w:r>
              <w:t>9</w:t>
            </w:r>
          </w:p>
        </w:tc>
        <w:tc>
          <w:tcPr>
            <w:tcW w:w="1134" w:type="dxa"/>
            <w:vAlign w:val="center"/>
          </w:tcPr>
          <w:p w:rsidR="00047211" w:rsidRDefault="003C3CB4">
            <w:pPr>
              <w:pStyle w:val="10"/>
            </w:pPr>
            <w:r>
              <w:t>10</w:t>
            </w:r>
          </w:p>
        </w:tc>
        <w:tc>
          <w:tcPr>
            <w:tcW w:w="1134" w:type="dxa"/>
            <w:vAlign w:val="center"/>
          </w:tcPr>
          <w:p w:rsidR="00047211" w:rsidRDefault="003C3CB4">
            <w:pPr>
              <w:pStyle w:val="10"/>
            </w:pPr>
            <w:r>
              <w:t>11</w:t>
            </w:r>
          </w:p>
        </w:tc>
        <w:tc>
          <w:tcPr>
            <w:tcW w:w="1134" w:type="dxa"/>
            <w:vAlign w:val="center"/>
          </w:tcPr>
          <w:p w:rsidR="00047211" w:rsidRDefault="003C3CB4">
            <w:pPr>
              <w:pStyle w:val="10"/>
            </w:pPr>
            <w:r>
              <w:t>12</w:t>
            </w:r>
          </w:p>
        </w:tc>
      </w:tr>
      <w:tr w:rsidR="00047211">
        <w:trPr>
          <w:trHeight w:val="369"/>
          <w:jc w:val="center"/>
        </w:trPr>
        <w:tc>
          <w:tcPr>
            <w:tcW w:w="680" w:type="dxa"/>
            <w:vAlign w:val="center"/>
          </w:tcPr>
          <w:p w:rsidR="00047211" w:rsidRDefault="003C3CB4">
            <w:pPr>
              <w:pStyle w:val="3"/>
            </w:pPr>
            <w:r>
              <w:t>1</w:t>
            </w:r>
          </w:p>
        </w:tc>
        <w:tc>
          <w:tcPr>
            <w:tcW w:w="992" w:type="dxa"/>
            <w:vAlign w:val="center"/>
          </w:tcPr>
          <w:p w:rsidR="00047211" w:rsidRDefault="00047211">
            <w:pPr>
              <w:pStyle w:val="5"/>
            </w:pPr>
          </w:p>
        </w:tc>
        <w:tc>
          <w:tcPr>
            <w:tcW w:w="1559" w:type="dxa"/>
            <w:vAlign w:val="center"/>
          </w:tcPr>
          <w:p w:rsidR="00047211" w:rsidRDefault="003C3CB4">
            <w:pPr>
              <w:pStyle w:val="6"/>
            </w:pPr>
            <w:r>
              <w:t>合计</w:t>
            </w:r>
          </w:p>
        </w:tc>
        <w:tc>
          <w:tcPr>
            <w:tcW w:w="1134" w:type="dxa"/>
            <w:vAlign w:val="center"/>
          </w:tcPr>
          <w:p w:rsidR="00047211" w:rsidRDefault="003C3CB4">
            <w:pPr>
              <w:pStyle w:val="7"/>
            </w:pPr>
            <w:r>
              <w:t>252.05</w:t>
            </w:r>
          </w:p>
        </w:tc>
        <w:tc>
          <w:tcPr>
            <w:tcW w:w="1134" w:type="dxa"/>
            <w:vAlign w:val="center"/>
          </w:tcPr>
          <w:p w:rsidR="00047211" w:rsidRDefault="003C3CB4">
            <w:pPr>
              <w:pStyle w:val="7"/>
            </w:pPr>
            <w:r>
              <w:t>252.05</w:t>
            </w:r>
          </w:p>
        </w:tc>
        <w:tc>
          <w:tcPr>
            <w:tcW w:w="1134" w:type="dxa"/>
            <w:vAlign w:val="center"/>
          </w:tcPr>
          <w:p w:rsidR="00047211" w:rsidRDefault="003C3CB4">
            <w:pPr>
              <w:pStyle w:val="7"/>
            </w:pPr>
            <w:r>
              <w:t>252.05</w:t>
            </w: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r>
      <w:tr w:rsidR="00047211">
        <w:trPr>
          <w:trHeight w:val="369"/>
          <w:jc w:val="center"/>
        </w:trPr>
        <w:tc>
          <w:tcPr>
            <w:tcW w:w="680" w:type="dxa"/>
            <w:vAlign w:val="center"/>
          </w:tcPr>
          <w:p w:rsidR="00047211" w:rsidRDefault="003C3CB4">
            <w:pPr>
              <w:pStyle w:val="3"/>
            </w:pPr>
            <w:r>
              <w:t>2</w:t>
            </w:r>
          </w:p>
        </w:tc>
        <w:tc>
          <w:tcPr>
            <w:tcW w:w="992" w:type="dxa"/>
            <w:vAlign w:val="center"/>
          </w:tcPr>
          <w:p w:rsidR="00047211" w:rsidRDefault="003C3CB4">
            <w:pPr>
              <w:pStyle w:val="2"/>
            </w:pPr>
            <w:r>
              <w:t>207</w:t>
            </w:r>
          </w:p>
        </w:tc>
        <w:tc>
          <w:tcPr>
            <w:tcW w:w="1559" w:type="dxa"/>
            <w:vAlign w:val="center"/>
          </w:tcPr>
          <w:p w:rsidR="00047211" w:rsidRDefault="003C3CB4">
            <w:pPr>
              <w:pStyle w:val="2"/>
            </w:pPr>
            <w:r>
              <w:t>文化旅游体育与传媒支出</w:t>
            </w:r>
          </w:p>
        </w:tc>
        <w:tc>
          <w:tcPr>
            <w:tcW w:w="1134" w:type="dxa"/>
            <w:vAlign w:val="center"/>
          </w:tcPr>
          <w:p w:rsidR="00047211" w:rsidRDefault="003C3CB4">
            <w:pPr>
              <w:pStyle w:val="40"/>
            </w:pPr>
            <w:r>
              <w:t>180.48</w:t>
            </w:r>
          </w:p>
        </w:tc>
        <w:tc>
          <w:tcPr>
            <w:tcW w:w="1134" w:type="dxa"/>
            <w:vAlign w:val="center"/>
          </w:tcPr>
          <w:p w:rsidR="00047211" w:rsidRDefault="003C3CB4">
            <w:pPr>
              <w:pStyle w:val="40"/>
            </w:pPr>
            <w:r>
              <w:t>180.48</w:t>
            </w:r>
          </w:p>
        </w:tc>
        <w:tc>
          <w:tcPr>
            <w:tcW w:w="1134" w:type="dxa"/>
            <w:vAlign w:val="center"/>
          </w:tcPr>
          <w:p w:rsidR="00047211" w:rsidRDefault="003C3CB4">
            <w:pPr>
              <w:pStyle w:val="40"/>
            </w:pPr>
            <w:r>
              <w:t>180.48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3</w:t>
            </w:r>
          </w:p>
        </w:tc>
        <w:tc>
          <w:tcPr>
            <w:tcW w:w="992" w:type="dxa"/>
            <w:vAlign w:val="center"/>
          </w:tcPr>
          <w:p w:rsidR="00047211" w:rsidRDefault="003C3CB4">
            <w:pPr>
              <w:pStyle w:val="2"/>
            </w:pPr>
            <w:r>
              <w:t>20701</w:t>
            </w:r>
          </w:p>
        </w:tc>
        <w:tc>
          <w:tcPr>
            <w:tcW w:w="1559" w:type="dxa"/>
            <w:vAlign w:val="center"/>
          </w:tcPr>
          <w:p w:rsidR="00047211" w:rsidRDefault="003C3CB4">
            <w:pPr>
              <w:pStyle w:val="2"/>
            </w:pPr>
            <w:r>
              <w:t>文化和旅游</w:t>
            </w:r>
          </w:p>
        </w:tc>
        <w:tc>
          <w:tcPr>
            <w:tcW w:w="1134" w:type="dxa"/>
            <w:vAlign w:val="center"/>
          </w:tcPr>
          <w:p w:rsidR="00047211" w:rsidRDefault="003C3CB4">
            <w:pPr>
              <w:pStyle w:val="40"/>
            </w:pPr>
            <w:r>
              <w:t>93.98</w:t>
            </w:r>
          </w:p>
        </w:tc>
        <w:tc>
          <w:tcPr>
            <w:tcW w:w="1134" w:type="dxa"/>
            <w:vAlign w:val="center"/>
          </w:tcPr>
          <w:p w:rsidR="00047211" w:rsidRDefault="003C3CB4">
            <w:pPr>
              <w:pStyle w:val="40"/>
            </w:pPr>
            <w:r>
              <w:t>93.98</w:t>
            </w:r>
          </w:p>
        </w:tc>
        <w:tc>
          <w:tcPr>
            <w:tcW w:w="1134" w:type="dxa"/>
            <w:vAlign w:val="center"/>
          </w:tcPr>
          <w:p w:rsidR="00047211" w:rsidRDefault="003C3CB4">
            <w:pPr>
              <w:pStyle w:val="40"/>
            </w:pPr>
            <w:r>
              <w:t>93.98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4</w:t>
            </w:r>
          </w:p>
        </w:tc>
        <w:tc>
          <w:tcPr>
            <w:tcW w:w="992" w:type="dxa"/>
            <w:vAlign w:val="center"/>
          </w:tcPr>
          <w:p w:rsidR="00047211" w:rsidRDefault="003C3CB4">
            <w:pPr>
              <w:pStyle w:val="2"/>
            </w:pPr>
            <w:r>
              <w:t>2070109</w:t>
            </w:r>
          </w:p>
        </w:tc>
        <w:tc>
          <w:tcPr>
            <w:tcW w:w="1559" w:type="dxa"/>
            <w:vAlign w:val="center"/>
          </w:tcPr>
          <w:p w:rsidR="00047211" w:rsidRDefault="003C3CB4">
            <w:pPr>
              <w:pStyle w:val="2"/>
            </w:pPr>
            <w:r>
              <w:t>群众文化</w:t>
            </w:r>
          </w:p>
        </w:tc>
        <w:tc>
          <w:tcPr>
            <w:tcW w:w="1134" w:type="dxa"/>
            <w:vAlign w:val="center"/>
          </w:tcPr>
          <w:p w:rsidR="00047211" w:rsidRDefault="003C3CB4">
            <w:pPr>
              <w:pStyle w:val="40"/>
            </w:pPr>
            <w:r>
              <w:t>93.98</w:t>
            </w:r>
          </w:p>
        </w:tc>
        <w:tc>
          <w:tcPr>
            <w:tcW w:w="1134" w:type="dxa"/>
            <w:vAlign w:val="center"/>
          </w:tcPr>
          <w:p w:rsidR="00047211" w:rsidRDefault="003C3CB4">
            <w:pPr>
              <w:pStyle w:val="40"/>
            </w:pPr>
            <w:r>
              <w:t>93.98</w:t>
            </w:r>
          </w:p>
        </w:tc>
        <w:tc>
          <w:tcPr>
            <w:tcW w:w="1134" w:type="dxa"/>
            <w:vAlign w:val="center"/>
          </w:tcPr>
          <w:p w:rsidR="00047211" w:rsidRDefault="003C3CB4">
            <w:pPr>
              <w:pStyle w:val="40"/>
            </w:pPr>
            <w:r>
              <w:t>93.98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5</w:t>
            </w:r>
          </w:p>
        </w:tc>
        <w:tc>
          <w:tcPr>
            <w:tcW w:w="992" w:type="dxa"/>
            <w:vAlign w:val="center"/>
          </w:tcPr>
          <w:p w:rsidR="00047211" w:rsidRDefault="003C3CB4">
            <w:pPr>
              <w:pStyle w:val="2"/>
            </w:pPr>
            <w:r>
              <w:t>20799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86.50</w:t>
            </w:r>
          </w:p>
        </w:tc>
        <w:tc>
          <w:tcPr>
            <w:tcW w:w="1134" w:type="dxa"/>
            <w:vAlign w:val="center"/>
          </w:tcPr>
          <w:p w:rsidR="00047211" w:rsidRDefault="003C3CB4">
            <w:pPr>
              <w:pStyle w:val="40"/>
            </w:pPr>
            <w:r>
              <w:t>86.50</w:t>
            </w:r>
          </w:p>
        </w:tc>
        <w:tc>
          <w:tcPr>
            <w:tcW w:w="1134" w:type="dxa"/>
            <w:vAlign w:val="center"/>
          </w:tcPr>
          <w:p w:rsidR="00047211" w:rsidRDefault="003C3CB4">
            <w:pPr>
              <w:pStyle w:val="40"/>
            </w:pPr>
            <w:r>
              <w:t>86.50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6</w:t>
            </w:r>
          </w:p>
        </w:tc>
        <w:tc>
          <w:tcPr>
            <w:tcW w:w="992" w:type="dxa"/>
            <w:vAlign w:val="center"/>
          </w:tcPr>
          <w:p w:rsidR="00047211" w:rsidRDefault="003C3CB4">
            <w:pPr>
              <w:pStyle w:val="2"/>
            </w:pPr>
            <w:r>
              <w:t>2079999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86.50</w:t>
            </w:r>
          </w:p>
        </w:tc>
        <w:tc>
          <w:tcPr>
            <w:tcW w:w="1134" w:type="dxa"/>
            <w:vAlign w:val="center"/>
          </w:tcPr>
          <w:p w:rsidR="00047211" w:rsidRDefault="003C3CB4">
            <w:pPr>
              <w:pStyle w:val="40"/>
            </w:pPr>
            <w:r>
              <w:t>86.50</w:t>
            </w:r>
          </w:p>
        </w:tc>
        <w:tc>
          <w:tcPr>
            <w:tcW w:w="1134" w:type="dxa"/>
            <w:vAlign w:val="center"/>
          </w:tcPr>
          <w:p w:rsidR="00047211" w:rsidRDefault="003C3CB4">
            <w:pPr>
              <w:pStyle w:val="40"/>
            </w:pPr>
            <w:r>
              <w:t>86.50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7</w:t>
            </w:r>
          </w:p>
        </w:tc>
        <w:tc>
          <w:tcPr>
            <w:tcW w:w="992" w:type="dxa"/>
            <w:vAlign w:val="center"/>
          </w:tcPr>
          <w:p w:rsidR="00047211" w:rsidRDefault="003C3CB4">
            <w:pPr>
              <w:pStyle w:val="2"/>
            </w:pPr>
            <w:r>
              <w:t>208</w:t>
            </w:r>
          </w:p>
        </w:tc>
        <w:tc>
          <w:tcPr>
            <w:tcW w:w="1559" w:type="dxa"/>
            <w:vAlign w:val="center"/>
          </w:tcPr>
          <w:p w:rsidR="00047211" w:rsidRDefault="003C3CB4">
            <w:pPr>
              <w:pStyle w:val="2"/>
            </w:pPr>
            <w:r>
              <w:t>社会保障和就业支出</w:t>
            </w:r>
          </w:p>
        </w:tc>
        <w:tc>
          <w:tcPr>
            <w:tcW w:w="1134" w:type="dxa"/>
            <w:vAlign w:val="center"/>
          </w:tcPr>
          <w:p w:rsidR="00047211" w:rsidRDefault="003C3CB4">
            <w:pPr>
              <w:pStyle w:val="40"/>
            </w:pPr>
            <w:r>
              <w:t>56.60</w:t>
            </w:r>
          </w:p>
        </w:tc>
        <w:tc>
          <w:tcPr>
            <w:tcW w:w="1134" w:type="dxa"/>
            <w:vAlign w:val="center"/>
          </w:tcPr>
          <w:p w:rsidR="00047211" w:rsidRDefault="003C3CB4">
            <w:pPr>
              <w:pStyle w:val="40"/>
            </w:pPr>
            <w:r>
              <w:t>56.60</w:t>
            </w:r>
          </w:p>
        </w:tc>
        <w:tc>
          <w:tcPr>
            <w:tcW w:w="1134" w:type="dxa"/>
            <w:vAlign w:val="center"/>
          </w:tcPr>
          <w:p w:rsidR="00047211" w:rsidRDefault="003C3CB4">
            <w:pPr>
              <w:pStyle w:val="40"/>
            </w:pPr>
            <w:r>
              <w:t>56.60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8</w:t>
            </w:r>
          </w:p>
        </w:tc>
        <w:tc>
          <w:tcPr>
            <w:tcW w:w="992" w:type="dxa"/>
            <w:vAlign w:val="center"/>
          </w:tcPr>
          <w:p w:rsidR="00047211" w:rsidRDefault="003C3CB4">
            <w:pPr>
              <w:pStyle w:val="2"/>
            </w:pPr>
            <w:r>
              <w:t>20805</w:t>
            </w:r>
          </w:p>
        </w:tc>
        <w:tc>
          <w:tcPr>
            <w:tcW w:w="1559" w:type="dxa"/>
            <w:vAlign w:val="center"/>
          </w:tcPr>
          <w:p w:rsidR="00047211" w:rsidRDefault="003C3CB4">
            <w:pPr>
              <w:pStyle w:val="2"/>
            </w:pPr>
            <w:r>
              <w:t>行政事业单位养老支出</w:t>
            </w:r>
          </w:p>
        </w:tc>
        <w:tc>
          <w:tcPr>
            <w:tcW w:w="1134" w:type="dxa"/>
            <w:vAlign w:val="center"/>
          </w:tcPr>
          <w:p w:rsidR="00047211" w:rsidRDefault="003C3CB4">
            <w:pPr>
              <w:pStyle w:val="40"/>
            </w:pPr>
            <w:r>
              <w:t>56.60</w:t>
            </w:r>
          </w:p>
        </w:tc>
        <w:tc>
          <w:tcPr>
            <w:tcW w:w="1134" w:type="dxa"/>
            <w:vAlign w:val="center"/>
          </w:tcPr>
          <w:p w:rsidR="00047211" w:rsidRDefault="003C3CB4">
            <w:pPr>
              <w:pStyle w:val="40"/>
            </w:pPr>
            <w:r>
              <w:t>56.60</w:t>
            </w:r>
          </w:p>
        </w:tc>
        <w:tc>
          <w:tcPr>
            <w:tcW w:w="1134" w:type="dxa"/>
            <w:vAlign w:val="center"/>
          </w:tcPr>
          <w:p w:rsidR="00047211" w:rsidRDefault="003C3CB4">
            <w:pPr>
              <w:pStyle w:val="40"/>
            </w:pPr>
            <w:r>
              <w:t>56.60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9</w:t>
            </w:r>
          </w:p>
        </w:tc>
        <w:tc>
          <w:tcPr>
            <w:tcW w:w="992" w:type="dxa"/>
            <w:vAlign w:val="center"/>
          </w:tcPr>
          <w:p w:rsidR="00047211" w:rsidRDefault="003C3CB4">
            <w:pPr>
              <w:pStyle w:val="2"/>
            </w:pPr>
            <w:r>
              <w:t>2080502</w:t>
            </w:r>
          </w:p>
        </w:tc>
        <w:tc>
          <w:tcPr>
            <w:tcW w:w="1559" w:type="dxa"/>
            <w:vAlign w:val="center"/>
          </w:tcPr>
          <w:p w:rsidR="00047211" w:rsidRDefault="003C3CB4">
            <w:pPr>
              <w:pStyle w:val="2"/>
            </w:pPr>
            <w:r>
              <w:t>事业单位离退休</w:t>
            </w:r>
          </w:p>
        </w:tc>
        <w:tc>
          <w:tcPr>
            <w:tcW w:w="1134" w:type="dxa"/>
            <w:vAlign w:val="center"/>
          </w:tcPr>
          <w:p w:rsidR="00047211" w:rsidRDefault="003C3CB4">
            <w:pPr>
              <w:pStyle w:val="40"/>
            </w:pPr>
            <w:r>
              <w:t>41.99</w:t>
            </w:r>
          </w:p>
        </w:tc>
        <w:tc>
          <w:tcPr>
            <w:tcW w:w="1134" w:type="dxa"/>
            <w:vAlign w:val="center"/>
          </w:tcPr>
          <w:p w:rsidR="00047211" w:rsidRDefault="003C3CB4">
            <w:pPr>
              <w:pStyle w:val="40"/>
            </w:pPr>
            <w:r>
              <w:t>41.99</w:t>
            </w:r>
          </w:p>
        </w:tc>
        <w:tc>
          <w:tcPr>
            <w:tcW w:w="1134" w:type="dxa"/>
            <w:vAlign w:val="center"/>
          </w:tcPr>
          <w:p w:rsidR="00047211" w:rsidRDefault="003C3CB4">
            <w:pPr>
              <w:pStyle w:val="40"/>
            </w:pPr>
            <w:r>
              <w:t>41.99</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10</w:t>
            </w:r>
          </w:p>
        </w:tc>
        <w:tc>
          <w:tcPr>
            <w:tcW w:w="992" w:type="dxa"/>
            <w:vAlign w:val="center"/>
          </w:tcPr>
          <w:p w:rsidR="00047211" w:rsidRDefault="003C3CB4">
            <w:pPr>
              <w:pStyle w:val="2"/>
            </w:pPr>
            <w:r>
              <w:t>2080505</w:t>
            </w:r>
          </w:p>
        </w:tc>
        <w:tc>
          <w:tcPr>
            <w:tcW w:w="1559" w:type="dxa"/>
            <w:vAlign w:val="center"/>
          </w:tcPr>
          <w:p w:rsidR="00047211" w:rsidRDefault="003C3CB4">
            <w:pPr>
              <w:pStyle w:val="2"/>
            </w:pPr>
            <w:r>
              <w:t>机关事业单位基本养老保险缴费支出</w:t>
            </w:r>
          </w:p>
        </w:tc>
        <w:tc>
          <w:tcPr>
            <w:tcW w:w="1134" w:type="dxa"/>
            <w:vAlign w:val="center"/>
          </w:tcPr>
          <w:p w:rsidR="00047211" w:rsidRDefault="003C3CB4">
            <w:pPr>
              <w:pStyle w:val="40"/>
            </w:pPr>
            <w:r>
              <w:t>9.74</w:t>
            </w:r>
          </w:p>
        </w:tc>
        <w:tc>
          <w:tcPr>
            <w:tcW w:w="1134" w:type="dxa"/>
            <w:vAlign w:val="center"/>
          </w:tcPr>
          <w:p w:rsidR="00047211" w:rsidRDefault="003C3CB4">
            <w:pPr>
              <w:pStyle w:val="40"/>
            </w:pPr>
            <w:r>
              <w:t>9.74</w:t>
            </w:r>
          </w:p>
        </w:tc>
        <w:tc>
          <w:tcPr>
            <w:tcW w:w="1134" w:type="dxa"/>
            <w:vAlign w:val="center"/>
          </w:tcPr>
          <w:p w:rsidR="00047211" w:rsidRDefault="003C3CB4">
            <w:pPr>
              <w:pStyle w:val="40"/>
            </w:pPr>
            <w:r>
              <w:t>9.74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11</w:t>
            </w:r>
          </w:p>
        </w:tc>
        <w:tc>
          <w:tcPr>
            <w:tcW w:w="992" w:type="dxa"/>
            <w:vAlign w:val="center"/>
          </w:tcPr>
          <w:p w:rsidR="00047211" w:rsidRDefault="003C3CB4">
            <w:pPr>
              <w:pStyle w:val="2"/>
            </w:pPr>
            <w:r>
              <w:t>2080506</w:t>
            </w:r>
          </w:p>
        </w:tc>
        <w:tc>
          <w:tcPr>
            <w:tcW w:w="1559" w:type="dxa"/>
            <w:vAlign w:val="center"/>
          </w:tcPr>
          <w:p w:rsidR="00047211" w:rsidRDefault="003C3CB4">
            <w:pPr>
              <w:pStyle w:val="2"/>
            </w:pPr>
            <w:r>
              <w:t>机关事业单位职业年金缴费支出</w:t>
            </w:r>
          </w:p>
        </w:tc>
        <w:tc>
          <w:tcPr>
            <w:tcW w:w="1134" w:type="dxa"/>
            <w:vAlign w:val="center"/>
          </w:tcPr>
          <w:p w:rsidR="00047211" w:rsidRDefault="003C3CB4">
            <w:pPr>
              <w:pStyle w:val="40"/>
            </w:pPr>
            <w:r>
              <w:t>4.87</w:t>
            </w:r>
          </w:p>
        </w:tc>
        <w:tc>
          <w:tcPr>
            <w:tcW w:w="1134" w:type="dxa"/>
            <w:vAlign w:val="center"/>
          </w:tcPr>
          <w:p w:rsidR="00047211" w:rsidRDefault="003C3CB4">
            <w:pPr>
              <w:pStyle w:val="40"/>
            </w:pPr>
            <w:r>
              <w:t>4.87</w:t>
            </w:r>
          </w:p>
        </w:tc>
        <w:tc>
          <w:tcPr>
            <w:tcW w:w="1134" w:type="dxa"/>
            <w:vAlign w:val="center"/>
          </w:tcPr>
          <w:p w:rsidR="00047211" w:rsidRDefault="003C3CB4">
            <w:pPr>
              <w:pStyle w:val="40"/>
            </w:pPr>
            <w:r>
              <w:t>4.87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12</w:t>
            </w:r>
          </w:p>
        </w:tc>
        <w:tc>
          <w:tcPr>
            <w:tcW w:w="992" w:type="dxa"/>
            <w:vAlign w:val="center"/>
          </w:tcPr>
          <w:p w:rsidR="00047211" w:rsidRDefault="003C3CB4">
            <w:pPr>
              <w:pStyle w:val="2"/>
            </w:pPr>
            <w:r>
              <w:t>210</w:t>
            </w:r>
          </w:p>
        </w:tc>
        <w:tc>
          <w:tcPr>
            <w:tcW w:w="1559" w:type="dxa"/>
            <w:vAlign w:val="center"/>
          </w:tcPr>
          <w:p w:rsidR="00047211" w:rsidRDefault="003C3CB4">
            <w:pPr>
              <w:pStyle w:val="2"/>
            </w:pPr>
            <w:r>
              <w:t>卫生健康支出</w:t>
            </w:r>
          </w:p>
        </w:tc>
        <w:tc>
          <w:tcPr>
            <w:tcW w:w="1134" w:type="dxa"/>
            <w:vAlign w:val="center"/>
          </w:tcPr>
          <w:p w:rsidR="00047211" w:rsidRDefault="003C3CB4">
            <w:pPr>
              <w:pStyle w:val="40"/>
            </w:pPr>
            <w:r>
              <w:t>7.71</w:t>
            </w:r>
          </w:p>
        </w:tc>
        <w:tc>
          <w:tcPr>
            <w:tcW w:w="1134" w:type="dxa"/>
            <w:vAlign w:val="center"/>
          </w:tcPr>
          <w:p w:rsidR="00047211" w:rsidRDefault="003C3CB4">
            <w:pPr>
              <w:pStyle w:val="40"/>
            </w:pPr>
            <w:r>
              <w:t>7.71</w:t>
            </w:r>
          </w:p>
        </w:tc>
        <w:tc>
          <w:tcPr>
            <w:tcW w:w="1134" w:type="dxa"/>
            <w:vAlign w:val="center"/>
          </w:tcPr>
          <w:p w:rsidR="00047211" w:rsidRDefault="003C3CB4">
            <w:pPr>
              <w:pStyle w:val="40"/>
            </w:pPr>
            <w:r>
              <w:t>7.71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lastRenderedPageBreak/>
              <w:t>13</w:t>
            </w:r>
          </w:p>
        </w:tc>
        <w:tc>
          <w:tcPr>
            <w:tcW w:w="992" w:type="dxa"/>
            <w:vAlign w:val="center"/>
          </w:tcPr>
          <w:p w:rsidR="00047211" w:rsidRDefault="003C3CB4">
            <w:pPr>
              <w:pStyle w:val="2"/>
            </w:pPr>
            <w:r>
              <w:t>21011</w:t>
            </w:r>
          </w:p>
        </w:tc>
        <w:tc>
          <w:tcPr>
            <w:tcW w:w="1559" w:type="dxa"/>
            <w:vAlign w:val="center"/>
          </w:tcPr>
          <w:p w:rsidR="00047211" w:rsidRDefault="003C3CB4">
            <w:pPr>
              <w:pStyle w:val="2"/>
            </w:pPr>
            <w:r>
              <w:t>行政事业单位医疗</w:t>
            </w:r>
          </w:p>
        </w:tc>
        <w:tc>
          <w:tcPr>
            <w:tcW w:w="1134" w:type="dxa"/>
            <w:vAlign w:val="center"/>
          </w:tcPr>
          <w:p w:rsidR="00047211" w:rsidRDefault="003C3CB4">
            <w:pPr>
              <w:pStyle w:val="40"/>
            </w:pPr>
            <w:r>
              <w:t>7.71</w:t>
            </w:r>
          </w:p>
        </w:tc>
        <w:tc>
          <w:tcPr>
            <w:tcW w:w="1134" w:type="dxa"/>
            <w:vAlign w:val="center"/>
          </w:tcPr>
          <w:p w:rsidR="00047211" w:rsidRDefault="003C3CB4">
            <w:pPr>
              <w:pStyle w:val="40"/>
            </w:pPr>
            <w:r>
              <w:t>7.71</w:t>
            </w:r>
          </w:p>
        </w:tc>
        <w:tc>
          <w:tcPr>
            <w:tcW w:w="1134" w:type="dxa"/>
            <w:vAlign w:val="center"/>
          </w:tcPr>
          <w:p w:rsidR="00047211" w:rsidRDefault="003C3CB4">
            <w:pPr>
              <w:pStyle w:val="40"/>
            </w:pPr>
            <w:r>
              <w:t>7.71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14</w:t>
            </w:r>
          </w:p>
        </w:tc>
        <w:tc>
          <w:tcPr>
            <w:tcW w:w="992" w:type="dxa"/>
            <w:vAlign w:val="center"/>
          </w:tcPr>
          <w:p w:rsidR="00047211" w:rsidRDefault="003C3CB4">
            <w:pPr>
              <w:pStyle w:val="2"/>
            </w:pPr>
            <w:r>
              <w:t>2101102</w:t>
            </w:r>
          </w:p>
        </w:tc>
        <w:tc>
          <w:tcPr>
            <w:tcW w:w="1559" w:type="dxa"/>
            <w:vAlign w:val="center"/>
          </w:tcPr>
          <w:p w:rsidR="00047211" w:rsidRDefault="003C3CB4">
            <w:pPr>
              <w:pStyle w:val="2"/>
            </w:pPr>
            <w:r>
              <w:t>事业单位医疗</w:t>
            </w:r>
          </w:p>
        </w:tc>
        <w:tc>
          <w:tcPr>
            <w:tcW w:w="1134" w:type="dxa"/>
            <w:vAlign w:val="center"/>
          </w:tcPr>
          <w:p w:rsidR="00047211" w:rsidRDefault="003C3CB4">
            <w:pPr>
              <w:pStyle w:val="40"/>
            </w:pPr>
            <w:r>
              <w:t>4.35</w:t>
            </w:r>
          </w:p>
        </w:tc>
        <w:tc>
          <w:tcPr>
            <w:tcW w:w="1134" w:type="dxa"/>
            <w:vAlign w:val="center"/>
          </w:tcPr>
          <w:p w:rsidR="00047211" w:rsidRDefault="003C3CB4">
            <w:pPr>
              <w:pStyle w:val="40"/>
            </w:pPr>
            <w:r>
              <w:t>4.35</w:t>
            </w:r>
          </w:p>
        </w:tc>
        <w:tc>
          <w:tcPr>
            <w:tcW w:w="1134" w:type="dxa"/>
            <w:vAlign w:val="center"/>
          </w:tcPr>
          <w:p w:rsidR="00047211" w:rsidRDefault="003C3CB4">
            <w:pPr>
              <w:pStyle w:val="40"/>
            </w:pPr>
            <w:r>
              <w:t>4.35</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15</w:t>
            </w:r>
          </w:p>
        </w:tc>
        <w:tc>
          <w:tcPr>
            <w:tcW w:w="992" w:type="dxa"/>
            <w:vAlign w:val="center"/>
          </w:tcPr>
          <w:p w:rsidR="00047211" w:rsidRDefault="003C3CB4">
            <w:pPr>
              <w:pStyle w:val="2"/>
            </w:pPr>
            <w:r>
              <w:t>2101103</w:t>
            </w:r>
          </w:p>
        </w:tc>
        <w:tc>
          <w:tcPr>
            <w:tcW w:w="1559" w:type="dxa"/>
            <w:vAlign w:val="center"/>
          </w:tcPr>
          <w:p w:rsidR="00047211" w:rsidRDefault="003C3CB4">
            <w:pPr>
              <w:pStyle w:val="2"/>
            </w:pPr>
            <w:r>
              <w:t>公务员医疗补助</w:t>
            </w:r>
          </w:p>
        </w:tc>
        <w:tc>
          <w:tcPr>
            <w:tcW w:w="1134" w:type="dxa"/>
            <w:vAlign w:val="center"/>
          </w:tcPr>
          <w:p w:rsidR="00047211" w:rsidRDefault="003C3CB4">
            <w:pPr>
              <w:pStyle w:val="40"/>
            </w:pPr>
            <w:r>
              <w:t>3.36</w:t>
            </w:r>
          </w:p>
        </w:tc>
        <w:tc>
          <w:tcPr>
            <w:tcW w:w="1134" w:type="dxa"/>
            <w:vAlign w:val="center"/>
          </w:tcPr>
          <w:p w:rsidR="00047211" w:rsidRDefault="003C3CB4">
            <w:pPr>
              <w:pStyle w:val="40"/>
            </w:pPr>
            <w:r>
              <w:t>3.36</w:t>
            </w:r>
          </w:p>
        </w:tc>
        <w:tc>
          <w:tcPr>
            <w:tcW w:w="1134" w:type="dxa"/>
            <w:vAlign w:val="center"/>
          </w:tcPr>
          <w:p w:rsidR="00047211" w:rsidRDefault="003C3CB4">
            <w:pPr>
              <w:pStyle w:val="40"/>
            </w:pPr>
            <w:r>
              <w:t>3.36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16</w:t>
            </w:r>
          </w:p>
        </w:tc>
        <w:tc>
          <w:tcPr>
            <w:tcW w:w="992" w:type="dxa"/>
            <w:vAlign w:val="center"/>
          </w:tcPr>
          <w:p w:rsidR="00047211" w:rsidRDefault="003C3CB4">
            <w:pPr>
              <w:pStyle w:val="2"/>
            </w:pPr>
            <w:r>
              <w:t>221</w:t>
            </w:r>
          </w:p>
        </w:tc>
        <w:tc>
          <w:tcPr>
            <w:tcW w:w="1559" w:type="dxa"/>
            <w:vAlign w:val="center"/>
          </w:tcPr>
          <w:p w:rsidR="00047211" w:rsidRDefault="003C3CB4">
            <w:pPr>
              <w:pStyle w:val="2"/>
            </w:pPr>
            <w:r>
              <w:t>住房保障支出</w:t>
            </w:r>
          </w:p>
        </w:tc>
        <w:tc>
          <w:tcPr>
            <w:tcW w:w="1134" w:type="dxa"/>
            <w:vAlign w:val="center"/>
          </w:tcPr>
          <w:p w:rsidR="00047211" w:rsidRDefault="003C3CB4">
            <w:pPr>
              <w:pStyle w:val="40"/>
            </w:pPr>
            <w:r>
              <w:t>7.26</w:t>
            </w:r>
          </w:p>
        </w:tc>
        <w:tc>
          <w:tcPr>
            <w:tcW w:w="1134" w:type="dxa"/>
            <w:vAlign w:val="center"/>
          </w:tcPr>
          <w:p w:rsidR="00047211" w:rsidRDefault="003C3CB4">
            <w:pPr>
              <w:pStyle w:val="40"/>
            </w:pPr>
            <w:r>
              <w:t>7.26</w:t>
            </w:r>
          </w:p>
        </w:tc>
        <w:tc>
          <w:tcPr>
            <w:tcW w:w="1134" w:type="dxa"/>
            <w:vAlign w:val="center"/>
          </w:tcPr>
          <w:p w:rsidR="00047211" w:rsidRDefault="003C3CB4">
            <w:pPr>
              <w:pStyle w:val="40"/>
            </w:pPr>
            <w:r>
              <w:t>7.26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17</w:t>
            </w:r>
          </w:p>
        </w:tc>
        <w:tc>
          <w:tcPr>
            <w:tcW w:w="992" w:type="dxa"/>
            <w:vAlign w:val="center"/>
          </w:tcPr>
          <w:p w:rsidR="00047211" w:rsidRDefault="003C3CB4">
            <w:pPr>
              <w:pStyle w:val="2"/>
            </w:pPr>
            <w:r>
              <w:t>22102</w:t>
            </w:r>
          </w:p>
        </w:tc>
        <w:tc>
          <w:tcPr>
            <w:tcW w:w="1559" w:type="dxa"/>
            <w:vAlign w:val="center"/>
          </w:tcPr>
          <w:p w:rsidR="00047211" w:rsidRDefault="003C3CB4">
            <w:pPr>
              <w:pStyle w:val="2"/>
            </w:pPr>
            <w:r>
              <w:t>住房改革支出</w:t>
            </w:r>
          </w:p>
        </w:tc>
        <w:tc>
          <w:tcPr>
            <w:tcW w:w="1134" w:type="dxa"/>
            <w:vAlign w:val="center"/>
          </w:tcPr>
          <w:p w:rsidR="00047211" w:rsidRDefault="003C3CB4">
            <w:pPr>
              <w:pStyle w:val="40"/>
            </w:pPr>
            <w:r>
              <w:t>7.26</w:t>
            </w:r>
          </w:p>
        </w:tc>
        <w:tc>
          <w:tcPr>
            <w:tcW w:w="1134" w:type="dxa"/>
            <w:vAlign w:val="center"/>
          </w:tcPr>
          <w:p w:rsidR="00047211" w:rsidRDefault="003C3CB4">
            <w:pPr>
              <w:pStyle w:val="40"/>
            </w:pPr>
            <w:r>
              <w:t>7.26</w:t>
            </w:r>
          </w:p>
        </w:tc>
        <w:tc>
          <w:tcPr>
            <w:tcW w:w="1134" w:type="dxa"/>
            <w:vAlign w:val="center"/>
          </w:tcPr>
          <w:p w:rsidR="00047211" w:rsidRDefault="003C3CB4">
            <w:pPr>
              <w:pStyle w:val="40"/>
            </w:pPr>
            <w:r>
              <w:t>7.26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18</w:t>
            </w:r>
          </w:p>
        </w:tc>
        <w:tc>
          <w:tcPr>
            <w:tcW w:w="992" w:type="dxa"/>
            <w:vAlign w:val="center"/>
          </w:tcPr>
          <w:p w:rsidR="00047211" w:rsidRDefault="003C3CB4">
            <w:pPr>
              <w:pStyle w:val="2"/>
            </w:pPr>
            <w:r>
              <w:t>2210201</w:t>
            </w:r>
          </w:p>
        </w:tc>
        <w:tc>
          <w:tcPr>
            <w:tcW w:w="1559" w:type="dxa"/>
            <w:vAlign w:val="center"/>
          </w:tcPr>
          <w:p w:rsidR="00047211" w:rsidRDefault="003C3CB4">
            <w:pPr>
              <w:pStyle w:val="2"/>
            </w:pPr>
            <w:r>
              <w:t>住房公积金</w:t>
            </w:r>
          </w:p>
        </w:tc>
        <w:tc>
          <w:tcPr>
            <w:tcW w:w="1134" w:type="dxa"/>
            <w:vAlign w:val="center"/>
          </w:tcPr>
          <w:p w:rsidR="00047211" w:rsidRDefault="003C3CB4">
            <w:pPr>
              <w:pStyle w:val="40"/>
            </w:pPr>
            <w:r>
              <w:t>7.26</w:t>
            </w:r>
          </w:p>
        </w:tc>
        <w:tc>
          <w:tcPr>
            <w:tcW w:w="1134" w:type="dxa"/>
            <w:vAlign w:val="center"/>
          </w:tcPr>
          <w:p w:rsidR="00047211" w:rsidRDefault="003C3CB4">
            <w:pPr>
              <w:pStyle w:val="40"/>
            </w:pPr>
            <w:r>
              <w:t>7.26</w:t>
            </w:r>
          </w:p>
        </w:tc>
        <w:tc>
          <w:tcPr>
            <w:tcW w:w="1134" w:type="dxa"/>
            <w:vAlign w:val="center"/>
          </w:tcPr>
          <w:p w:rsidR="00047211" w:rsidRDefault="003C3CB4">
            <w:pPr>
              <w:pStyle w:val="40"/>
            </w:pPr>
            <w:r>
              <w:t>7.26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单位预算支出总表</w:t>
      </w:r>
    </w:p>
    <w:tbl>
      <w:tblPr>
        <w:tblW w:w="1454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992"/>
        <w:gridCol w:w="4536"/>
        <w:gridCol w:w="1361"/>
        <w:gridCol w:w="1361"/>
        <w:gridCol w:w="1361"/>
        <w:gridCol w:w="1361"/>
        <w:gridCol w:w="1361"/>
        <w:gridCol w:w="1361"/>
      </w:tblGrid>
      <w:tr w:rsidR="00047211">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2722" w:type="dxa"/>
            <w:gridSpan w:val="2"/>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444"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528" w:type="dxa"/>
            <w:gridSpan w:val="2"/>
            <w:vAlign w:val="center"/>
          </w:tcPr>
          <w:p w:rsidR="00047211" w:rsidRDefault="003C3CB4">
            <w:pPr>
              <w:pStyle w:val="10"/>
            </w:pPr>
            <w:r>
              <w:t>功能分类科目</w:t>
            </w:r>
          </w:p>
        </w:tc>
        <w:tc>
          <w:tcPr>
            <w:tcW w:w="1361" w:type="dxa"/>
            <w:vMerge w:val="restart"/>
            <w:vAlign w:val="center"/>
          </w:tcPr>
          <w:p w:rsidR="00047211" w:rsidRDefault="003C3CB4">
            <w:pPr>
              <w:pStyle w:val="10"/>
            </w:pPr>
            <w:r>
              <w:t>合计</w:t>
            </w:r>
          </w:p>
        </w:tc>
        <w:tc>
          <w:tcPr>
            <w:tcW w:w="1361" w:type="dxa"/>
            <w:vMerge w:val="restart"/>
            <w:vAlign w:val="center"/>
          </w:tcPr>
          <w:p w:rsidR="00047211" w:rsidRDefault="003C3CB4">
            <w:pPr>
              <w:pStyle w:val="10"/>
            </w:pPr>
            <w:r>
              <w:t>基本支出</w:t>
            </w:r>
          </w:p>
        </w:tc>
        <w:tc>
          <w:tcPr>
            <w:tcW w:w="1361" w:type="dxa"/>
            <w:vMerge w:val="restart"/>
            <w:vAlign w:val="center"/>
          </w:tcPr>
          <w:p w:rsidR="00047211" w:rsidRDefault="003C3CB4">
            <w:pPr>
              <w:pStyle w:val="10"/>
            </w:pPr>
            <w:r>
              <w:t>项目支出</w:t>
            </w:r>
          </w:p>
        </w:tc>
        <w:tc>
          <w:tcPr>
            <w:tcW w:w="1361" w:type="dxa"/>
            <w:vMerge w:val="restart"/>
            <w:vAlign w:val="center"/>
          </w:tcPr>
          <w:p w:rsidR="00047211" w:rsidRDefault="003C3CB4">
            <w:pPr>
              <w:pStyle w:val="10"/>
            </w:pPr>
            <w:r>
              <w:t>经营支出</w:t>
            </w:r>
          </w:p>
        </w:tc>
        <w:tc>
          <w:tcPr>
            <w:tcW w:w="1361" w:type="dxa"/>
            <w:vMerge w:val="restart"/>
            <w:vAlign w:val="center"/>
          </w:tcPr>
          <w:p w:rsidR="00047211" w:rsidRDefault="003C3CB4">
            <w:pPr>
              <w:pStyle w:val="10"/>
            </w:pPr>
            <w:r>
              <w:t>上解上级</w:t>
            </w:r>
            <w:r>
              <w:t xml:space="preserve">     </w:t>
            </w:r>
            <w:r>
              <w:t>支出</w:t>
            </w:r>
          </w:p>
        </w:tc>
        <w:tc>
          <w:tcPr>
            <w:tcW w:w="1361" w:type="dxa"/>
            <w:vMerge w:val="restart"/>
            <w:vAlign w:val="center"/>
          </w:tcPr>
          <w:p w:rsidR="00047211" w:rsidRDefault="003C3CB4">
            <w:pPr>
              <w:pStyle w:val="10"/>
            </w:pPr>
            <w:r>
              <w:t>对附属单位补助支出</w:t>
            </w:r>
          </w:p>
        </w:tc>
      </w:tr>
      <w:tr w:rsidR="00047211">
        <w:trPr>
          <w:trHeight w:val="369"/>
          <w:tblHeader/>
          <w:jc w:val="center"/>
        </w:trPr>
        <w:tc>
          <w:tcPr>
            <w:tcW w:w="850" w:type="dxa"/>
            <w:vMerge/>
          </w:tcPr>
          <w:p w:rsidR="00047211" w:rsidRDefault="00047211"/>
        </w:tc>
        <w:tc>
          <w:tcPr>
            <w:tcW w:w="992" w:type="dxa"/>
            <w:vAlign w:val="center"/>
          </w:tcPr>
          <w:p w:rsidR="00047211" w:rsidRDefault="003C3CB4">
            <w:pPr>
              <w:pStyle w:val="10"/>
            </w:pPr>
            <w:r>
              <w:t>科目</w:t>
            </w:r>
            <w:r>
              <w:t xml:space="preserve">    </w:t>
            </w:r>
            <w:r>
              <w:t>编码</w:t>
            </w:r>
          </w:p>
        </w:tc>
        <w:tc>
          <w:tcPr>
            <w:tcW w:w="4536" w:type="dxa"/>
            <w:vAlign w:val="center"/>
          </w:tcPr>
          <w:p w:rsidR="00047211" w:rsidRDefault="003C3CB4">
            <w:pPr>
              <w:pStyle w:val="10"/>
            </w:pPr>
            <w:r>
              <w:t>科目名称</w:t>
            </w:r>
          </w:p>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4536" w:type="dxa"/>
            <w:vAlign w:val="center"/>
          </w:tcPr>
          <w:p w:rsidR="00047211" w:rsidRDefault="003C3CB4">
            <w:pPr>
              <w:pStyle w:val="10"/>
            </w:pPr>
            <w:r>
              <w:t>2</w:t>
            </w:r>
          </w:p>
        </w:tc>
        <w:tc>
          <w:tcPr>
            <w:tcW w:w="1361" w:type="dxa"/>
            <w:vAlign w:val="center"/>
          </w:tcPr>
          <w:p w:rsidR="00047211" w:rsidRDefault="003C3CB4">
            <w:pPr>
              <w:pStyle w:val="10"/>
            </w:pPr>
            <w:r>
              <w:t>3</w:t>
            </w:r>
          </w:p>
        </w:tc>
        <w:tc>
          <w:tcPr>
            <w:tcW w:w="1361" w:type="dxa"/>
            <w:vAlign w:val="center"/>
          </w:tcPr>
          <w:p w:rsidR="00047211" w:rsidRDefault="003C3CB4">
            <w:pPr>
              <w:pStyle w:val="10"/>
            </w:pPr>
            <w:r>
              <w:t>4</w:t>
            </w:r>
          </w:p>
        </w:tc>
        <w:tc>
          <w:tcPr>
            <w:tcW w:w="1361" w:type="dxa"/>
            <w:vAlign w:val="center"/>
          </w:tcPr>
          <w:p w:rsidR="00047211" w:rsidRDefault="003C3CB4">
            <w:pPr>
              <w:pStyle w:val="10"/>
            </w:pPr>
            <w:r>
              <w:t>5</w:t>
            </w:r>
          </w:p>
        </w:tc>
        <w:tc>
          <w:tcPr>
            <w:tcW w:w="1361" w:type="dxa"/>
            <w:vAlign w:val="center"/>
          </w:tcPr>
          <w:p w:rsidR="00047211" w:rsidRDefault="003C3CB4">
            <w:pPr>
              <w:pStyle w:val="10"/>
            </w:pPr>
            <w:r>
              <w:t>6</w:t>
            </w:r>
          </w:p>
        </w:tc>
        <w:tc>
          <w:tcPr>
            <w:tcW w:w="1361" w:type="dxa"/>
            <w:vAlign w:val="center"/>
          </w:tcPr>
          <w:p w:rsidR="00047211" w:rsidRDefault="003C3CB4">
            <w:pPr>
              <w:pStyle w:val="10"/>
            </w:pPr>
            <w:r>
              <w:t>7</w:t>
            </w:r>
          </w:p>
        </w:tc>
        <w:tc>
          <w:tcPr>
            <w:tcW w:w="1361" w:type="dxa"/>
            <w:vAlign w:val="center"/>
          </w:tcPr>
          <w:p w:rsidR="00047211" w:rsidRDefault="003C3CB4">
            <w:pPr>
              <w:pStyle w:val="10"/>
            </w:pPr>
            <w:r>
              <w:t>8</w:t>
            </w:r>
          </w:p>
        </w:tc>
      </w:tr>
      <w:tr w:rsidR="00047211">
        <w:trPr>
          <w:trHeight w:val="369"/>
          <w:jc w:val="center"/>
        </w:trPr>
        <w:tc>
          <w:tcPr>
            <w:tcW w:w="850" w:type="dxa"/>
            <w:vAlign w:val="center"/>
          </w:tcPr>
          <w:p w:rsidR="00047211" w:rsidRDefault="003C3CB4">
            <w:pPr>
              <w:pStyle w:val="3"/>
            </w:pPr>
            <w:r>
              <w:t>1</w:t>
            </w:r>
          </w:p>
        </w:tc>
        <w:tc>
          <w:tcPr>
            <w:tcW w:w="992" w:type="dxa"/>
            <w:vAlign w:val="center"/>
          </w:tcPr>
          <w:p w:rsidR="00047211" w:rsidRDefault="00047211">
            <w:pPr>
              <w:pStyle w:val="5"/>
            </w:pPr>
          </w:p>
        </w:tc>
        <w:tc>
          <w:tcPr>
            <w:tcW w:w="4536" w:type="dxa"/>
            <w:vAlign w:val="center"/>
          </w:tcPr>
          <w:p w:rsidR="00047211" w:rsidRDefault="003C3CB4">
            <w:pPr>
              <w:pStyle w:val="6"/>
            </w:pPr>
            <w:r>
              <w:t>合计</w:t>
            </w:r>
          </w:p>
        </w:tc>
        <w:tc>
          <w:tcPr>
            <w:tcW w:w="1361" w:type="dxa"/>
            <w:vAlign w:val="center"/>
          </w:tcPr>
          <w:p w:rsidR="00047211" w:rsidRDefault="003C3CB4">
            <w:pPr>
              <w:pStyle w:val="7"/>
            </w:pPr>
            <w:r>
              <w:t>252.05</w:t>
            </w:r>
          </w:p>
        </w:tc>
        <w:tc>
          <w:tcPr>
            <w:tcW w:w="1361" w:type="dxa"/>
            <w:vAlign w:val="center"/>
          </w:tcPr>
          <w:p w:rsidR="00047211" w:rsidRDefault="003C3CB4">
            <w:pPr>
              <w:pStyle w:val="7"/>
            </w:pPr>
            <w:r>
              <w:t>154.08</w:t>
            </w:r>
          </w:p>
        </w:tc>
        <w:tc>
          <w:tcPr>
            <w:tcW w:w="1361" w:type="dxa"/>
            <w:vAlign w:val="center"/>
          </w:tcPr>
          <w:p w:rsidR="00047211" w:rsidRDefault="003C3CB4">
            <w:pPr>
              <w:pStyle w:val="7"/>
            </w:pPr>
            <w:r>
              <w:t>97.97</w:t>
            </w:r>
          </w:p>
        </w:tc>
        <w:tc>
          <w:tcPr>
            <w:tcW w:w="1361" w:type="dxa"/>
            <w:vAlign w:val="center"/>
          </w:tcPr>
          <w:p w:rsidR="00047211" w:rsidRDefault="00047211">
            <w:pPr>
              <w:pStyle w:val="7"/>
            </w:pPr>
          </w:p>
        </w:tc>
        <w:tc>
          <w:tcPr>
            <w:tcW w:w="1361" w:type="dxa"/>
            <w:vAlign w:val="center"/>
          </w:tcPr>
          <w:p w:rsidR="00047211" w:rsidRDefault="00047211">
            <w:pPr>
              <w:pStyle w:val="7"/>
            </w:pPr>
          </w:p>
        </w:tc>
        <w:tc>
          <w:tcPr>
            <w:tcW w:w="1361"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2</w:t>
            </w:r>
          </w:p>
        </w:tc>
        <w:tc>
          <w:tcPr>
            <w:tcW w:w="992" w:type="dxa"/>
            <w:vAlign w:val="center"/>
          </w:tcPr>
          <w:p w:rsidR="00047211" w:rsidRDefault="003C3CB4">
            <w:pPr>
              <w:pStyle w:val="2"/>
            </w:pPr>
            <w:r>
              <w:t>207</w:t>
            </w:r>
          </w:p>
        </w:tc>
        <w:tc>
          <w:tcPr>
            <w:tcW w:w="4536" w:type="dxa"/>
            <w:vAlign w:val="center"/>
          </w:tcPr>
          <w:p w:rsidR="00047211" w:rsidRDefault="003C3CB4">
            <w:pPr>
              <w:pStyle w:val="2"/>
            </w:pPr>
            <w:r>
              <w:t>文化旅游体育与传媒支出</w:t>
            </w:r>
          </w:p>
        </w:tc>
        <w:tc>
          <w:tcPr>
            <w:tcW w:w="1361" w:type="dxa"/>
            <w:vAlign w:val="center"/>
          </w:tcPr>
          <w:p w:rsidR="00047211" w:rsidRDefault="003C3CB4">
            <w:pPr>
              <w:pStyle w:val="40"/>
            </w:pPr>
            <w:r>
              <w:t>180.48</w:t>
            </w:r>
          </w:p>
        </w:tc>
        <w:tc>
          <w:tcPr>
            <w:tcW w:w="1361" w:type="dxa"/>
            <w:vAlign w:val="center"/>
          </w:tcPr>
          <w:p w:rsidR="00047211" w:rsidRDefault="003C3CB4">
            <w:pPr>
              <w:pStyle w:val="40"/>
            </w:pPr>
            <w:r>
              <w:t>82.51</w:t>
            </w:r>
          </w:p>
        </w:tc>
        <w:tc>
          <w:tcPr>
            <w:tcW w:w="1361" w:type="dxa"/>
            <w:vAlign w:val="center"/>
          </w:tcPr>
          <w:p w:rsidR="00047211" w:rsidRDefault="003C3CB4">
            <w:pPr>
              <w:pStyle w:val="40"/>
            </w:pPr>
            <w:r>
              <w:t>97.97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992" w:type="dxa"/>
            <w:vAlign w:val="center"/>
          </w:tcPr>
          <w:p w:rsidR="00047211" w:rsidRDefault="003C3CB4">
            <w:pPr>
              <w:pStyle w:val="2"/>
            </w:pPr>
            <w:r>
              <w:t>20701</w:t>
            </w:r>
          </w:p>
        </w:tc>
        <w:tc>
          <w:tcPr>
            <w:tcW w:w="4536" w:type="dxa"/>
            <w:vAlign w:val="center"/>
          </w:tcPr>
          <w:p w:rsidR="00047211" w:rsidRDefault="003C3CB4">
            <w:pPr>
              <w:pStyle w:val="2"/>
            </w:pPr>
            <w:r>
              <w:t>文化和旅游</w:t>
            </w:r>
          </w:p>
        </w:tc>
        <w:tc>
          <w:tcPr>
            <w:tcW w:w="1361" w:type="dxa"/>
            <w:vAlign w:val="center"/>
          </w:tcPr>
          <w:p w:rsidR="00047211" w:rsidRDefault="003C3CB4">
            <w:pPr>
              <w:pStyle w:val="40"/>
            </w:pPr>
            <w:r>
              <w:t>93.98</w:t>
            </w:r>
          </w:p>
        </w:tc>
        <w:tc>
          <w:tcPr>
            <w:tcW w:w="1361" w:type="dxa"/>
            <w:vAlign w:val="center"/>
          </w:tcPr>
          <w:p w:rsidR="00047211" w:rsidRDefault="003C3CB4">
            <w:pPr>
              <w:pStyle w:val="40"/>
            </w:pPr>
            <w:r>
              <w:t>82.51</w:t>
            </w:r>
          </w:p>
        </w:tc>
        <w:tc>
          <w:tcPr>
            <w:tcW w:w="1361" w:type="dxa"/>
            <w:vAlign w:val="center"/>
          </w:tcPr>
          <w:p w:rsidR="00047211" w:rsidRDefault="003C3CB4">
            <w:pPr>
              <w:pStyle w:val="40"/>
            </w:pPr>
            <w:r>
              <w:t>11.47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992" w:type="dxa"/>
            <w:vAlign w:val="center"/>
          </w:tcPr>
          <w:p w:rsidR="00047211" w:rsidRDefault="003C3CB4">
            <w:pPr>
              <w:pStyle w:val="2"/>
            </w:pPr>
            <w:r>
              <w:t>2070109</w:t>
            </w:r>
          </w:p>
        </w:tc>
        <w:tc>
          <w:tcPr>
            <w:tcW w:w="4536" w:type="dxa"/>
            <w:vAlign w:val="center"/>
          </w:tcPr>
          <w:p w:rsidR="00047211" w:rsidRDefault="003C3CB4">
            <w:pPr>
              <w:pStyle w:val="2"/>
            </w:pPr>
            <w:r>
              <w:t>群众文化</w:t>
            </w:r>
          </w:p>
        </w:tc>
        <w:tc>
          <w:tcPr>
            <w:tcW w:w="1361" w:type="dxa"/>
            <w:vAlign w:val="center"/>
          </w:tcPr>
          <w:p w:rsidR="00047211" w:rsidRDefault="003C3CB4">
            <w:pPr>
              <w:pStyle w:val="40"/>
            </w:pPr>
            <w:r>
              <w:t>93.98</w:t>
            </w:r>
          </w:p>
        </w:tc>
        <w:tc>
          <w:tcPr>
            <w:tcW w:w="1361" w:type="dxa"/>
            <w:vAlign w:val="center"/>
          </w:tcPr>
          <w:p w:rsidR="00047211" w:rsidRDefault="003C3CB4">
            <w:pPr>
              <w:pStyle w:val="40"/>
            </w:pPr>
            <w:r>
              <w:t>82.51</w:t>
            </w:r>
          </w:p>
        </w:tc>
        <w:tc>
          <w:tcPr>
            <w:tcW w:w="1361" w:type="dxa"/>
            <w:vAlign w:val="center"/>
          </w:tcPr>
          <w:p w:rsidR="00047211" w:rsidRDefault="003C3CB4">
            <w:pPr>
              <w:pStyle w:val="40"/>
            </w:pPr>
            <w:r>
              <w:t>11.47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992" w:type="dxa"/>
            <w:vAlign w:val="center"/>
          </w:tcPr>
          <w:p w:rsidR="00047211" w:rsidRDefault="003C3CB4">
            <w:pPr>
              <w:pStyle w:val="2"/>
            </w:pPr>
            <w:r>
              <w:t>20799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86.50</w:t>
            </w:r>
          </w:p>
        </w:tc>
        <w:tc>
          <w:tcPr>
            <w:tcW w:w="1361" w:type="dxa"/>
            <w:vAlign w:val="center"/>
          </w:tcPr>
          <w:p w:rsidR="00047211" w:rsidRDefault="00047211">
            <w:pPr>
              <w:pStyle w:val="40"/>
            </w:pPr>
          </w:p>
        </w:tc>
        <w:tc>
          <w:tcPr>
            <w:tcW w:w="1361" w:type="dxa"/>
            <w:vAlign w:val="center"/>
          </w:tcPr>
          <w:p w:rsidR="00047211" w:rsidRDefault="003C3CB4">
            <w:pPr>
              <w:pStyle w:val="40"/>
            </w:pPr>
            <w:r>
              <w:t>86.50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992" w:type="dxa"/>
            <w:vAlign w:val="center"/>
          </w:tcPr>
          <w:p w:rsidR="00047211" w:rsidRDefault="003C3CB4">
            <w:pPr>
              <w:pStyle w:val="2"/>
            </w:pPr>
            <w:r>
              <w:t>2079999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86.50</w:t>
            </w:r>
          </w:p>
        </w:tc>
        <w:tc>
          <w:tcPr>
            <w:tcW w:w="1361" w:type="dxa"/>
            <w:vAlign w:val="center"/>
          </w:tcPr>
          <w:p w:rsidR="00047211" w:rsidRDefault="00047211">
            <w:pPr>
              <w:pStyle w:val="40"/>
            </w:pPr>
          </w:p>
        </w:tc>
        <w:tc>
          <w:tcPr>
            <w:tcW w:w="1361" w:type="dxa"/>
            <w:vAlign w:val="center"/>
          </w:tcPr>
          <w:p w:rsidR="00047211" w:rsidRDefault="003C3CB4">
            <w:pPr>
              <w:pStyle w:val="40"/>
            </w:pPr>
            <w:r>
              <w:t>86.50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992" w:type="dxa"/>
            <w:vAlign w:val="center"/>
          </w:tcPr>
          <w:p w:rsidR="00047211" w:rsidRDefault="003C3CB4">
            <w:pPr>
              <w:pStyle w:val="2"/>
            </w:pPr>
            <w:r>
              <w:t>208</w:t>
            </w:r>
          </w:p>
        </w:tc>
        <w:tc>
          <w:tcPr>
            <w:tcW w:w="4536" w:type="dxa"/>
            <w:vAlign w:val="center"/>
          </w:tcPr>
          <w:p w:rsidR="00047211" w:rsidRDefault="003C3CB4">
            <w:pPr>
              <w:pStyle w:val="2"/>
            </w:pPr>
            <w:r>
              <w:t>社会保障和就业支出</w:t>
            </w:r>
          </w:p>
        </w:tc>
        <w:tc>
          <w:tcPr>
            <w:tcW w:w="1361" w:type="dxa"/>
            <w:vAlign w:val="center"/>
          </w:tcPr>
          <w:p w:rsidR="00047211" w:rsidRDefault="003C3CB4">
            <w:pPr>
              <w:pStyle w:val="40"/>
            </w:pPr>
            <w:r>
              <w:t>56.60</w:t>
            </w:r>
          </w:p>
        </w:tc>
        <w:tc>
          <w:tcPr>
            <w:tcW w:w="1361" w:type="dxa"/>
            <w:vAlign w:val="center"/>
          </w:tcPr>
          <w:p w:rsidR="00047211" w:rsidRDefault="003C3CB4">
            <w:pPr>
              <w:pStyle w:val="40"/>
            </w:pPr>
            <w:r>
              <w:t>56.60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992" w:type="dxa"/>
            <w:vAlign w:val="center"/>
          </w:tcPr>
          <w:p w:rsidR="00047211" w:rsidRDefault="003C3CB4">
            <w:pPr>
              <w:pStyle w:val="2"/>
            </w:pPr>
            <w:r>
              <w:t>20805</w:t>
            </w:r>
          </w:p>
        </w:tc>
        <w:tc>
          <w:tcPr>
            <w:tcW w:w="4536" w:type="dxa"/>
            <w:vAlign w:val="center"/>
          </w:tcPr>
          <w:p w:rsidR="00047211" w:rsidRDefault="003C3CB4">
            <w:pPr>
              <w:pStyle w:val="2"/>
            </w:pPr>
            <w:r>
              <w:t>行政事业单位养老支出</w:t>
            </w:r>
          </w:p>
        </w:tc>
        <w:tc>
          <w:tcPr>
            <w:tcW w:w="1361" w:type="dxa"/>
            <w:vAlign w:val="center"/>
          </w:tcPr>
          <w:p w:rsidR="00047211" w:rsidRDefault="003C3CB4">
            <w:pPr>
              <w:pStyle w:val="40"/>
            </w:pPr>
            <w:r>
              <w:t>56.60</w:t>
            </w:r>
          </w:p>
        </w:tc>
        <w:tc>
          <w:tcPr>
            <w:tcW w:w="1361" w:type="dxa"/>
            <w:vAlign w:val="center"/>
          </w:tcPr>
          <w:p w:rsidR="00047211" w:rsidRDefault="003C3CB4">
            <w:pPr>
              <w:pStyle w:val="40"/>
            </w:pPr>
            <w:r>
              <w:t>56.60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992" w:type="dxa"/>
            <w:vAlign w:val="center"/>
          </w:tcPr>
          <w:p w:rsidR="00047211" w:rsidRDefault="003C3CB4">
            <w:pPr>
              <w:pStyle w:val="2"/>
            </w:pPr>
            <w:r>
              <w:t>2080502</w:t>
            </w:r>
          </w:p>
        </w:tc>
        <w:tc>
          <w:tcPr>
            <w:tcW w:w="4536" w:type="dxa"/>
            <w:vAlign w:val="center"/>
          </w:tcPr>
          <w:p w:rsidR="00047211" w:rsidRDefault="003C3CB4">
            <w:pPr>
              <w:pStyle w:val="2"/>
            </w:pPr>
            <w:r>
              <w:t>事业单位离退休</w:t>
            </w:r>
          </w:p>
        </w:tc>
        <w:tc>
          <w:tcPr>
            <w:tcW w:w="1361" w:type="dxa"/>
            <w:vAlign w:val="center"/>
          </w:tcPr>
          <w:p w:rsidR="00047211" w:rsidRDefault="003C3CB4">
            <w:pPr>
              <w:pStyle w:val="40"/>
            </w:pPr>
            <w:r>
              <w:t>41.99</w:t>
            </w:r>
          </w:p>
        </w:tc>
        <w:tc>
          <w:tcPr>
            <w:tcW w:w="1361" w:type="dxa"/>
            <w:vAlign w:val="center"/>
          </w:tcPr>
          <w:p w:rsidR="00047211" w:rsidRDefault="003C3CB4">
            <w:pPr>
              <w:pStyle w:val="40"/>
            </w:pPr>
            <w:r>
              <w:t>41.99</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992" w:type="dxa"/>
            <w:vAlign w:val="center"/>
          </w:tcPr>
          <w:p w:rsidR="00047211" w:rsidRDefault="003C3CB4">
            <w:pPr>
              <w:pStyle w:val="2"/>
            </w:pPr>
            <w:r>
              <w:t>2080505</w:t>
            </w:r>
          </w:p>
        </w:tc>
        <w:tc>
          <w:tcPr>
            <w:tcW w:w="4536" w:type="dxa"/>
            <w:vAlign w:val="center"/>
          </w:tcPr>
          <w:p w:rsidR="00047211" w:rsidRDefault="003C3CB4">
            <w:pPr>
              <w:pStyle w:val="2"/>
            </w:pPr>
            <w:r>
              <w:t>机关事业单位基本养老保险缴费支出</w:t>
            </w:r>
          </w:p>
        </w:tc>
        <w:tc>
          <w:tcPr>
            <w:tcW w:w="1361" w:type="dxa"/>
            <w:vAlign w:val="center"/>
          </w:tcPr>
          <w:p w:rsidR="00047211" w:rsidRDefault="003C3CB4">
            <w:pPr>
              <w:pStyle w:val="40"/>
            </w:pPr>
            <w:r>
              <w:t>9.74</w:t>
            </w:r>
          </w:p>
        </w:tc>
        <w:tc>
          <w:tcPr>
            <w:tcW w:w="1361" w:type="dxa"/>
            <w:vAlign w:val="center"/>
          </w:tcPr>
          <w:p w:rsidR="00047211" w:rsidRDefault="003C3CB4">
            <w:pPr>
              <w:pStyle w:val="40"/>
            </w:pPr>
            <w:r>
              <w:t>9.74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992" w:type="dxa"/>
            <w:vAlign w:val="center"/>
          </w:tcPr>
          <w:p w:rsidR="00047211" w:rsidRDefault="003C3CB4">
            <w:pPr>
              <w:pStyle w:val="2"/>
            </w:pPr>
            <w:r>
              <w:t>2080506</w:t>
            </w:r>
          </w:p>
        </w:tc>
        <w:tc>
          <w:tcPr>
            <w:tcW w:w="4536" w:type="dxa"/>
            <w:vAlign w:val="center"/>
          </w:tcPr>
          <w:p w:rsidR="00047211" w:rsidRDefault="003C3CB4">
            <w:pPr>
              <w:pStyle w:val="2"/>
            </w:pPr>
            <w:r>
              <w:t>机关事业单位职业年金缴费支出</w:t>
            </w:r>
          </w:p>
        </w:tc>
        <w:tc>
          <w:tcPr>
            <w:tcW w:w="1361" w:type="dxa"/>
            <w:vAlign w:val="center"/>
          </w:tcPr>
          <w:p w:rsidR="00047211" w:rsidRDefault="003C3CB4">
            <w:pPr>
              <w:pStyle w:val="40"/>
            </w:pPr>
            <w:r>
              <w:t>4.87</w:t>
            </w:r>
          </w:p>
        </w:tc>
        <w:tc>
          <w:tcPr>
            <w:tcW w:w="1361" w:type="dxa"/>
            <w:vAlign w:val="center"/>
          </w:tcPr>
          <w:p w:rsidR="00047211" w:rsidRDefault="003C3CB4">
            <w:pPr>
              <w:pStyle w:val="40"/>
            </w:pPr>
            <w:r>
              <w:t>4.87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992" w:type="dxa"/>
            <w:vAlign w:val="center"/>
          </w:tcPr>
          <w:p w:rsidR="00047211" w:rsidRDefault="003C3CB4">
            <w:pPr>
              <w:pStyle w:val="2"/>
            </w:pPr>
            <w:r>
              <w:t>210</w:t>
            </w:r>
          </w:p>
        </w:tc>
        <w:tc>
          <w:tcPr>
            <w:tcW w:w="4536" w:type="dxa"/>
            <w:vAlign w:val="center"/>
          </w:tcPr>
          <w:p w:rsidR="00047211" w:rsidRDefault="003C3CB4">
            <w:pPr>
              <w:pStyle w:val="2"/>
            </w:pPr>
            <w:r>
              <w:t>卫生健康支出</w:t>
            </w:r>
          </w:p>
        </w:tc>
        <w:tc>
          <w:tcPr>
            <w:tcW w:w="1361" w:type="dxa"/>
            <w:vAlign w:val="center"/>
          </w:tcPr>
          <w:p w:rsidR="00047211" w:rsidRDefault="003C3CB4">
            <w:pPr>
              <w:pStyle w:val="40"/>
            </w:pPr>
            <w:r>
              <w:t>7.71</w:t>
            </w:r>
          </w:p>
        </w:tc>
        <w:tc>
          <w:tcPr>
            <w:tcW w:w="1361" w:type="dxa"/>
            <w:vAlign w:val="center"/>
          </w:tcPr>
          <w:p w:rsidR="00047211" w:rsidRDefault="003C3CB4">
            <w:pPr>
              <w:pStyle w:val="40"/>
            </w:pPr>
            <w:r>
              <w:t>7.71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992" w:type="dxa"/>
            <w:vAlign w:val="center"/>
          </w:tcPr>
          <w:p w:rsidR="00047211" w:rsidRDefault="003C3CB4">
            <w:pPr>
              <w:pStyle w:val="2"/>
            </w:pPr>
            <w:r>
              <w:t>21011</w:t>
            </w:r>
          </w:p>
        </w:tc>
        <w:tc>
          <w:tcPr>
            <w:tcW w:w="4536" w:type="dxa"/>
            <w:vAlign w:val="center"/>
          </w:tcPr>
          <w:p w:rsidR="00047211" w:rsidRDefault="003C3CB4">
            <w:pPr>
              <w:pStyle w:val="2"/>
            </w:pPr>
            <w:r>
              <w:t>行政事业单位医疗</w:t>
            </w:r>
          </w:p>
        </w:tc>
        <w:tc>
          <w:tcPr>
            <w:tcW w:w="1361" w:type="dxa"/>
            <w:vAlign w:val="center"/>
          </w:tcPr>
          <w:p w:rsidR="00047211" w:rsidRDefault="003C3CB4">
            <w:pPr>
              <w:pStyle w:val="40"/>
            </w:pPr>
            <w:r>
              <w:t>7.71</w:t>
            </w:r>
          </w:p>
        </w:tc>
        <w:tc>
          <w:tcPr>
            <w:tcW w:w="1361" w:type="dxa"/>
            <w:vAlign w:val="center"/>
          </w:tcPr>
          <w:p w:rsidR="00047211" w:rsidRDefault="003C3CB4">
            <w:pPr>
              <w:pStyle w:val="40"/>
            </w:pPr>
            <w:r>
              <w:t>7.71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992" w:type="dxa"/>
            <w:vAlign w:val="center"/>
          </w:tcPr>
          <w:p w:rsidR="00047211" w:rsidRDefault="003C3CB4">
            <w:pPr>
              <w:pStyle w:val="2"/>
            </w:pPr>
            <w:r>
              <w:t>2101102</w:t>
            </w:r>
          </w:p>
        </w:tc>
        <w:tc>
          <w:tcPr>
            <w:tcW w:w="4536" w:type="dxa"/>
            <w:vAlign w:val="center"/>
          </w:tcPr>
          <w:p w:rsidR="00047211" w:rsidRDefault="003C3CB4">
            <w:pPr>
              <w:pStyle w:val="2"/>
            </w:pPr>
            <w:r>
              <w:t>事业单位医疗</w:t>
            </w:r>
          </w:p>
        </w:tc>
        <w:tc>
          <w:tcPr>
            <w:tcW w:w="1361" w:type="dxa"/>
            <w:vAlign w:val="center"/>
          </w:tcPr>
          <w:p w:rsidR="00047211" w:rsidRDefault="003C3CB4">
            <w:pPr>
              <w:pStyle w:val="40"/>
            </w:pPr>
            <w:r>
              <w:t>4.35</w:t>
            </w:r>
          </w:p>
        </w:tc>
        <w:tc>
          <w:tcPr>
            <w:tcW w:w="1361" w:type="dxa"/>
            <w:vAlign w:val="center"/>
          </w:tcPr>
          <w:p w:rsidR="00047211" w:rsidRDefault="003C3CB4">
            <w:pPr>
              <w:pStyle w:val="40"/>
            </w:pPr>
            <w:r>
              <w:t>4.35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992" w:type="dxa"/>
            <w:vAlign w:val="center"/>
          </w:tcPr>
          <w:p w:rsidR="00047211" w:rsidRDefault="003C3CB4">
            <w:pPr>
              <w:pStyle w:val="2"/>
            </w:pPr>
            <w:r>
              <w:t>2101103</w:t>
            </w:r>
          </w:p>
        </w:tc>
        <w:tc>
          <w:tcPr>
            <w:tcW w:w="4536" w:type="dxa"/>
            <w:vAlign w:val="center"/>
          </w:tcPr>
          <w:p w:rsidR="00047211" w:rsidRDefault="003C3CB4">
            <w:pPr>
              <w:pStyle w:val="2"/>
            </w:pPr>
            <w:r>
              <w:t>公务员医疗补助</w:t>
            </w:r>
          </w:p>
        </w:tc>
        <w:tc>
          <w:tcPr>
            <w:tcW w:w="1361" w:type="dxa"/>
            <w:vAlign w:val="center"/>
          </w:tcPr>
          <w:p w:rsidR="00047211" w:rsidRDefault="003C3CB4">
            <w:pPr>
              <w:pStyle w:val="40"/>
            </w:pPr>
            <w:r>
              <w:t>3.36</w:t>
            </w:r>
          </w:p>
        </w:tc>
        <w:tc>
          <w:tcPr>
            <w:tcW w:w="1361" w:type="dxa"/>
            <w:vAlign w:val="center"/>
          </w:tcPr>
          <w:p w:rsidR="00047211" w:rsidRDefault="003C3CB4">
            <w:pPr>
              <w:pStyle w:val="40"/>
            </w:pPr>
            <w:r>
              <w:t>3.36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992" w:type="dxa"/>
            <w:vAlign w:val="center"/>
          </w:tcPr>
          <w:p w:rsidR="00047211" w:rsidRDefault="003C3CB4">
            <w:pPr>
              <w:pStyle w:val="2"/>
            </w:pPr>
            <w:r>
              <w:t>221</w:t>
            </w:r>
          </w:p>
        </w:tc>
        <w:tc>
          <w:tcPr>
            <w:tcW w:w="4536" w:type="dxa"/>
            <w:vAlign w:val="center"/>
          </w:tcPr>
          <w:p w:rsidR="00047211" w:rsidRDefault="003C3CB4">
            <w:pPr>
              <w:pStyle w:val="2"/>
            </w:pPr>
            <w:r>
              <w:t>住房保障支出</w:t>
            </w:r>
          </w:p>
        </w:tc>
        <w:tc>
          <w:tcPr>
            <w:tcW w:w="1361" w:type="dxa"/>
            <w:vAlign w:val="center"/>
          </w:tcPr>
          <w:p w:rsidR="00047211" w:rsidRDefault="003C3CB4">
            <w:pPr>
              <w:pStyle w:val="40"/>
            </w:pPr>
            <w:r>
              <w:t>7.26</w:t>
            </w:r>
          </w:p>
        </w:tc>
        <w:tc>
          <w:tcPr>
            <w:tcW w:w="1361" w:type="dxa"/>
            <w:vAlign w:val="center"/>
          </w:tcPr>
          <w:p w:rsidR="00047211" w:rsidRDefault="003C3CB4">
            <w:pPr>
              <w:pStyle w:val="40"/>
            </w:pPr>
            <w:r>
              <w:t>7.26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992" w:type="dxa"/>
            <w:vAlign w:val="center"/>
          </w:tcPr>
          <w:p w:rsidR="00047211" w:rsidRDefault="003C3CB4">
            <w:pPr>
              <w:pStyle w:val="2"/>
            </w:pPr>
            <w:r>
              <w:t>22102</w:t>
            </w:r>
          </w:p>
        </w:tc>
        <w:tc>
          <w:tcPr>
            <w:tcW w:w="4536" w:type="dxa"/>
            <w:vAlign w:val="center"/>
          </w:tcPr>
          <w:p w:rsidR="00047211" w:rsidRDefault="003C3CB4">
            <w:pPr>
              <w:pStyle w:val="2"/>
            </w:pPr>
            <w:r>
              <w:t>住房改革支出</w:t>
            </w:r>
          </w:p>
        </w:tc>
        <w:tc>
          <w:tcPr>
            <w:tcW w:w="1361" w:type="dxa"/>
            <w:vAlign w:val="center"/>
          </w:tcPr>
          <w:p w:rsidR="00047211" w:rsidRDefault="003C3CB4">
            <w:pPr>
              <w:pStyle w:val="40"/>
            </w:pPr>
            <w:r>
              <w:t>7.26</w:t>
            </w:r>
          </w:p>
        </w:tc>
        <w:tc>
          <w:tcPr>
            <w:tcW w:w="1361" w:type="dxa"/>
            <w:vAlign w:val="center"/>
          </w:tcPr>
          <w:p w:rsidR="00047211" w:rsidRDefault="003C3CB4">
            <w:pPr>
              <w:pStyle w:val="40"/>
            </w:pPr>
            <w:r>
              <w:t>7.26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992" w:type="dxa"/>
            <w:vAlign w:val="center"/>
          </w:tcPr>
          <w:p w:rsidR="00047211" w:rsidRDefault="003C3CB4">
            <w:pPr>
              <w:pStyle w:val="2"/>
            </w:pPr>
            <w:r>
              <w:t>2210201</w:t>
            </w:r>
          </w:p>
        </w:tc>
        <w:tc>
          <w:tcPr>
            <w:tcW w:w="4536" w:type="dxa"/>
            <w:vAlign w:val="center"/>
          </w:tcPr>
          <w:p w:rsidR="00047211" w:rsidRDefault="003C3CB4">
            <w:pPr>
              <w:pStyle w:val="2"/>
            </w:pPr>
            <w:r>
              <w:t>住房公积金</w:t>
            </w:r>
          </w:p>
        </w:tc>
        <w:tc>
          <w:tcPr>
            <w:tcW w:w="1361" w:type="dxa"/>
            <w:vAlign w:val="center"/>
          </w:tcPr>
          <w:p w:rsidR="00047211" w:rsidRDefault="003C3CB4">
            <w:pPr>
              <w:pStyle w:val="40"/>
            </w:pPr>
            <w:r>
              <w:t>7.26</w:t>
            </w:r>
          </w:p>
        </w:tc>
        <w:tc>
          <w:tcPr>
            <w:tcW w:w="1361" w:type="dxa"/>
            <w:vAlign w:val="center"/>
          </w:tcPr>
          <w:p w:rsidR="00047211" w:rsidRDefault="003C3CB4">
            <w:pPr>
              <w:pStyle w:val="40"/>
            </w:pPr>
            <w:r>
              <w:t>7.26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1502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402"/>
        <w:gridCol w:w="1474"/>
        <w:gridCol w:w="3402"/>
        <w:gridCol w:w="1474"/>
        <w:gridCol w:w="1474"/>
        <w:gridCol w:w="1474"/>
        <w:gridCol w:w="1474"/>
      </w:tblGrid>
      <w:tr w:rsidR="00047211">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3402"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896"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4876" w:type="dxa"/>
            <w:gridSpan w:val="2"/>
            <w:vAlign w:val="center"/>
          </w:tcPr>
          <w:p w:rsidR="00047211" w:rsidRDefault="003C3CB4">
            <w:pPr>
              <w:pStyle w:val="10"/>
            </w:pPr>
            <w:r>
              <w:t>收入</w:t>
            </w:r>
          </w:p>
        </w:tc>
        <w:tc>
          <w:tcPr>
            <w:tcW w:w="9298" w:type="dxa"/>
            <w:gridSpan w:val="5"/>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金额</w:t>
            </w:r>
          </w:p>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合计</w:t>
            </w:r>
          </w:p>
        </w:tc>
        <w:tc>
          <w:tcPr>
            <w:tcW w:w="1474" w:type="dxa"/>
            <w:vAlign w:val="center"/>
          </w:tcPr>
          <w:p w:rsidR="00047211" w:rsidRDefault="003C3CB4">
            <w:pPr>
              <w:pStyle w:val="10"/>
            </w:pPr>
            <w:r>
              <w:t>一般公共预算财政拨款</w:t>
            </w:r>
          </w:p>
        </w:tc>
        <w:tc>
          <w:tcPr>
            <w:tcW w:w="1474" w:type="dxa"/>
            <w:vAlign w:val="center"/>
          </w:tcPr>
          <w:p w:rsidR="00047211" w:rsidRDefault="003C3CB4">
            <w:pPr>
              <w:pStyle w:val="10"/>
            </w:pPr>
            <w:r>
              <w:t>政府性基金预算财政</w:t>
            </w:r>
            <w:r>
              <w:t xml:space="preserve">    </w:t>
            </w:r>
            <w:r>
              <w:t>拨款</w:t>
            </w:r>
          </w:p>
        </w:tc>
        <w:tc>
          <w:tcPr>
            <w:tcW w:w="1474" w:type="dxa"/>
            <w:vAlign w:val="center"/>
          </w:tcPr>
          <w:p w:rsidR="00047211" w:rsidRDefault="003C3CB4">
            <w:pPr>
              <w:pStyle w:val="10"/>
            </w:pPr>
            <w:r>
              <w:t>国有资本经营预算财政拨款</w:t>
            </w:r>
          </w:p>
        </w:tc>
      </w:tr>
      <w:tr w:rsidR="00047211">
        <w:trPr>
          <w:trHeight w:val="369"/>
          <w:tblHeader/>
          <w:jc w:val="center"/>
        </w:trPr>
        <w:tc>
          <w:tcPr>
            <w:tcW w:w="850" w:type="dxa"/>
            <w:vAlign w:val="center"/>
          </w:tcPr>
          <w:p w:rsidR="00047211" w:rsidRDefault="003C3CB4">
            <w:pPr>
              <w:pStyle w:val="10"/>
            </w:pPr>
            <w:r>
              <w:t>栏次</w:t>
            </w:r>
          </w:p>
        </w:tc>
        <w:tc>
          <w:tcPr>
            <w:tcW w:w="3402" w:type="dxa"/>
            <w:vAlign w:val="center"/>
          </w:tcPr>
          <w:p w:rsidR="00047211" w:rsidRDefault="003C3CB4">
            <w:pPr>
              <w:pStyle w:val="10"/>
            </w:pPr>
            <w:r>
              <w:t>1</w:t>
            </w:r>
          </w:p>
        </w:tc>
        <w:tc>
          <w:tcPr>
            <w:tcW w:w="1474" w:type="dxa"/>
            <w:vAlign w:val="center"/>
          </w:tcPr>
          <w:p w:rsidR="00047211" w:rsidRDefault="003C3CB4">
            <w:pPr>
              <w:pStyle w:val="10"/>
            </w:pPr>
            <w:r>
              <w:t>2</w:t>
            </w:r>
          </w:p>
        </w:tc>
        <w:tc>
          <w:tcPr>
            <w:tcW w:w="3402" w:type="dxa"/>
            <w:vAlign w:val="center"/>
          </w:tcPr>
          <w:p w:rsidR="00047211" w:rsidRDefault="003C3CB4">
            <w:pPr>
              <w:pStyle w:val="10"/>
            </w:pPr>
            <w:r>
              <w:t>3</w:t>
            </w:r>
          </w:p>
        </w:tc>
        <w:tc>
          <w:tcPr>
            <w:tcW w:w="1474" w:type="dxa"/>
            <w:vAlign w:val="center"/>
          </w:tcPr>
          <w:p w:rsidR="00047211" w:rsidRDefault="003C3CB4">
            <w:pPr>
              <w:pStyle w:val="10"/>
            </w:pPr>
            <w:r>
              <w:t>4</w:t>
            </w:r>
          </w:p>
        </w:tc>
        <w:tc>
          <w:tcPr>
            <w:tcW w:w="1474" w:type="dxa"/>
            <w:vAlign w:val="center"/>
          </w:tcPr>
          <w:p w:rsidR="00047211" w:rsidRDefault="003C3CB4">
            <w:pPr>
              <w:pStyle w:val="10"/>
            </w:pPr>
            <w:r>
              <w:t>5</w:t>
            </w:r>
          </w:p>
        </w:tc>
        <w:tc>
          <w:tcPr>
            <w:tcW w:w="1474" w:type="dxa"/>
            <w:vAlign w:val="center"/>
          </w:tcPr>
          <w:p w:rsidR="00047211" w:rsidRDefault="003C3CB4">
            <w:pPr>
              <w:pStyle w:val="10"/>
            </w:pPr>
            <w:r>
              <w:t>6</w:t>
            </w:r>
          </w:p>
        </w:tc>
        <w:tc>
          <w:tcPr>
            <w:tcW w:w="1474" w:type="dxa"/>
            <w:vAlign w:val="center"/>
          </w:tcPr>
          <w:p w:rsidR="00047211" w:rsidRDefault="003C3CB4">
            <w:pPr>
              <w:pStyle w:val="10"/>
            </w:pPr>
            <w:r>
              <w:t>7</w:t>
            </w:r>
          </w:p>
        </w:tc>
      </w:tr>
      <w:tr w:rsidR="00047211">
        <w:trPr>
          <w:trHeight w:val="369"/>
          <w:jc w:val="center"/>
        </w:trPr>
        <w:tc>
          <w:tcPr>
            <w:tcW w:w="850" w:type="dxa"/>
            <w:vAlign w:val="center"/>
          </w:tcPr>
          <w:p w:rsidR="00047211" w:rsidRDefault="003C3CB4">
            <w:pPr>
              <w:pStyle w:val="3"/>
            </w:pPr>
            <w:r>
              <w:t>1</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252.05</w:t>
            </w:r>
          </w:p>
        </w:tc>
        <w:tc>
          <w:tcPr>
            <w:tcW w:w="3402" w:type="dxa"/>
            <w:vAlign w:val="center"/>
          </w:tcPr>
          <w:p w:rsidR="00047211" w:rsidRDefault="003C3CB4">
            <w:pPr>
              <w:pStyle w:val="2"/>
            </w:pPr>
            <w:r>
              <w:t>一、一般公共服务支出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3C3CB4">
            <w:pPr>
              <w:pStyle w:val="2"/>
            </w:pPr>
            <w:r>
              <w:t>二、外交支出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3C3CB4">
            <w:pPr>
              <w:pStyle w:val="2"/>
            </w:pPr>
            <w:r>
              <w:t>三、国防支出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四、公共安全支出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五、教育支出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六、科学技术支出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七、文化旅游体育与传媒支出</w:t>
            </w:r>
          </w:p>
        </w:tc>
        <w:tc>
          <w:tcPr>
            <w:tcW w:w="1474" w:type="dxa"/>
            <w:vAlign w:val="center"/>
          </w:tcPr>
          <w:p w:rsidR="00047211" w:rsidRDefault="003C3CB4">
            <w:pPr>
              <w:pStyle w:val="40"/>
            </w:pPr>
            <w:r>
              <w:t>180.48</w:t>
            </w:r>
          </w:p>
        </w:tc>
        <w:tc>
          <w:tcPr>
            <w:tcW w:w="1474" w:type="dxa"/>
            <w:vAlign w:val="center"/>
          </w:tcPr>
          <w:p w:rsidR="00047211" w:rsidRDefault="003C3CB4">
            <w:pPr>
              <w:pStyle w:val="40"/>
            </w:pPr>
            <w:r>
              <w:t>180.48</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八、社会保障和就业支出</w:t>
            </w:r>
          </w:p>
        </w:tc>
        <w:tc>
          <w:tcPr>
            <w:tcW w:w="1474" w:type="dxa"/>
            <w:vAlign w:val="center"/>
          </w:tcPr>
          <w:p w:rsidR="00047211" w:rsidRDefault="003C3CB4">
            <w:pPr>
              <w:pStyle w:val="40"/>
            </w:pPr>
            <w:r>
              <w:t>56.60</w:t>
            </w:r>
          </w:p>
        </w:tc>
        <w:tc>
          <w:tcPr>
            <w:tcW w:w="1474" w:type="dxa"/>
            <w:vAlign w:val="center"/>
          </w:tcPr>
          <w:p w:rsidR="00047211" w:rsidRDefault="003C3CB4">
            <w:pPr>
              <w:pStyle w:val="40"/>
            </w:pPr>
            <w:r>
              <w:t>56.60</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九、社会保险基金支出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十、卫生健康支出</w:t>
            </w:r>
          </w:p>
        </w:tc>
        <w:tc>
          <w:tcPr>
            <w:tcW w:w="1474" w:type="dxa"/>
            <w:vAlign w:val="center"/>
          </w:tcPr>
          <w:p w:rsidR="00047211" w:rsidRDefault="003C3CB4">
            <w:pPr>
              <w:pStyle w:val="40"/>
            </w:pPr>
            <w:r>
              <w:t>7.71</w:t>
            </w:r>
          </w:p>
        </w:tc>
        <w:tc>
          <w:tcPr>
            <w:tcW w:w="1474" w:type="dxa"/>
            <w:vAlign w:val="center"/>
          </w:tcPr>
          <w:p w:rsidR="00047211" w:rsidRDefault="003C3CB4">
            <w:pPr>
              <w:pStyle w:val="40"/>
            </w:pPr>
            <w:r>
              <w:t>7.71</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十一、节能环保支出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十二、城乡社区支出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十三、农林水支出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十四、交通运输支出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十五、资源勘探工业信息等支出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十六、商业服务业等支出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十七、金融支出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十八、援助其他地区支出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十九、自然资源海洋气象等支出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二十、住房保障支出</w:t>
            </w:r>
          </w:p>
        </w:tc>
        <w:tc>
          <w:tcPr>
            <w:tcW w:w="1474" w:type="dxa"/>
            <w:vAlign w:val="center"/>
          </w:tcPr>
          <w:p w:rsidR="00047211" w:rsidRDefault="003C3CB4">
            <w:pPr>
              <w:pStyle w:val="40"/>
            </w:pPr>
            <w:r>
              <w:t>7.26</w:t>
            </w:r>
          </w:p>
        </w:tc>
        <w:tc>
          <w:tcPr>
            <w:tcW w:w="1474" w:type="dxa"/>
            <w:vAlign w:val="center"/>
          </w:tcPr>
          <w:p w:rsidR="00047211" w:rsidRDefault="003C3CB4">
            <w:pPr>
              <w:pStyle w:val="40"/>
            </w:pPr>
            <w:r>
              <w:t>7.26</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二十一、粮油物资储备支出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二十二、国有资本经营预算支出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二十三、灾害防治及应急管理支出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二十四、预备费</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二十五、其他支出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二十六、转移性支出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二十七、债务还本支出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二十八、债务付息支出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二十九、债务发行费用支出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三十、抗疫特别国债安排的支出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三十一、人行科目</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3402" w:type="dxa"/>
            <w:vAlign w:val="center"/>
          </w:tcPr>
          <w:p w:rsidR="00047211" w:rsidRDefault="003C3CB4">
            <w:pPr>
              <w:pStyle w:val="6"/>
            </w:pPr>
            <w:r>
              <w:t>本年收入合计</w:t>
            </w:r>
          </w:p>
        </w:tc>
        <w:tc>
          <w:tcPr>
            <w:tcW w:w="1474" w:type="dxa"/>
            <w:vAlign w:val="center"/>
          </w:tcPr>
          <w:p w:rsidR="00047211" w:rsidRDefault="003C3CB4">
            <w:pPr>
              <w:pStyle w:val="7"/>
            </w:pPr>
            <w:r>
              <w:t>252.05</w:t>
            </w:r>
          </w:p>
        </w:tc>
        <w:tc>
          <w:tcPr>
            <w:tcW w:w="3402" w:type="dxa"/>
            <w:vAlign w:val="center"/>
          </w:tcPr>
          <w:p w:rsidR="00047211" w:rsidRDefault="003C3CB4">
            <w:pPr>
              <w:pStyle w:val="6"/>
            </w:pPr>
            <w:r>
              <w:t>本年支出合计</w:t>
            </w:r>
          </w:p>
        </w:tc>
        <w:tc>
          <w:tcPr>
            <w:tcW w:w="1474" w:type="dxa"/>
            <w:vAlign w:val="center"/>
          </w:tcPr>
          <w:p w:rsidR="00047211" w:rsidRDefault="003C3CB4">
            <w:pPr>
              <w:pStyle w:val="7"/>
            </w:pPr>
            <w:r>
              <w:t>252.05</w:t>
            </w:r>
          </w:p>
        </w:tc>
        <w:tc>
          <w:tcPr>
            <w:tcW w:w="1474" w:type="dxa"/>
            <w:vAlign w:val="center"/>
          </w:tcPr>
          <w:p w:rsidR="00047211" w:rsidRDefault="003C3CB4">
            <w:pPr>
              <w:pStyle w:val="7"/>
            </w:pPr>
            <w:r>
              <w:t>252.05</w:t>
            </w:r>
          </w:p>
        </w:tc>
        <w:tc>
          <w:tcPr>
            <w:tcW w:w="1474" w:type="dxa"/>
            <w:vAlign w:val="center"/>
          </w:tcPr>
          <w:p w:rsidR="00047211" w:rsidRDefault="00047211">
            <w:pPr>
              <w:pStyle w:val="7"/>
            </w:pPr>
          </w:p>
        </w:tc>
        <w:tc>
          <w:tcPr>
            <w:tcW w:w="1474"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33</w:t>
            </w:r>
          </w:p>
        </w:tc>
        <w:tc>
          <w:tcPr>
            <w:tcW w:w="3402" w:type="dxa"/>
            <w:vAlign w:val="center"/>
          </w:tcPr>
          <w:p w:rsidR="00047211" w:rsidRDefault="003C3CB4">
            <w:pPr>
              <w:pStyle w:val="2"/>
            </w:pPr>
            <w:r>
              <w:t>年初财政拨款结转和结余</w:t>
            </w:r>
          </w:p>
        </w:tc>
        <w:tc>
          <w:tcPr>
            <w:tcW w:w="1474" w:type="dxa"/>
            <w:vAlign w:val="center"/>
          </w:tcPr>
          <w:p w:rsidR="00047211" w:rsidRDefault="00047211">
            <w:pPr>
              <w:pStyle w:val="40"/>
            </w:pPr>
          </w:p>
        </w:tc>
        <w:tc>
          <w:tcPr>
            <w:tcW w:w="3402" w:type="dxa"/>
            <w:vAlign w:val="center"/>
          </w:tcPr>
          <w:p w:rsidR="00047211" w:rsidRDefault="003C3CB4">
            <w:pPr>
              <w:pStyle w:val="2"/>
            </w:pPr>
            <w:r>
              <w:t>年末财政拨款结转和结余</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3402" w:type="dxa"/>
            <w:vAlign w:val="center"/>
          </w:tcPr>
          <w:p w:rsidR="00047211" w:rsidRDefault="003C3CB4">
            <w:pPr>
              <w:pStyle w:val="2"/>
            </w:pPr>
            <w:r>
              <w:t>一、一般公共预算拨款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35</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36</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37</w:t>
            </w:r>
          </w:p>
        </w:tc>
        <w:tc>
          <w:tcPr>
            <w:tcW w:w="3402" w:type="dxa"/>
            <w:vAlign w:val="center"/>
          </w:tcPr>
          <w:p w:rsidR="00047211" w:rsidRDefault="003C3CB4">
            <w:pPr>
              <w:pStyle w:val="6"/>
            </w:pPr>
            <w:r>
              <w:t>收入总计</w:t>
            </w:r>
          </w:p>
        </w:tc>
        <w:tc>
          <w:tcPr>
            <w:tcW w:w="1474" w:type="dxa"/>
            <w:vAlign w:val="center"/>
          </w:tcPr>
          <w:p w:rsidR="00047211" w:rsidRDefault="003C3CB4">
            <w:pPr>
              <w:pStyle w:val="7"/>
            </w:pPr>
            <w:r>
              <w:t>252.05</w:t>
            </w:r>
          </w:p>
        </w:tc>
        <w:tc>
          <w:tcPr>
            <w:tcW w:w="3402" w:type="dxa"/>
            <w:vAlign w:val="center"/>
          </w:tcPr>
          <w:p w:rsidR="00047211" w:rsidRDefault="003C3CB4">
            <w:pPr>
              <w:pStyle w:val="6"/>
            </w:pPr>
            <w:r>
              <w:t>支出总计</w:t>
            </w:r>
          </w:p>
        </w:tc>
        <w:tc>
          <w:tcPr>
            <w:tcW w:w="1474" w:type="dxa"/>
            <w:vAlign w:val="center"/>
          </w:tcPr>
          <w:p w:rsidR="00047211" w:rsidRDefault="003C3CB4">
            <w:pPr>
              <w:pStyle w:val="7"/>
            </w:pPr>
            <w:r>
              <w:t>252.05</w:t>
            </w:r>
          </w:p>
        </w:tc>
        <w:tc>
          <w:tcPr>
            <w:tcW w:w="1474" w:type="dxa"/>
            <w:vAlign w:val="center"/>
          </w:tcPr>
          <w:p w:rsidR="00047211" w:rsidRDefault="003C3CB4">
            <w:pPr>
              <w:pStyle w:val="7"/>
            </w:pPr>
            <w:r>
              <w:t>252.05</w:t>
            </w:r>
          </w:p>
        </w:tc>
        <w:tc>
          <w:tcPr>
            <w:tcW w:w="1474" w:type="dxa"/>
            <w:vAlign w:val="center"/>
          </w:tcPr>
          <w:p w:rsidR="00047211" w:rsidRDefault="00047211">
            <w:pPr>
              <w:pStyle w:val="7"/>
            </w:pPr>
          </w:p>
        </w:tc>
        <w:tc>
          <w:tcPr>
            <w:tcW w:w="1474" w:type="dxa"/>
            <w:vAlign w:val="center"/>
          </w:tcPr>
          <w:p w:rsidR="00047211" w:rsidRDefault="00047211">
            <w:pPr>
              <w:pStyle w:val="7"/>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252.05</w:t>
            </w:r>
          </w:p>
        </w:tc>
        <w:tc>
          <w:tcPr>
            <w:tcW w:w="2551" w:type="dxa"/>
            <w:vAlign w:val="center"/>
          </w:tcPr>
          <w:p w:rsidR="00047211" w:rsidRDefault="003C3CB4">
            <w:pPr>
              <w:pStyle w:val="7"/>
            </w:pPr>
            <w:r>
              <w:t>154.08</w:t>
            </w:r>
          </w:p>
        </w:tc>
        <w:tc>
          <w:tcPr>
            <w:tcW w:w="2551" w:type="dxa"/>
            <w:vAlign w:val="center"/>
          </w:tcPr>
          <w:p w:rsidR="00047211" w:rsidRDefault="003C3CB4">
            <w:pPr>
              <w:pStyle w:val="7"/>
            </w:pPr>
            <w:r>
              <w:t>97.97</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207</w:t>
            </w:r>
          </w:p>
        </w:tc>
        <w:tc>
          <w:tcPr>
            <w:tcW w:w="4535" w:type="dxa"/>
            <w:vAlign w:val="center"/>
          </w:tcPr>
          <w:p w:rsidR="00047211" w:rsidRDefault="003C3CB4">
            <w:pPr>
              <w:pStyle w:val="2"/>
            </w:pPr>
            <w:r>
              <w:t>文化旅游体育与传媒支出</w:t>
            </w:r>
          </w:p>
        </w:tc>
        <w:tc>
          <w:tcPr>
            <w:tcW w:w="2551" w:type="dxa"/>
            <w:vAlign w:val="center"/>
          </w:tcPr>
          <w:p w:rsidR="00047211" w:rsidRDefault="003C3CB4">
            <w:pPr>
              <w:pStyle w:val="40"/>
            </w:pPr>
            <w:r>
              <w:t>180.48</w:t>
            </w:r>
          </w:p>
        </w:tc>
        <w:tc>
          <w:tcPr>
            <w:tcW w:w="2551" w:type="dxa"/>
            <w:vAlign w:val="center"/>
          </w:tcPr>
          <w:p w:rsidR="00047211" w:rsidRDefault="003C3CB4">
            <w:pPr>
              <w:pStyle w:val="40"/>
            </w:pPr>
            <w:r>
              <w:t>82.51</w:t>
            </w:r>
          </w:p>
        </w:tc>
        <w:tc>
          <w:tcPr>
            <w:tcW w:w="2551" w:type="dxa"/>
            <w:vAlign w:val="center"/>
          </w:tcPr>
          <w:p w:rsidR="00047211" w:rsidRDefault="003C3CB4">
            <w:pPr>
              <w:pStyle w:val="40"/>
            </w:pPr>
            <w:r>
              <w:t>97.97</w:t>
            </w: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20701</w:t>
            </w:r>
          </w:p>
        </w:tc>
        <w:tc>
          <w:tcPr>
            <w:tcW w:w="4535" w:type="dxa"/>
            <w:vAlign w:val="center"/>
          </w:tcPr>
          <w:p w:rsidR="00047211" w:rsidRDefault="003C3CB4">
            <w:pPr>
              <w:pStyle w:val="2"/>
            </w:pPr>
            <w:r>
              <w:t>文化和旅游</w:t>
            </w:r>
          </w:p>
        </w:tc>
        <w:tc>
          <w:tcPr>
            <w:tcW w:w="2551" w:type="dxa"/>
            <w:vAlign w:val="center"/>
          </w:tcPr>
          <w:p w:rsidR="00047211" w:rsidRDefault="003C3CB4">
            <w:pPr>
              <w:pStyle w:val="40"/>
            </w:pPr>
            <w:r>
              <w:t>93.98</w:t>
            </w:r>
          </w:p>
        </w:tc>
        <w:tc>
          <w:tcPr>
            <w:tcW w:w="2551" w:type="dxa"/>
            <w:vAlign w:val="center"/>
          </w:tcPr>
          <w:p w:rsidR="00047211" w:rsidRDefault="003C3CB4">
            <w:pPr>
              <w:pStyle w:val="40"/>
            </w:pPr>
            <w:r>
              <w:t>82.51</w:t>
            </w:r>
          </w:p>
        </w:tc>
        <w:tc>
          <w:tcPr>
            <w:tcW w:w="2551" w:type="dxa"/>
            <w:vAlign w:val="center"/>
          </w:tcPr>
          <w:p w:rsidR="00047211" w:rsidRDefault="003C3CB4">
            <w:pPr>
              <w:pStyle w:val="40"/>
            </w:pPr>
            <w:r>
              <w:t>11.47</w:t>
            </w: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2070109</w:t>
            </w:r>
          </w:p>
        </w:tc>
        <w:tc>
          <w:tcPr>
            <w:tcW w:w="4535" w:type="dxa"/>
            <w:vAlign w:val="center"/>
          </w:tcPr>
          <w:p w:rsidR="00047211" w:rsidRDefault="003C3CB4">
            <w:pPr>
              <w:pStyle w:val="2"/>
            </w:pPr>
            <w:r>
              <w:t>群众文化</w:t>
            </w:r>
          </w:p>
        </w:tc>
        <w:tc>
          <w:tcPr>
            <w:tcW w:w="2551" w:type="dxa"/>
            <w:vAlign w:val="center"/>
          </w:tcPr>
          <w:p w:rsidR="00047211" w:rsidRDefault="003C3CB4">
            <w:pPr>
              <w:pStyle w:val="40"/>
            </w:pPr>
            <w:r>
              <w:t>93.98</w:t>
            </w:r>
          </w:p>
        </w:tc>
        <w:tc>
          <w:tcPr>
            <w:tcW w:w="2551" w:type="dxa"/>
            <w:vAlign w:val="center"/>
          </w:tcPr>
          <w:p w:rsidR="00047211" w:rsidRDefault="003C3CB4">
            <w:pPr>
              <w:pStyle w:val="40"/>
            </w:pPr>
            <w:r>
              <w:t>82.51</w:t>
            </w:r>
          </w:p>
        </w:tc>
        <w:tc>
          <w:tcPr>
            <w:tcW w:w="2551" w:type="dxa"/>
            <w:vAlign w:val="center"/>
          </w:tcPr>
          <w:p w:rsidR="00047211" w:rsidRDefault="003C3CB4">
            <w:pPr>
              <w:pStyle w:val="40"/>
            </w:pPr>
            <w:r>
              <w:t>11.47</w:t>
            </w: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20799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86.50</w:t>
            </w:r>
          </w:p>
        </w:tc>
        <w:tc>
          <w:tcPr>
            <w:tcW w:w="2551" w:type="dxa"/>
            <w:vAlign w:val="center"/>
          </w:tcPr>
          <w:p w:rsidR="00047211" w:rsidRDefault="00047211">
            <w:pPr>
              <w:pStyle w:val="40"/>
            </w:pPr>
          </w:p>
        </w:tc>
        <w:tc>
          <w:tcPr>
            <w:tcW w:w="2551" w:type="dxa"/>
            <w:vAlign w:val="center"/>
          </w:tcPr>
          <w:p w:rsidR="00047211" w:rsidRDefault="003C3CB4">
            <w:pPr>
              <w:pStyle w:val="40"/>
            </w:pPr>
            <w:r>
              <w:t>86.50</w:t>
            </w: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2079999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86.50</w:t>
            </w:r>
          </w:p>
        </w:tc>
        <w:tc>
          <w:tcPr>
            <w:tcW w:w="2551" w:type="dxa"/>
            <w:vAlign w:val="center"/>
          </w:tcPr>
          <w:p w:rsidR="00047211" w:rsidRDefault="00047211">
            <w:pPr>
              <w:pStyle w:val="40"/>
            </w:pPr>
          </w:p>
        </w:tc>
        <w:tc>
          <w:tcPr>
            <w:tcW w:w="2551" w:type="dxa"/>
            <w:vAlign w:val="center"/>
          </w:tcPr>
          <w:p w:rsidR="00047211" w:rsidRDefault="003C3CB4">
            <w:pPr>
              <w:pStyle w:val="40"/>
            </w:pPr>
            <w:r>
              <w:t>86.50</w:t>
            </w: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208</w:t>
            </w:r>
          </w:p>
        </w:tc>
        <w:tc>
          <w:tcPr>
            <w:tcW w:w="4535" w:type="dxa"/>
            <w:vAlign w:val="center"/>
          </w:tcPr>
          <w:p w:rsidR="00047211" w:rsidRDefault="003C3CB4">
            <w:pPr>
              <w:pStyle w:val="2"/>
            </w:pPr>
            <w:r>
              <w:t>社会保障和就业支出</w:t>
            </w:r>
          </w:p>
        </w:tc>
        <w:tc>
          <w:tcPr>
            <w:tcW w:w="2551" w:type="dxa"/>
            <w:vAlign w:val="center"/>
          </w:tcPr>
          <w:p w:rsidR="00047211" w:rsidRDefault="003C3CB4">
            <w:pPr>
              <w:pStyle w:val="40"/>
            </w:pPr>
            <w:r>
              <w:t>56.60</w:t>
            </w:r>
          </w:p>
        </w:tc>
        <w:tc>
          <w:tcPr>
            <w:tcW w:w="2551" w:type="dxa"/>
            <w:vAlign w:val="center"/>
          </w:tcPr>
          <w:p w:rsidR="00047211" w:rsidRDefault="003C3CB4">
            <w:pPr>
              <w:pStyle w:val="40"/>
            </w:pPr>
            <w:r>
              <w:t>56.60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20805</w:t>
            </w:r>
          </w:p>
        </w:tc>
        <w:tc>
          <w:tcPr>
            <w:tcW w:w="4535" w:type="dxa"/>
            <w:vAlign w:val="center"/>
          </w:tcPr>
          <w:p w:rsidR="00047211" w:rsidRDefault="003C3CB4">
            <w:pPr>
              <w:pStyle w:val="2"/>
            </w:pPr>
            <w:r>
              <w:t>行政事业单位养老支出</w:t>
            </w:r>
          </w:p>
        </w:tc>
        <w:tc>
          <w:tcPr>
            <w:tcW w:w="2551" w:type="dxa"/>
            <w:vAlign w:val="center"/>
          </w:tcPr>
          <w:p w:rsidR="00047211" w:rsidRDefault="003C3CB4">
            <w:pPr>
              <w:pStyle w:val="40"/>
            </w:pPr>
            <w:r>
              <w:t>56.60</w:t>
            </w:r>
          </w:p>
        </w:tc>
        <w:tc>
          <w:tcPr>
            <w:tcW w:w="2551" w:type="dxa"/>
            <w:vAlign w:val="center"/>
          </w:tcPr>
          <w:p w:rsidR="00047211" w:rsidRDefault="003C3CB4">
            <w:pPr>
              <w:pStyle w:val="40"/>
            </w:pPr>
            <w:r>
              <w:t>56.60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2080502</w:t>
            </w:r>
          </w:p>
        </w:tc>
        <w:tc>
          <w:tcPr>
            <w:tcW w:w="4535" w:type="dxa"/>
            <w:vAlign w:val="center"/>
          </w:tcPr>
          <w:p w:rsidR="00047211" w:rsidRDefault="003C3CB4">
            <w:pPr>
              <w:pStyle w:val="2"/>
            </w:pPr>
            <w:r>
              <w:t>事业单位离退休</w:t>
            </w:r>
          </w:p>
        </w:tc>
        <w:tc>
          <w:tcPr>
            <w:tcW w:w="2551" w:type="dxa"/>
            <w:vAlign w:val="center"/>
          </w:tcPr>
          <w:p w:rsidR="00047211" w:rsidRDefault="003C3CB4">
            <w:pPr>
              <w:pStyle w:val="40"/>
            </w:pPr>
            <w:r>
              <w:t>41.99</w:t>
            </w:r>
          </w:p>
        </w:tc>
        <w:tc>
          <w:tcPr>
            <w:tcW w:w="2551" w:type="dxa"/>
            <w:vAlign w:val="center"/>
          </w:tcPr>
          <w:p w:rsidR="00047211" w:rsidRDefault="003C3CB4">
            <w:pPr>
              <w:pStyle w:val="40"/>
            </w:pPr>
            <w:r>
              <w:t>41.99</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2080505</w:t>
            </w:r>
          </w:p>
        </w:tc>
        <w:tc>
          <w:tcPr>
            <w:tcW w:w="4535" w:type="dxa"/>
            <w:vAlign w:val="center"/>
          </w:tcPr>
          <w:p w:rsidR="00047211" w:rsidRDefault="003C3CB4">
            <w:pPr>
              <w:pStyle w:val="2"/>
            </w:pPr>
            <w:r>
              <w:t>机关事业单位基本养老保险缴费支出</w:t>
            </w:r>
          </w:p>
        </w:tc>
        <w:tc>
          <w:tcPr>
            <w:tcW w:w="2551" w:type="dxa"/>
            <w:vAlign w:val="center"/>
          </w:tcPr>
          <w:p w:rsidR="00047211" w:rsidRDefault="003C3CB4">
            <w:pPr>
              <w:pStyle w:val="40"/>
            </w:pPr>
            <w:r>
              <w:t>9.74</w:t>
            </w:r>
          </w:p>
        </w:tc>
        <w:tc>
          <w:tcPr>
            <w:tcW w:w="2551" w:type="dxa"/>
            <w:vAlign w:val="center"/>
          </w:tcPr>
          <w:p w:rsidR="00047211" w:rsidRDefault="003C3CB4">
            <w:pPr>
              <w:pStyle w:val="40"/>
            </w:pPr>
            <w:r>
              <w:t>9.74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2080506</w:t>
            </w:r>
          </w:p>
        </w:tc>
        <w:tc>
          <w:tcPr>
            <w:tcW w:w="4535" w:type="dxa"/>
            <w:vAlign w:val="center"/>
          </w:tcPr>
          <w:p w:rsidR="00047211" w:rsidRDefault="003C3CB4">
            <w:pPr>
              <w:pStyle w:val="2"/>
            </w:pPr>
            <w:r>
              <w:t>机关事业单位职业年金缴费支出</w:t>
            </w:r>
          </w:p>
        </w:tc>
        <w:tc>
          <w:tcPr>
            <w:tcW w:w="2551" w:type="dxa"/>
            <w:vAlign w:val="center"/>
          </w:tcPr>
          <w:p w:rsidR="00047211" w:rsidRDefault="003C3CB4">
            <w:pPr>
              <w:pStyle w:val="40"/>
            </w:pPr>
            <w:r>
              <w:t>4.87</w:t>
            </w:r>
          </w:p>
        </w:tc>
        <w:tc>
          <w:tcPr>
            <w:tcW w:w="2551" w:type="dxa"/>
            <w:vAlign w:val="center"/>
          </w:tcPr>
          <w:p w:rsidR="00047211" w:rsidRDefault="003C3CB4">
            <w:pPr>
              <w:pStyle w:val="40"/>
            </w:pPr>
            <w:r>
              <w:t>4.87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210</w:t>
            </w:r>
          </w:p>
        </w:tc>
        <w:tc>
          <w:tcPr>
            <w:tcW w:w="4535" w:type="dxa"/>
            <w:vAlign w:val="center"/>
          </w:tcPr>
          <w:p w:rsidR="00047211" w:rsidRDefault="003C3CB4">
            <w:pPr>
              <w:pStyle w:val="2"/>
            </w:pPr>
            <w:r>
              <w:t>卫生健康支出</w:t>
            </w:r>
          </w:p>
        </w:tc>
        <w:tc>
          <w:tcPr>
            <w:tcW w:w="2551" w:type="dxa"/>
            <w:vAlign w:val="center"/>
          </w:tcPr>
          <w:p w:rsidR="00047211" w:rsidRDefault="003C3CB4">
            <w:pPr>
              <w:pStyle w:val="40"/>
            </w:pPr>
            <w:r>
              <w:t>7.71</w:t>
            </w:r>
          </w:p>
        </w:tc>
        <w:tc>
          <w:tcPr>
            <w:tcW w:w="2551" w:type="dxa"/>
            <w:vAlign w:val="center"/>
          </w:tcPr>
          <w:p w:rsidR="00047211" w:rsidRDefault="003C3CB4">
            <w:pPr>
              <w:pStyle w:val="40"/>
            </w:pPr>
            <w:r>
              <w:t>7.71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21011</w:t>
            </w:r>
          </w:p>
        </w:tc>
        <w:tc>
          <w:tcPr>
            <w:tcW w:w="4535" w:type="dxa"/>
            <w:vAlign w:val="center"/>
          </w:tcPr>
          <w:p w:rsidR="00047211" w:rsidRDefault="003C3CB4">
            <w:pPr>
              <w:pStyle w:val="2"/>
            </w:pPr>
            <w:r>
              <w:t>行政事业单位医疗</w:t>
            </w:r>
          </w:p>
        </w:tc>
        <w:tc>
          <w:tcPr>
            <w:tcW w:w="2551" w:type="dxa"/>
            <w:vAlign w:val="center"/>
          </w:tcPr>
          <w:p w:rsidR="00047211" w:rsidRDefault="003C3CB4">
            <w:pPr>
              <w:pStyle w:val="40"/>
            </w:pPr>
            <w:r>
              <w:t>7.71</w:t>
            </w:r>
          </w:p>
        </w:tc>
        <w:tc>
          <w:tcPr>
            <w:tcW w:w="2551" w:type="dxa"/>
            <w:vAlign w:val="center"/>
          </w:tcPr>
          <w:p w:rsidR="00047211" w:rsidRDefault="003C3CB4">
            <w:pPr>
              <w:pStyle w:val="40"/>
            </w:pPr>
            <w:r>
              <w:t>7.71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2101102</w:t>
            </w:r>
          </w:p>
        </w:tc>
        <w:tc>
          <w:tcPr>
            <w:tcW w:w="4535" w:type="dxa"/>
            <w:vAlign w:val="center"/>
          </w:tcPr>
          <w:p w:rsidR="00047211" w:rsidRDefault="003C3CB4">
            <w:pPr>
              <w:pStyle w:val="2"/>
            </w:pPr>
            <w:r>
              <w:t>事业单位医疗</w:t>
            </w:r>
          </w:p>
        </w:tc>
        <w:tc>
          <w:tcPr>
            <w:tcW w:w="2551" w:type="dxa"/>
            <w:vAlign w:val="center"/>
          </w:tcPr>
          <w:p w:rsidR="00047211" w:rsidRDefault="003C3CB4">
            <w:pPr>
              <w:pStyle w:val="40"/>
            </w:pPr>
            <w:r>
              <w:t>4.35</w:t>
            </w:r>
          </w:p>
        </w:tc>
        <w:tc>
          <w:tcPr>
            <w:tcW w:w="2551" w:type="dxa"/>
            <w:vAlign w:val="center"/>
          </w:tcPr>
          <w:p w:rsidR="00047211" w:rsidRDefault="003C3CB4">
            <w:pPr>
              <w:pStyle w:val="40"/>
            </w:pPr>
            <w:r>
              <w:t>4.35</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2101103</w:t>
            </w:r>
          </w:p>
        </w:tc>
        <w:tc>
          <w:tcPr>
            <w:tcW w:w="4535" w:type="dxa"/>
            <w:vAlign w:val="center"/>
          </w:tcPr>
          <w:p w:rsidR="00047211" w:rsidRDefault="003C3CB4">
            <w:pPr>
              <w:pStyle w:val="2"/>
            </w:pPr>
            <w:r>
              <w:t>公务员医疗补助</w:t>
            </w:r>
          </w:p>
        </w:tc>
        <w:tc>
          <w:tcPr>
            <w:tcW w:w="2551" w:type="dxa"/>
            <w:vAlign w:val="center"/>
          </w:tcPr>
          <w:p w:rsidR="00047211" w:rsidRDefault="003C3CB4">
            <w:pPr>
              <w:pStyle w:val="40"/>
            </w:pPr>
            <w:r>
              <w:t>3.36</w:t>
            </w:r>
          </w:p>
        </w:tc>
        <w:tc>
          <w:tcPr>
            <w:tcW w:w="2551" w:type="dxa"/>
            <w:vAlign w:val="center"/>
          </w:tcPr>
          <w:p w:rsidR="00047211" w:rsidRDefault="003C3CB4">
            <w:pPr>
              <w:pStyle w:val="40"/>
            </w:pPr>
            <w:r>
              <w:t>3.36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221</w:t>
            </w:r>
          </w:p>
        </w:tc>
        <w:tc>
          <w:tcPr>
            <w:tcW w:w="4535" w:type="dxa"/>
            <w:vAlign w:val="center"/>
          </w:tcPr>
          <w:p w:rsidR="00047211" w:rsidRDefault="003C3CB4">
            <w:pPr>
              <w:pStyle w:val="2"/>
            </w:pPr>
            <w:r>
              <w:t>住房保障支出</w:t>
            </w:r>
          </w:p>
        </w:tc>
        <w:tc>
          <w:tcPr>
            <w:tcW w:w="2551" w:type="dxa"/>
            <w:vAlign w:val="center"/>
          </w:tcPr>
          <w:p w:rsidR="00047211" w:rsidRDefault="003C3CB4">
            <w:pPr>
              <w:pStyle w:val="40"/>
            </w:pPr>
            <w:r>
              <w:t>7.26</w:t>
            </w:r>
          </w:p>
        </w:tc>
        <w:tc>
          <w:tcPr>
            <w:tcW w:w="2551" w:type="dxa"/>
            <w:vAlign w:val="center"/>
          </w:tcPr>
          <w:p w:rsidR="00047211" w:rsidRDefault="003C3CB4">
            <w:pPr>
              <w:pStyle w:val="40"/>
            </w:pPr>
            <w:r>
              <w:t>7.26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22102</w:t>
            </w:r>
          </w:p>
        </w:tc>
        <w:tc>
          <w:tcPr>
            <w:tcW w:w="4535" w:type="dxa"/>
            <w:vAlign w:val="center"/>
          </w:tcPr>
          <w:p w:rsidR="00047211" w:rsidRDefault="003C3CB4">
            <w:pPr>
              <w:pStyle w:val="2"/>
            </w:pPr>
            <w:r>
              <w:t>住房改革支出</w:t>
            </w:r>
          </w:p>
        </w:tc>
        <w:tc>
          <w:tcPr>
            <w:tcW w:w="2551" w:type="dxa"/>
            <w:vAlign w:val="center"/>
          </w:tcPr>
          <w:p w:rsidR="00047211" w:rsidRDefault="003C3CB4">
            <w:pPr>
              <w:pStyle w:val="40"/>
            </w:pPr>
            <w:r>
              <w:t>7.26</w:t>
            </w:r>
          </w:p>
        </w:tc>
        <w:tc>
          <w:tcPr>
            <w:tcW w:w="2551" w:type="dxa"/>
            <w:vAlign w:val="center"/>
          </w:tcPr>
          <w:p w:rsidR="00047211" w:rsidRDefault="003C3CB4">
            <w:pPr>
              <w:pStyle w:val="40"/>
            </w:pPr>
            <w:r>
              <w:t>7.26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2210201</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7.26</w:t>
            </w:r>
          </w:p>
        </w:tc>
        <w:tc>
          <w:tcPr>
            <w:tcW w:w="2551" w:type="dxa"/>
            <w:vAlign w:val="center"/>
          </w:tcPr>
          <w:p w:rsidR="00047211" w:rsidRDefault="003C3CB4">
            <w:pPr>
              <w:pStyle w:val="40"/>
            </w:pPr>
            <w:r>
              <w:t>7.26</w:t>
            </w:r>
          </w:p>
        </w:tc>
        <w:tc>
          <w:tcPr>
            <w:tcW w:w="255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1423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2"/>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3"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支出部门经济分类科目</w:t>
            </w:r>
          </w:p>
        </w:tc>
        <w:tc>
          <w:tcPr>
            <w:tcW w:w="7654" w:type="dxa"/>
            <w:gridSpan w:val="3"/>
            <w:vAlign w:val="center"/>
          </w:tcPr>
          <w:p w:rsidR="00047211" w:rsidRDefault="003C3CB4">
            <w:pPr>
              <w:pStyle w:val="10"/>
            </w:pPr>
            <w:r>
              <w:t>一般公共预算基本支出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Align w:val="center"/>
          </w:tcPr>
          <w:p w:rsidR="00047211" w:rsidRDefault="003C3CB4">
            <w:pPr>
              <w:pStyle w:val="10"/>
            </w:pPr>
            <w:r>
              <w:t>合计</w:t>
            </w:r>
          </w:p>
        </w:tc>
        <w:tc>
          <w:tcPr>
            <w:tcW w:w="2551" w:type="dxa"/>
            <w:vAlign w:val="center"/>
          </w:tcPr>
          <w:p w:rsidR="00047211" w:rsidRDefault="003C3CB4">
            <w:pPr>
              <w:pStyle w:val="10"/>
            </w:pPr>
            <w:r>
              <w:t>人员经费</w:t>
            </w:r>
          </w:p>
        </w:tc>
        <w:tc>
          <w:tcPr>
            <w:tcW w:w="2552" w:type="dxa"/>
            <w:vAlign w:val="center"/>
          </w:tcPr>
          <w:p w:rsidR="00047211" w:rsidRDefault="003C3CB4">
            <w:pPr>
              <w:pStyle w:val="10"/>
            </w:pPr>
            <w:r>
              <w:t>公用经费</w:t>
            </w:r>
          </w:p>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2"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154.08</w:t>
            </w:r>
          </w:p>
        </w:tc>
        <w:tc>
          <w:tcPr>
            <w:tcW w:w="2551" w:type="dxa"/>
            <w:vAlign w:val="center"/>
          </w:tcPr>
          <w:p w:rsidR="00047211" w:rsidRDefault="003C3CB4">
            <w:pPr>
              <w:pStyle w:val="7"/>
            </w:pPr>
            <w:r>
              <w:t>148.78</w:t>
            </w:r>
          </w:p>
        </w:tc>
        <w:tc>
          <w:tcPr>
            <w:tcW w:w="2552" w:type="dxa"/>
            <w:vAlign w:val="center"/>
          </w:tcPr>
          <w:p w:rsidR="00047211" w:rsidRDefault="003C3CB4">
            <w:pPr>
              <w:pStyle w:val="7"/>
            </w:pPr>
            <w:r>
              <w:t>5.30</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301</w:t>
            </w:r>
          </w:p>
        </w:tc>
        <w:tc>
          <w:tcPr>
            <w:tcW w:w="4535" w:type="dxa"/>
            <w:vAlign w:val="center"/>
          </w:tcPr>
          <w:p w:rsidR="00047211" w:rsidRDefault="003C3CB4">
            <w:pPr>
              <w:pStyle w:val="2"/>
            </w:pPr>
            <w:r>
              <w:t>工资福利支出</w:t>
            </w:r>
          </w:p>
        </w:tc>
        <w:tc>
          <w:tcPr>
            <w:tcW w:w="2551" w:type="dxa"/>
            <w:vAlign w:val="center"/>
          </w:tcPr>
          <w:p w:rsidR="00047211" w:rsidRDefault="003C3CB4">
            <w:pPr>
              <w:pStyle w:val="40"/>
            </w:pPr>
            <w:r>
              <w:t>103.06</w:t>
            </w:r>
          </w:p>
        </w:tc>
        <w:tc>
          <w:tcPr>
            <w:tcW w:w="2551" w:type="dxa"/>
            <w:vAlign w:val="center"/>
          </w:tcPr>
          <w:p w:rsidR="00047211" w:rsidRDefault="003C3CB4">
            <w:pPr>
              <w:pStyle w:val="40"/>
            </w:pPr>
            <w:r>
              <w:t>103.06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30101</w:t>
            </w:r>
          </w:p>
        </w:tc>
        <w:tc>
          <w:tcPr>
            <w:tcW w:w="4535" w:type="dxa"/>
            <w:vAlign w:val="center"/>
          </w:tcPr>
          <w:p w:rsidR="00047211" w:rsidRDefault="003C3CB4">
            <w:pPr>
              <w:pStyle w:val="2"/>
            </w:pPr>
            <w:r>
              <w:t>基本工资</w:t>
            </w:r>
          </w:p>
        </w:tc>
        <w:tc>
          <w:tcPr>
            <w:tcW w:w="2551" w:type="dxa"/>
            <w:vAlign w:val="center"/>
          </w:tcPr>
          <w:p w:rsidR="00047211" w:rsidRDefault="003C3CB4">
            <w:pPr>
              <w:pStyle w:val="40"/>
            </w:pPr>
            <w:r>
              <w:t>39.78</w:t>
            </w:r>
          </w:p>
        </w:tc>
        <w:tc>
          <w:tcPr>
            <w:tcW w:w="2551" w:type="dxa"/>
            <w:vAlign w:val="center"/>
          </w:tcPr>
          <w:p w:rsidR="00047211" w:rsidRDefault="003C3CB4">
            <w:pPr>
              <w:pStyle w:val="40"/>
            </w:pPr>
            <w:r>
              <w:t>39.78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30102</w:t>
            </w:r>
          </w:p>
        </w:tc>
        <w:tc>
          <w:tcPr>
            <w:tcW w:w="4535" w:type="dxa"/>
            <w:vAlign w:val="center"/>
          </w:tcPr>
          <w:p w:rsidR="00047211" w:rsidRDefault="003C3CB4">
            <w:pPr>
              <w:pStyle w:val="2"/>
            </w:pPr>
            <w:r>
              <w:t>津贴补贴</w:t>
            </w:r>
          </w:p>
        </w:tc>
        <w:tc>
          <w:tcPr>
            <w:tcW w:w="2551" w:type="dxa"/>
            <w:vAlign w:val="center"/>
          </w:tcPr>
          <w:p w:rsidR="00047211" w:rsidRDefault="003C3CB4">
            <w:pPr>
              <w:pStyle w:val="40"/>
            </w:pPr>
            <w:r>
              <w:t>10.98</w:t>
            </w:r>
          </w:p>
        </w:tc>
        <w:tc>
          <w:tcPr>
            <w:tcW w:w="2551" w:type="dxa"/>
            <w:vAlign w:val="center"/>
          </w:tcPr>
          <w:p w:rsidR="00047211" w:rsidRDefault="003C3CB4">
            <w:pPr>
              <w:pStyle w:val="40"/>
            </w:pPr>
            <w:r>
              <w:t>10.98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30107</w:t>
            </w:r>
          </w:p>
        </w:tc>
        <w:tc>
          <w:tcPr>
            <w:tcW w:w="4535" w:type="dxa"/>
            <w:vAlign w:val="center"/>
          </w:tcPr>
          <w:p w:rsidR="00047211" w:rsidRDefault="003C3CB4">
            <w:pPr>
              <w:pStyle w:val="2"/>
            </w:pPr>
            <w:r>
              <w:t>绩效工资</w:t>
            </w:r>
          </w:p>
        </w:tc>
        <w:tc>
          <w:tcPr>
            <w:tcW w:w="2551" w:type="dxa"/>
            <w:vAlign w:val="center"/>
          </w:tcPr>
          <w:p w:rsidR="00047211" w:rsidRDefault="003C3CB4">
            <w:pPr>
              <w:pStyle w:val="40"/>
            </w:pPr>
            <w:r>
              <w:t>24.05</w:t>
            </w:r>
          </w:p>
        </w:tc>
        <w:tc>
          <w:tcPr>
            <w:tcW w:w="2551" w:type="dxa"/>
            <w:vAlign w:val="center"/>
          </w:tcPr>
          <w:p w:rsidR="00047211" w:rsidRDefault="003C3CB4">
            <w:pPr>
              <w:pStyle w:val="40"/>
            </w:pPr>
            <w:r>
              <w:t>24.05</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30108</w:t>
            </w:r>
          </w:p>
        </w:tc>
        <w:tc>
          <w:tcPr>
            <w:tcW w:w="4535" w:type="dxa"/>
            <w:vAlign w:val="center"/>
          </w:tcPr>
          <w:p w:rsidR="00047211" w:rsidRDefault="003C3CB4">
            <w:pPr>
              <w:pStyle w:val="2"/>
            </w:pPr>
            <w:r>
              <w:t>机关事业单位基本养老保险缴费</w:t>
            </w:r>
          </w:p>
        </w:tc>
        <w:tc>
          <w:tcPr>
            <w:tcW w:w="2551" w:type="dxa"/>
            <w:vAlign w:val="center"/>
          </w:tcPr>
          <w:p w:rsidR="00047211" w:rsidRDefault="003C3CB4">
            <w:pPr>
              <w:pStyle w:val="40"/>
            </w:pPr>
            <w:r>
              <w:t>9.74</w:t>
            </w:r>
          </w:p>
        </w:tc>
        <w:tc>
          <w:tcPr>
            <w:tcW w:w="2551" w:type="dxa"/>
            <w:vAlign w:val="center"/>
          </w:tcPr>
          <w:p w:rsidR="00047211" w:rsidRDefault="003C3CB4">
            <w:pPr>
              <w:pStyle w:val="40"/>
            </w:pPr>
            <w:r>
              <w:t>9.74</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30109</w:t>
            </w:r>
          </w:p>
        </w:tc>
        <w:tc>
          <w:tcPr>
            <w:tcW w:w="4535" w:type="dxa"/>
            <w:vAlign w:val="center"/>
          </w:tcPr>
          <w:p w:rsidR="00047211" w:rsidRDefault="003C3CB4">
            <w:pPr>
              <w:pStyle w:val="2"/>
            </w:pPr>
            <w:r>
              <w:t>职业年金缴费</w:t>
            </w:r>
          </w:p>
        </w:tc>
        <w:tc>
          <w:tcPr>
            <w:tcW w:w="2551" w:type="dxa"/>
            <w:vAlign w:val="center"/>
          </w:tcPr>
          <w:p w:rsidR="00047211" w:rsidRDefault="003C3CB4">
            <w:pPr>
              <w:pStyle w:val="40"/>
            </w:pPr>
            <w:r>
              <w:t>4.87</w:t>
            </w:r>
          </w:p>
        </w:tc>
        <w:tc>
          <w:tcPr>
            <w:tcW w:w="2551" w:type="dxa"/>
            <w:vAlign w:val="center"/>
          </w:tcPr>
          <w:p w:rsidR="00047211" w:rsidRDefault="003C3CB4">
            <w:pPr>
              <w:pStyle w:val="40"/>
            </w:pPr>
            <w:r>
              <w:t>4.87</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30110</w:t>
            </w:r>
          </w:p>
        </w:tc>
        <w:tc>
          <w:tcPr>
            <w:tcW w:w="4535" w:type="dxa"/>
            <w:vAlign w:val="center"/>
          </w:tcPr>
          <w:p w:rsidR="00047211" w:rsidRDefault="003C3CB4">
            <w:pPr>
              <w:pStyle w:val="2"/>
            </w:pPr>
            <w:r>
              <w:t>职工基本医疗保险缴费</w:t>
            </w:r>
          </w:p>
        </w:tc>
        <w:tc>
          <w:tcPr>
            <w:tcW w:w="2551" w:type="dxa"/>
            <w:vAlign w:val="center"/>
          </w:tcPr>
          <w:p w:rsidR="00047211" w:rsidRDefault="003C3CB4">
            <w:pPr>
              <w:pStyle w:val="40"/>
            </w:pPr>
            <w:r>
              <w:t>4.35</w:t>
            </w:r>
          </w:p>
        </w:tc>
        <w:tc>
          <w:tcPr>
            <w:tcW w:w="2551" w:type="dxa"/>
            <w:vAlign w:val="center"/>
          </w:tcPr>
          <w:p w:rsidR="00047211" w:rsidRDefault="003C3CB4">
            <w:pPr>
              <w:pStyle w:val="40"/>
            </w:pPr>
            <w:r>
              <w:t>4.35</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30111</w:t>
            </w:r>
          </w:p>
        </w:tc>
        <w:tc>
          <w:tcPr>
            <w:tcW w:w="4535" w:type="dxa"/>
            <w:vAlign w:val="center"/>
          </w:tcPr>
          <w:p w:rsidR="00047211" w:rsidRDefault="003C3CB4">
            <w:pPr>
              <w:pStyle w:val="2"/>
            </w:pPr>
            <w:r>
              <w:t>公务员医疗补助缴费</w:t>
            </w:r>
          </w:p>
        </w:tc>
        <w:tc>
          <w:tcPr>
            <w:tcW w:w="2551" w:type="dxa"/>
            <w:vAlign w:val="center"/>
          </w:tcPr>
          <w:p w:rsidR="00047211" w:rsidRDefault="003C3CB4">
            <w:pPr>
              <w:pStyle w:val="40"/>
            </w:pPr>
            <w:r>
              <w:t>1.36</w:t>
            </w:r>
          </w:p>
        </w:tc>
        <w:tc>
          <w:tcPr>
            <w:tcW w:w="2551" w:type="dxa"/>
            <w:vAlign w:val="center"/>
          </w:tcPr>
          <w:p w:rsidR="00047211" w:rsidRDefault="003C3CB4">
            <w:pPr>
              <w:pStyle w:val="40"/>
            </w:pPr>
            <w:r>
              <w:t>1.36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30112</w:t>
            </w:r>
          </w:p>
        </w:tc>
        <w:tc>
          <w:tcPr>
            <w:tcW w:w="4535" w:type="dxa"/>
            <w:vAlign w:val="center"/>
          </w:tcPr>
          <w:p w:rsidR="00047211" w:rsidRDefault="003C3CB4">
            <w:pPr>
              <w:pStyle w:val="2"/>
            </w:pPr>
            <w:r>
              <w:t>其他社会保障缴费</w:t>
            </w:r>
          </w:p>
        </w:tc>
        <w:tc>
          <w:tcPr>
            <w:tcW w:w="2551" w:type="dxa"/>
            <w:vAlign w:val="center"/>
          </w:tcPr>
          <w:p w:rsidR="00047211" w:rsidRDefault="003C3CB4">
            <w:pPr>
              <w:pStyle w:val="40"/>
            </w:pPr>
            <w:r>
              <w:t>0.67</w:t>
            </w:r>
          </w:p>
        </w:tc>
        <w:tc>
          <w:tcPr>
            <w:tcW w:w="2551" w:type="dxa"/>
            <w:vAlign w:val="center"/>
          </w:tcPr>
          <w:p w:rsidR="00047211" w:rsidRDefault="003C3CB4">
            <w:pPr>
              <w:pStyle w:val="40"/>
            </w:pPr>
            <w:r>
              <w:t>0.67</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30113</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7.26</w:t>
            </w:r>
          </w:p>
        </w:tc>
        <w:tc>
          <w:tcPr>
            <w:tcW w:w="2551" w:type="dxa"/>
            <w:vAlign w:val="center"/>
          </w:tcPr>
          <w:p w:rsidR="00047211" w:rsidRDefault="003C3CB4">
            <w:pPr>
              <w:pStyle w:val="40"/>
            </w:pPr>
            <w:r>
              <w:t>7.26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302</w:t>
            </w:r>
          </w:p>
        </w:tc>
        <w:tc>
          <w:tcPr>
            <w:tcW w:w="4535" w:type="dxa"/>
            <w:vAlign w:val="center"/>
          </w:tcPr>
          <w:p w:rsidR="00047211" w:rsidRDefault="003C3CB4">
            <w:pPr>
              <w:pStyle w:val="2"/>
            </w:pPr>
            <w:r>
              <w:t>商品和服务支出</w:t>
            </w:r>
          </w:p>
        </w:tc>
        <w:tc>
          <w:tcPr>
            <w:tcW w:w="2551" w:type="dxa"/>
            <w:vAlign w:val="center"/>
          </w:tcPr>
          <w:p w:rsidR="00047211" w:rsidRDefault="003C3CB4">
            <w:pPr>
              <w:pStyle w:val="40"/>
            </w:pPr>
            <w:r>
              <w:t>5.30</w:t>
            </w:r>
          </w:p>
        </w:tc>
        <w:tc>
          <w:tcPr>
            <w:tcW w:w="2551" w:type="dxa"/>
            <w:vAlign w:val="center"/>
          </w:tcPr>
          <w:p w:rsidR="00047211" w:rsidRDefault="00047211">
            <w:pPr>
              <w:pStyle w:val="40"/>
            </w:pPr>
          </w:p>
        </w:tc>
        <w:tc>
          <w:tcPr>
            <w:tcW w:w="2552" w:type="dxa"/>
            <w:vAlign w:val="center"/>
          </w:tcPr>
          <w:p w:rsidR="00047211" w:rsidRDefault="003C3CB4">
            <w:pPr>
              <w:pStyle w:val="40"/>
            </w:pPr>
            <w:r>
              <w:t>5.30</w:t>
            </w: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30208</w:t>
            </w:r>
          </w:p>
        </w:tc>
        <w:tc>
          <w:tcPr>
            <w:tcW w:w="4535" w:type="dxa"/>
            <w:vAlign w:val="center"/>
          </w:tcPr>
          <w:p w:rsidR="00047211" w:rsidRDefault="003C3CB4">
            <w:pPr>
              <w:pStyle w:val="2"/>
            </w:pPr>
            <w:r>
              <w:t>取暖费</w:t>
            </w:r>
          </w:p>
        </w:tc>
        <w:tc>
          <w:tcPr>
            <w:tcW w:w="2551" w:type="dxa"/>
            <w:vAlign w:val="center"/>
          </w:tcPr>
          <w:p w:rsidR="00047211" w:rsidRDefault="003C3CB4">
            <w:pPr>
              <w:pStyle w:val="40"/>
            </w:pPr>
            <w:r>
              <w:t>3.50</w:t>
            </w:r>
          </w:p>
        </w:tc>
        <w:tc>
          <w:tcPr>
            <w:tcW w:w="2551" w:type="dxa"/>
            <w:vAlign w:val="center"/>
          </w:tcPr>
          <w:p w:rsidR="00047211" w:rsidRDefault="00047211">
            <w:pPr>
              <w:pStyle w:val="40"/>
            </w:pPr>
          </w:p>
        </w:tc>
        <w:tc>
          <w:tcPr>
            <w:tcW w:w="2552" w:type="dxa"/>
            <w:vAlign w:val="center"/>
          </w:tcPr>
          <w:p w:rsidR="00047211" w:rsidRDefault="003C3CB4">
            <w:pPr>
              <w:pStyle w:val="40"/>
            </w:pPr>
            <w:r>
              <w:t>3.50</w:t>
            </w: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30228</w:t>
            </w:r>
          </w:p>
        </w:tc>
        <w:tc>
          <w:tcPr>
            <w:tcW w:w="4535" w:type="dxa"/>
            <w:vAlign w:val="center"/>
          </w:tcPr>
          <w:p w:rsidR="00047211" w:rsidRDefault="003C3CB4">
            <w:pPr>
              <w:pStyle w:val="2"/>
            </w:pPr>
            <w:r>
              <w:t>工会经费</w:t>
            </w:r>
          </w:p>
        </w:tc>
        <w:tc>
          <w:tcPr>
            <w:tcW w:w="2551" w:type="dxa"/>
            <w:vAlign w:val="center"/>
          </w:tcPr>
          <w:p w:rsidR="00047211" w:rsidRDefault="003C3CB4">
            <w:pPr>
              <w:pStyle w:val="40"/>
            </w:pPr>
            <w:r>
              <w:t>0.62</w:t>
            </w:r>
          </w:p>
        </w:tc>
        <w:tc>
          <w:tcPr>
            <w:tcW w:w="2551" w:type="dxa"/>
            <w:vAlign w:val="center"/>
          </w:tcPr>
          <w:p w:rsidR="00047211" w:rsidRDefault="00047211">
            <w:pPr>
              <w:pStyle w:val="40"/>
            </w:pPr>
          </w:p>
        </w:tc>
        <w:tc>
          <w:tcPr>
            <w:tcW w:w="2552" w:type="dxa"/>
            <w:vAlign w:val="center"/>
          </w:tcPr>
          <w:p w:rsidR="00047211" w:rsidRDefault="003C3CB4">
            <w:pPr>
              <w:pStyle w:val="40"/>
            </w:pPr>
            <w:r>
              <w:t>0.62</w:t>
            </w: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30229</w:t>
            </w:r>
          </w:p>
        </w:tc>
        <w:tc>
          <w:tcPr>
            <w:tcW w:w="4535" w:type="dxa"/>
            <w:vAlign w:val="center"/>
          </w:tcPr>
          <w:p w:rsidR="00047211" w:rsidRDefault="003C3CB4">
            <w:pPr>
              <w:pStyle w:val="2"/>
            </w:pPr>
            <w:r>
              <w:t>福利费</w:t>
            </w:r>
          </w:p>
        </w:tc>
        <w:tc>
          <w:tcPr>
            <w:tcW w:w="2551" w:type="dxa"/>
            <w:vAlign w:val="center"/>
          </w:tcPr>
          <w:p w:rsidR="00047211" w:rsidRDefault="003C3CB4">
            <w:pPr>
              <w:pStyle w:val="40"/>
            </w:pPr>
            <w:r>
              <w:t>1.18</w:t>
            </w:r>
          </w:p>
        </w:tc>
        <w:tc>
          <w:tcPr>
            <w:tcW w:w="2551" w:type="dxa"/>
            <w:vAlign w:val="center"/>
          </w:tcPr>
          <w:p w:rsidR="00047211" w:rsidRDefault="00047211">
            <w:pPr>
              <w:pStyle w:val="40"/>
            </w:pPr>
          </w:p>
        </w:tc>
        <w:tc>
          <w:tcPr>
            <w:tcW w:w="2552" w:type="dxa"/>
            <w:vAlign w:val="center"/>
          </w:tcPr>
          <w:p w:rsidR="00047211" w:rsidRDefault="003C3CB4">
            <w:pPr>
              <w:pStyle w:val="40"/>
            </w:pPr>
            <w:r>
              <w:t>1.18</w:t>
            </w: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303</w:t>
            </w:r>
          </w:p>
        </w:tc>
        <w:tc>
          <w:tcPr>
            <w:tcW w:w="4535" w:type="dxa"/>
            <w:vAlign w:val="center"/>
          </w:tcPr>
          <w:p w:rsidR="00047211" w:rsidRDefault="003C3CB4">
            <w:pPr>
              <w:pStyle w:val="2"/>
            </w:pPr>
            <w:r>
              <w:t>对个人和家庭的补助</w:t>
            </w:r>
          </w:p>
        </w:tc>
        <w:tc>
          <w:tcPr>
            <w:tcW w:w="2551" w:type="dxa"/>
            <w:vAlign w:val="center"/>
          </w:tcPr>
          <w:p w:rsidR="00047211" w:rsidRDefault="003C3CB4">
            <w:pPr>
              <w:pStyle w:val="40"/>
            </w:pPr>
            <w:r>
              <w:t>45.72</w:t>
            </w:r>
          </w:p>
        </w:tc>
        <w:tc>
          <w:tcPr>
            <w:tcW w:w="2551" w:type="dxa"/>
            <w:vAlign w:val="center"/>
          </w:tcPr>
          <w:p w:rsidR="00047211" w:rsidRDefault="003C3CB4">
            <w:pPr>
              <w:pStyle w:val="40"/>
            </w:pPr>
            <w:r>
              <w:t>45.72</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30302</w:t>
            </w:r>
          </w:p>
        </w:tc>
        <w:tc>
          <w:tcPr>
            <w:tcW w:w="4535" w:type="dxa"/>
            <w:vAlign w:val="center"/>
          </w:tcPr>
          <w:p w:rsidR="00047211" w:rsidRDefault="003C3CB4">
            <w:pPr>
              <w:pStyle w:val="2"/>
            </w:pPr>
            <w:r>
              <w:t>退休费</w:t>
            </w:r>
          </w:p>
        </w:tc>
        <w:tc>
          <w:tcPr>
            <w:tcW w:w="2551" w:type="dxa"/>
            <w:vAlign w:val="center"/>
          </w:tcPr>
          <w:p w:rsidR="00047211" w:rsidRDefault="003C3CB4">
            <w:pPr>
              <w:pStyle w:val="40"/>
            </w:pPr>
            <w:r>
              <w:t>43.99</w:t>
            </w:r>
          </w:p>
        </w:tc>
        <w:tc>
          <w:tcPr>
            <w:tcW w:w="2551" w:type="dxa"/>
            <w:vAlign w:val="center"/>
          </w:tcPr>
          <w:p w:rsidR="00047211" w:rsidRDefault="003C3CB4">
            <w:pPr>
              <w:pStyle w:val="40"/>
            </w:pPr>
            <w:r>
              <w:t>43.99</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30305</w:t>
            </w:r>
          </w:p>
        </w:tc>
        <w:tc>
          <w:tcPr>
            <w:tcW w:w="4535" w:type="dxa"/>
            <w:vAlign w:val="center"/>
          </w:tcPr>
          <w:p w:rsidR="00047211" w:rsidRDefault="003C3CB4">
            <w:pPr>
              <w:pStyle w:val="2"/>
            </w:pPr>
            <w:r>
              <w:t>生活补助</w:t>
            </w:r>
          </w:p>
        </w:tc>
        <w:tc>
          <w:tcPr>
            <w:tcW w:w="2551" w:type="dxa"/>
            <w:vAlign w:val="center"/>
          </w:tcPr>
          <w:p w:rsidR="00047211" w:rsidRDefault="003C3CB4">
            <w:pPr>
              <w:pStyle w:val="40"/>
            </w:pPr>
            <w:r>
              <w:t>1.73</w:t>
            </w:r>
          </w:p>
        </w:tc>
        <w:tc>
          <w:tcPr>
            <w:tcW w:w="2551" w:type="dxa"/>
            <w:vAlign w:val="center"/>
          </w:tcPr>
          <w:p w:rsidR="00047211" w:rsidRDefault="003C3CB4">
            <w:pPr>
              <w:pStyle w:val="40"/>
            </w:pPr>
            <w:r>
              <w:t>1.73</w:t>
            </w:r>
          </w:p>
        </w:tc>
        <w:tc>
          <w:tcPr>
            <w:tcW w:w="2552"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单位预算政府性基金预算财政拨款支出表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三公</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经费支出表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798"/>
        <w:gridCol w:w="2382"/>
        <w:gridCol w:w="2381"/>
        <w:gridCol w:w="2381"/>
        <w:gridCol w:w="2381"/>
      </w:tblGrid>
      <w:tr w:rsidR="00047211">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238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476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3798" w:type="dxa"/>
            <w:vMerge w:val="restart"/>
            <w:vAlign w:val="center"/>
          </w:tcPr>
          <w:p w:rsidR="00047211" w:rsidRDefault="003C3CB4">
            <w:pPr>
              <w:pStyle w:val="10"/>
            </w:pPr>
            <w:r>
              <w:t>项</w:t>
            </w:r>
            <w:r>
              <w:t xml:space="preserve">  </w:t>
            </w:r>
            <w:r>
              <w:t>目</w:t>
            </w:r>
          </w:p>
        </w:tc>
        <w:tc>
          <w:tcPr>
            <w:tcW w:w="9525" w:type="dxa"/>
            <w:gridSpan w:val="4"/>
            <w:vAlign w:val="center"/>
          </w:tcPr>
          <w:p w:rsidR="00047211" w:rsidRDefault="003C3CB4">
            <w:pPr>
              <w:pStyle w:val="10"/>
            </w:pPr>
            <w:r>
              <w:t>资</w:t>
            </w:r>
            <w:r>
              <w:t xml:space="preserve"> </w:t>
            </w:r>
            <w:r>
              <w:t>金</w:t>
            </w:r>
            <w:r>
              <w:t xml:space="preserve"> </w:t>
            </w:r>
            <w:r>
              <w:t>性</w:t>
            </w:r>
            <w:r>
              <w:t xml:space="preserve"> </w:t>
            </w:r>
            <w:r>
              <w:t>质</w:t>
            </w:r>
          </w:p>
        </w:tc>
      </w:tr>
      <w:tr w:rsidR="00047211">
        <w:trPr>
          <w:trHeight w:val="567"/>
          <w:tblHeader/>
          <w:jc w:val="center"/>
        </w:trPr>
        <w:tc>
          <w:tcPr>
            <w:tcW w:w="850" w:type="dxa"/>
            <w:vMerge/>
          </w:tcPr>
          <w:p w:rsidR="00047211" w:rsidRDefault="00047211"/>
        </w:tc>
        <w:tc>
          <w:tcPr>
            <w:tcW w:w="3798" w:type="dxa"/>
            <w:vMerge/>
          </w:tcPr>
          <w:p w:rsidR="00047211" w:rsidRDefault="00047211"/>
        </w:tc>
        <w:tc>
          <w:tcPr>
            <w:tcW w:w="2382" w:type="dxa"/>
            <w:vAlign w:val="center"/>
          </w:tcPr>
          <w:p w:rsidR="00047211" w:rsidRDefault="003C3CB4">
            <w:pPr>
              <w:pStyle w:val="10"/>
            </w:pPr>
            <w:r>
              <w:t>合计</w:t>
            </w:r>
          </w:p>
        </w:tc>
        <w:tc>
          <w:tcPr>
            <w:tcW w:w="2381" w:type="dxa"/>
            <w:vAlign w:val="center"/>
          </w:tcPr>
          <w:p w:rsidR="00047211" w:rsidRDefault="003C3CB4">
            <w:pPr>
              <w:pStyle w:val="10"/>
            </w:pPr>
            <w:r>
              <w:t>一般公共预算</w:t>
            </w:r>
            <w:r>
              <w:t xml:space="preserve">              </w:t>
            </w:r>
            <w:r>
              <w:t>财政拨款</w:t>
            </w:r>
          </w:p>
        </w:tc>
        <w:tc>
          <w:tcPr>
            <w:tcW w:w="2381" w:type="dxa"/>
            <w:vAlign w:val="center"/>
          </w:tcPr>
          <w:p w:rsidR="00047211" w:rsidRDefault="003C3CB4">
            <w:pPr>
              <w:pStyle w:val="10"/>
            </w:pPr>
            <w:r>
              <w:t>政府性基金</w:t>
            </w:r>
            <w:r>
              <w:t xml:space="preserve">                  </w:t>
            </w:r>
            <w:r>
              <w:t>预算拨款</w:t>
            </w:r>
          </w:p>
        </w:tc>
        <w:tc>
          <w:tcPr>
            <w:tcW w:w="2381" w:type="dxa"/>
            <w:vAlign w:val="center"/>
          </w:tcPr>
          <w:p w:rsidR="00047211" w:rsidRDefault="003C3CB4">
            <w:pPr>
              <w:pStyle w:val="10"/>
            </w:pPr>
            <w:r>
              <w:t>国有资本经营</w:t>
            </w:r>
            <w:r>
              <w:t xml:space="preserve">              </w:t>
            </w:r>
            <w:r>
              <w:t>预算财政拨款</w:t>
            </w:r>
          </w:p>
        </w:tc>
      </w:tr>
      <w:tr w:rsidR="00047211">
        <w:trPr>
          <w:trHeight w:val="567"/>
          <w:tblHeader/>
          <w:jc w:val="center"/>
        </w:trPr>
        <w:tc>
          <w:tcPr>
            <w:tcW w:w="850" w:type="dxa"/>
            <w:vAlign w:val="center"/>
          </w:tcPr>
          <w:p w:rsidR="00047211" w:rsidRDefault="003C3CB4">
            <w:pPr>
              <w:pStyle w:val="10"/>
            </w:pPr>
            <w:r>
              <w:t>栏次</w:t>
            </w:r>
          </w:p>
        </w:tc>
        <w:tc>
          <w:tcPr>
            <w:tcW w:w="3798" w:type="dxa"/>
            <w:vAlign w:val="center"/>
          </w:tcPr>
          <w:p w:rsidR="00047211" w:rsidRDefault="003C3CB4">
            <w:pPr>
              <w:pStyle w:val="10"/>
            </w:pPr>
            <w:r>
              <w:t>1</w:t>
            </w:r>
          </w:p>
        </w:tc>
        <w:tc>
          <w:tcPr>
            <w:tcW w:w="2382" w:type="dxa"/>
            <w:vAlign w:val="center"/>
          </w:tcPr>
          <w:p w:rsidR="00047211" w:rsidRDefault="003C3CB4">
            <w:pPr>
              <w:pStyle w:val="10"/>
            </w:pPr>
            <w:r>
              <w:t>2</w:t>
            </w:r>
          </w:p>
        </w:tc>
        <w:tc>
          <w:tcPr>
            <w:tcW w:w="2381" w:type="dxa"/>
            <w:vAlign w:val="center"/>
          </w:tcPr>
          <w:p w:rsidR="00047211" w:rsidRDefault="003C3CB4">
            <w:pPr>
              <w:pStyle w:val="10"/>
            </w:pPr>
            <w:r>
              <w:t>3</w:t>
            </w:r>
          </w:p>
        </w:tc>
        <w:tc>
          <w:tcPr>
            <w:tcW w:w="2381" w:type="dxa"/>
            <w:vAlign w:val="center"/>
          </w:tcPr>
          <w:p w:rsidR="00047211" w:rsidRDefault="003C3CB4">
            <w:pPr>
              <w:pStyle w:val="10"/>
            </w:pPr>
            <w:r>
              <w:t>4</w:t>
            </w:r>
          </w:p>
        </w:tc>
        <w:tc>
          <w:tcPr>
            <w:tcW w:w="2381" w:type="dxa"/>
            <w:vAlign w:val="center"/>
          </w:tcPr>
          <w:p w:rsidR="00047211" w:rsidRDefault="003C3CB4">
            <w:pPr>
              <w:pStyle w:val="10"/>
            </w:pPr>
            <w:r>
              <w:t>5</w:t>
            </w:r>
          </w:p>
        </w:tc>
      </w:tr>
      <w:tr w:rsidR="00047211">
        <w:trPr>
          <w:trHeight w:val="567"/>
          <w:jc w:val="center"/>
        </w:trPr>
        <w:tc>
          <w:tcPr>
            <w:tcW w:w="850" w:type="dxa"/>
            <w:vAlign w:val="center"/>
          </w:tcPr>
          <w:p w:rsidR="00047211" w:rsidRDefault="00047211">
            <w:pPr>
              <w:pStyle w:val="3"/>
            </w:pPr>
          </w:p>
        </w:tc>
        <w:tc>
          <w:tcPr>
            <w:tcW w:w="3798" w:type="dxa"/>
            <w:vAlign w:val="center"/>
          </w:tcPr>
          <w:p w:rsidR="00047211" w:rsidRDefault="00047211">
            <w:pPr>
              <w:pStyle w:val="2"/>
            </w:pP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bl>
    <w:p w:rsidR="00047211" w:rsidRDefault="003C3CB4">
      <w:pPr>
        <w:ind w:firstLine="420"/>
        <w:sectPr w:rsidR="00047211">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三公</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经费支出表预算，空表列示。</w:t>
      </w:r>
    </w:p>
    <w:p w:rsidR="00047211" w:rsidRDefault="003C3CB4">
      <w:pPr>
        <w:jc w:val="center"/>
        <w:outlineLvl w:val="4"/>
      </w:pPr>
      <w:r>
        <w:rPr>
          <w:rFonts w:ascii="方正小标宋_GBK" w:eastAsia="方正小标宋_GBK" w:hAnsi="方正小标宋_GBK" w:cs="方正小标宋_GBK"/>
          <w:color w:val="000000"/>
          <w:sz w:val="44"/>
        </w:rPr>
        <w:lastRenderedPageBreak/>
        <w:t>曲阳县文化馆</w:t>
      </w:r>
      <w:r>
        <w:rPr>
          <w:rFonts w:ascii="方正小标宋_GBK" w:eastAsia="方正小标宋_GBK" w:hAnsi="方正小标宋_GBK" w:cs="方正小标宋_GBK"/>
          <w:color w:val="000000"/>
          <w:sz w:val="44"/>
        </w:rPr>
        <w:t>2024</w:t>
      </w:r>
      <w:r>
        <w:rPr>
          <w:rFonts w:ascii="方正小标宋_GBK" w:eastAsia="方正小标宋_GBK" w:hAnsi="方正小标宋_GBK" w:cs="方正小标宋_GBK"/>
          <w:color w:val="000000"/>
          <w:sz w:val="44"/>
        </w:rPr>
        <w:t>年单位预算信息公开情况说明</w:t>
      </w:r>
    </w:p>
    <w:p w:rsidR="00047211" w:rsidRDefault="003C3CB4">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按照《中华人民共和国预算法》、《地方预决算公开操作规程》和《关于进一步推进预算公开工作的实施意见》规定，现将曲阳县文化馆</w:t>
      </w:r>
      <w:r>
        <w:rPr>
          <w:rFonts w:eastAsia="方正仿宋_GBK"/>
          <w:color w:val="000000"/>
          <w:sz w:val="28"/>
        </w:rPr>
        <w:t>2024</w:t>
      </w:r>
      <w:r>
        <w:rPr>
          <w:rFonts w:eastAsia="方正仿宋_GBK"/>
          <w:color w:val="000000"/>
          <w:sz w:val="28"/>
        </w:rPr>
        <w:t>年单位预算公开如下：</w:t>
      </w:r>
    </w:p>
    <w:p w:rsidR="00047211" w:rsidRDefault="003C3CB4">
      <w:pPr>
        <w:spacing w:before="10" w:after="10"/>
        <w:ind w:firstLine="640"/>
        <w:outlineLvl w:val="5"/>
      </w:pPr>
      <w:r>
        <w:rPr>
          <w:rFonts w:ascii="黑体" w:eastAsia="黑体" w:hAnsi="黑体" w:cs="黑体"/>
          <w:color w:val="000000"/>
          <w:sz w:val="32"/>
        </w:rPr>
        <w:t>一、单位职责及机构设置情况</w:t>
      </w:r>
    </w:p>
    <w:p w:rsidR="00047211" w:rsidRDefault="003C3CB4">
      <w:pPr>
        <w:ind w:firstLine="640"/>
      </w:pPr>
      <w:r>
        <w:rPr>
          <w:rFonts w:ascii="方正楷体_GBK" w:eastAsia="方正楷体_GBK" w:hAnsi="方正楷体_GBK" w:cs="方正楷体_GBK"/>
          <w:b/>
          <w:color w:val="000000"/>
          <w:sz w:val="32"/>
        </w:rPr>
        <w:t>单位职责：</w:t>
      </w:r>
    </w:p>
    <w:p w:rsidR="00047211" w:rsidRDefault="003C3CB4">
      <w:pPr>
        <w:pStyle w:val="-"/>
      </w:pPr>
      <w:r>
        <w:t>（一）贯彻党和国家关于文化工作的路线、方针、政策</w:t>
      </w:r>
      <w:r>
        <w:t>,</w:t>
      </w:r>
      <w:r>
        <w:t>严格执行国家关于文化艺术、非遗传承等方面的法律法规</w:t>
      </w:r>
      <w:r>
        <w:t xml:space="preserve">; </w:t>
      </w:r>
    </w:p>
    <w:p w:rsidR="00047211" w:rsidRDefault="003C3CB4">
      <w:pPr>
        <w:pStyle w:val="-"/>
      </w:pPr>
      <w:r>
        <w:t>（二）指导全县艺术创作、研究、生产和教育事业</w:t>
      </w:r>
      <w:r>
        <w:t>,</w:t>
      </w:r>
      <w:r>
        <w:t>承办或协办全县重大文艺活动</w:t>
      </w:r>
      <w:r>
        <w:t xml:space="preserve">; </w:t>
      </w:r>
    </w:p>
    <w:p w:rsidR="00047211" w:rsidRDefault="003C3CB4">
      <w:pPr>
        <w:pStyle w:val="-"/>
      </w:pPr>
      <w:r>
        <w:t>（三）指导全县社会文化事业</w:t>
      </w:r>
      <w:r>
        <w:t>,</w:t>
      </w:r>
      <w:r>
        <w:t>推动和指导群众文化活动</w:t>
      </w:r>
      <w:r>
        <w:t>,</w:t>
      </w:r>
      <w:r>
        <w:t>组织、举办全县性重大文化活动</w:t>
      </w:r>
      <w:r>
        <w:t>;</w:t>
      </w:r>
    </w:p>
    <w:p w:rsidR="00047211" w:rsidRDefault="003C3CB4">
      <w:pPr>
        <w:pStyle w:val="-"/>
      </w:pPr>
      <w:r>
        <w:t>（四）</w:t>
      </w:r>
      <w:r>
        <w:t>负责全县非物质文化遗产及传承人的申报、保护、传承工作并拟定保护规划</w:t>
      </w:r>
    </w:p>
    <w:p w:rsidR="00047211" w:rsidRDefault="003C3CB4">
      <w:pPr>
        <w:ind w:firstLine="640"/>
      </w:pPr>
      <w:r>
        <w:rPr>
          <w:rFonts w:ascii="方正楷体_GBK" w:eastAsia="方正楷体_GBK" w:hAnsi="方正楷体_GBK" w:cs="方正楷体_GBK"/>
          <w:b/>
          <w:color w:val="000000"/>
          <w:sz w:val="32"/>
        </w:rPr>
        <w:t>机构设置：</w:t>
      </w:r>
    </w:p>
    <w:p w:rsidR="00047211" w:rsidRDefault="003C3CB4">
      <w:pPr>
        <w:jc w:val="center"/>
      </w:pPr>
      <w:r>
        <w:rPr>
          <w:rFonts w:ascii="方正小标宋_GBK" w:eastAsia="方正小标宋_GBK" w:hAnsi="方正小标宋_GBK" w:cs="方正小标宋_GBK"/>
          <w:color w:val="000000"/>
          <w:sz w:val="32"/>
        </w:rPr>
        <w:t>单位机构设置情况</w:t>
      </w:r>
    </w:p>
    <w:tbl>
      <w:tblPr>
        <w:tblW w:w="13465"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5669"/>
        <w:gridCol w:w="1843"/>
        <w:gridCol w:w="2126"/>
        <w:gridCol w:w="3827"/>
      </w:tblGrid>
      <w:tr w:rsidR="00047211">
        <w:trPr>
          <w:trHeight w:val="567"/>
          <w:tblHeader/>
          <w:jc w:val="center"/>
        </w:trPr>
        <w:tc>
          <w:tcPr>
            <w:tcW w:w="5669" w:type="dxa"/>
            <w:vAlign w:val="center"/>
          </w:tcPr>
          <w:p w:rsidR="00047211" w:rsidRDefault="003C3CB4">
            <w:pPr>
              <w:pStyle w:val="10"/>
            </w:pPr>
            <w:r>
              <w:t>单位名称</w:t>
            </w:r>
          </w:p>
        </w:tc>
        <w:tc>
          <w:tcPr>
            <w:tcW w:w="1843" w:type="dxa"/>
            <w:vAlign w:val="center"/>
          </w:tcPr>
          <w:p w:rsidR="00047211" w:rsidRDefault="003C3CB4">
            <w:pPr>
              <w:pStyle w:val="10"/>
            </w:pPr>
            <w:r>
              <w:t>单位性质</w:t>
            </w:r>
          </w:p>
        </w:tc>
        <w:tc>
          <w:tcPr>
            <w:tcW w:w="2126" w:type="dxa"/>
            <w:vAlign w:val="center"/>
          </w:tcPr>
          <w:p w:rsidR="00047211" w:rsidRDefault="003C3CB4">
            <w:pPr>
              <w:pStyle w:val="10"/>
            </w:pPr>
            <w:r>
              <w:t>单位规格</w:t>
            </w:r>
          </w:p>
        </w:tc>
        <w:tc>
          <w:tcPr>
            <w:tcW w:w="3827" w:type="dxa"/>
            <w:vAlign w:val="center"/>
          </w:tcPr>
          <w:p w:rsidR="00047211" w:rsidRDefault="003C3CB4">
            <w:pPr>
              <w:pStyle w:val="10"/>
            </w:pPr>
            <w:r>
              <w:t>经费保障形式</w:t>
            </w:r>
          </w:p>
        </w:tc>
      </w:tr>
      <w:tr w:rsidR="00047211">
        <w:trPr>
          <w:trHeight w:val="369"/>
          <w:jc w:val="center"/>
        </w:trPr>
        <w:tc>
          <w:tcPr>
            <w:tcW w:w="5669" w:type="dxa"/>
            <w:vAlign w:val="center"/>
          </w:tcPr>
          <w:p w:rsidR="00047211" w:rsidRDefault="003C3CB4">
            <w:pPr>
              <w:pStyle w:val="2"/>
            </w:pPr>
            <w:r>
              <w:t>曲阳县文化馆</w:t>
            </w:r>
          </w:p>
        </w:tc>
        <w:tc>
          <w:tcPr>
            <w:tcW w:w="1843" w:type="dxa"/>
            <w:vAlign w:val="center"/>
          </w:tcPr>
          <w:p w:rsidR="00047211" w:rsidRDefault="003C3CB4">
            <w:pPr>
              <w:pStyle w:val="3"/>
            </w:pPr>
            <w:r>
              <w:t>事业</w:t>
            </w:r>
          </w:p>
        </w:tc>
        <w:tc>
          <w:tcPr>
            <w:tcW w:w="2126" w:type="dxa"/>
            <w:vAlign w:val="center"/>
          </w:tcPr>
          <w:p w:rsidR="00047211" w:rsidRDefault="003C3CB4">
            <w:pPr>
              <w:pStyle w:val="3"/>
            </w:pPr>
            <w:r>
              <w:t>股级</w:t>
            </w:r>
          </w:p>
        </w:tc>
        <w:tc>
          <w:tcPr>
            <w:tcW w:w="3827" w:type="dxa"/>
            <w:vAlign w:val="center"/>
          </w:tcPr>
          <w:p w:rsidR="00047211" w:rsidRDefault="003C3CB4">
            <w:pPr>
              <w:pStyle w:val="3"/>
            </w:pPr>
            <w:r>
              <w:t>财政性资金定额或定项补助</w:t>
            </w:r>
          </w:p>
        </w:tc>
      </w:tr>
    </w:tbl>
    <w:p w:rsidR="00047211" w:rsidRDefault="003C3CB4">
      <w:pPr>
        <w:spacing w:before="10" w:after="10"/>
        <w:ind w:firstLine="640"/>
        <w:outlineLvl w:val="5"/>
      </w:pPr>
      <w:r>
        <w:rPr>
          <w:rFonts w:ascii="黑体" w:eastAsia="黑体" w:hAnsi="黑体" w:cs="黑体"/>
          <w:color w:val="000000"/>
          <w:sz w:val="32"/>
        </w:rPr>
        <w:t>二、单位预算安排的总体情况</w:t>
      </w:r>
    </w:p>
    <w:p w:rsidR="00047211" w:rsidRDefault="003C3CB4">
      <w:pPr>
        <w:pStyle w:val="-0"/>
      </w:pPr>
      <w:r>
        <w:t>按照预算管理有关规定，目前单位预算的编制实行综合预算管理，即全部收入和支出都反映在预算中。</w:t>
      </w:r>
    </w:p>
    <w:p w:rsidR="00047211" w:rsidRDefault="003C3CB4">
      <w:pPr>
        <w:pStyle w:val="-0"/>
      </w:pPr>
      <w:r>
        <w:t>1</w:t>
      </w:r>
      <w:r>
        <w:t>、收入说明</w:t>
      </w:r>
    </w:p>
    <w:p w:rsidR="00047211" w:rsidRDefault="003C3CB4">
      <w:pPr>
        <w:pStyle w:val="-0"/>
      </w:pPr>
      <w:r>
        <w:t>反映本单位当年全部收入。</w:t>
      </w:r>
      <w:r>
        <w:t>2024</w:t>
      </w:r>
      <w:r>
        <w:t>年预算收入</w:t>
      </w:r>
      <w:r>
        <w:t>252.05</w:t>
      </w:r>
      <w:r>
        <w:t>万元，其中：一般公共预算收入</w:t>
      </w:r>
      <w:r>
        <w:t>252.05</w:t>
      </w:r>
      <w:r>
        <w:t>万元，基金预算收入</w:t>
      </w:r>
      <w:r>
        <w:t>0.00</w:t>
      </w:r>
      <w:r>
        <w:t>万元，国有资本经营预算收入</w:t>
      </w:r>
      <w:r>
        <w:t>0.00</w:t>
      </w:r>
      <w:r>
        <w:t>万元，财政专户核拨收入</w:t>
      </w:r>
      <w:r>
        <w:t>0.00</w:t>
      </w:r>
      <w:r>
        <w:t>万元，单位资金收入</w:t>
      </w:r>
      <w:r>
        <w:t>0.00</w:t>
      </w:r>
      <w:r>
        <w:t>万元，上年结转结余</w:t>
      </w:r>
      <w:r>
        <w:t>0.00</w:t>
      </w:r>
      <w:r>
        <w:t>万元。</w:t>
      </w:r>
    </w:p>
    <w:p w:rsidR="00047211" w:rsidRDefault="003C3CB4">
      <w:pPr>
        <w:pStyle w:val="-0"/>
      </w:pPr>
      <w:r>
        <w:lastRenderedPageBreak/>
        <w:t>2</w:t>
      </w:r>
      <w:r>
        <w:t>、支出说明</w:t>
      </w:r>
    </w:p>
    <w:p w:rsidR="00047211" w:rsidRDefault="003C3CB4">
      <w:pPr>
        <w:pStyle w:val="-0"/>
      </w:pPr>
      <w:r>
        <w:t>收支预算总表支出栏、基本支出表、项目支出表按经济分类和支出功能分类科目编制，反映曲阳县文化馆年度单位预算中支出预算的总体情况。</w:t>
      </w:r>
      <w:r>
        <w:t>2024</w:t>
      </w:r>
      <w:r>
        <w:t>年支出预算</w:t>
      </w:r>
      <w:r>
        <w:t>252.05</w:t>
      </w:r>
      <w:r>
        <w:t>万元，其中基本支出</w:t>
      </w:r>
      <w:r>
        <w:t>154.08</w:t>
      </w:r>
      <w:r>
        <w:t>万元，包括人员经费</w:t>
      </w:r>
      <w:r>
        <w:t>148.78</w:t>
      </w:r>
      <w:r>
        <w:t>万元和日常公用经费</w:t>
      </w:r>
      <w:r>
        <w:t>5.30</w:t>
      </w:r>
      <w:r>
        <w:t>万元；项目支</w:t>
      </w:r>
      <w:r>
        <w:t>出</w:t>
      </w:r>
      <w:r>
        <w:t>97.97</w:t>
      </w:r>
      <w:r>
        <w:t>万元，主要为文化馆免费开放补助资金做项目</w:t>
      </w:r>
      <w:r>
        <w:t>20</w:t>
      </w:r>
      <w:r>
        <w:t>万元、文化馆日常公用经费项目</w:t>
      </w:r>
      <w:r>
        <w:t>11.47</w:t>
      </w:r>
      <w:r>
        <w:t>万元、国家非物质文化遗产代表性项目（曲阳石雕）</w:t>
      </w:r>
      <w:r>
        <w:t>60</w:t>
      </w:r>
      <w:r>
        <w:t>万元、国家非物质文化遗产（国家代表性传承人）</w:t>
      </w:r>
      <w:r>
        <w:t>6.5</w:t>
      </w:r>
      <w:r>
        <w:t>万元。</w:t>
      </w:r>
    </w:p>
    <w:p w:rsidR="00047211" w:rsidRDefault="003C3CB4">
      <w:pPr>
        <w:pStyle w:val="-0"/>
      </w:pPr>
      <w:r>
        <w:t>3</w:t>
      </w:r>
      <w:r>
        <w:t>、比上年增减情况</w:t>
      </w:r>
    </w:p>
    <w:p w:rsidR="00047211" w:rsidRDefault="003C3CB4">
      <w:pPr>
        <w:pStyle w:val="-0"/>
      </w:pPr>
      <w:r>
        <w:t>2024</w:t>
      </w:r>
      <w:r>
        <w:t>年预算收支安排</w:t>
      </w:r>
      <w:r>
        <w:t>252.05</w:t>
      </w:r>
      <w:r>
        <w:t>万元，较</w:t>
      </w:r>
      <w:r>
        <w:t>2023</w:t>
      </w:r>
      <w:r>
        <w:t>年预算增加</w:t>
      </w:r>
      <w:r>
        <w:t>74.89</w:t>
      </w:r>
      <w:r>
        <w:t>万元，其中：基本支出增加</w:t>
      </w:r>
      <w:r>
        <w:t>3.92</w:t>
      </w:r>
      <w:r>
        <w:t>万元，主要为有一名在职人员转退休从而导致人员经费减少。项目支出增加</w:t>
      </w:r>
      <w:r>
        <w:t>70.97</w:t>
      </w:r>
      <w:r>
        <w:t>万元，主要为新增文化馆日常公用经费项目</w:t>
      </w:r>
      <w:r>
        <w:t>11.47</w:t>
      </w:r>
      <w:r>
        <w:t>万元，国家非物质文化遗产代表性项目（曲阳石雕）</w:t>
      </w:r>
      <w:r>
        <w:t>60</w:t>
      </w:r>
      <w:r>
        <w:t>万元；国家非物</w:t>
      </w:r>
      <w:r>
        <w:t>质文化遗产（国家代表性传承人）项目调减</w:t>
      </w:r>
      <w:r>
        <w:t>0.5</w:t>
      </w:r>
      <w:r>
        <w:t>万元。</w:t>
      </w:r>
    </w:p>
    <w:p w:rsidR="00047211" w:rsidRDefault="003C3CB4">
      <w:pPr>
        <w:spacing w:before="10" w:after="10"/>
        <w:ind w:firstLine="640"/>
        <w:outlineLvl w:val="5"/>
      </w:pPr>
      <w:r>
        <w:rPr>
          <w:rFonts w:ascii="黑体" w:eastAsia="黑体" w:hAnsi="黑体" w:cs="黑体"/>
          <w:color w:val="000000"/>
          <w:sz w:val="32"/>
        </w:rPr>
        <w:t>三、机关运行经费安排情况</w:t>
      </w:r>
    </w:p>
    <w:p w:rsidR="00047211" w:rsidRDefault="003C3CB4">
      <w:pPr>
        <w:spacing w:before="10" w:after="10" w:line="500" w:lineRule="exact"/>
        <w:ind w:firstLine="641"/>
        <w:outlineLvl w:val="5"/>
        <w:rPr>
          <w:rFonts w:eastAsiaTheme="minorEastAsia"/>
          <w:sz w:val="28"/>
          <w:lang w:eastAsia="zh-CN"/>
        </w:rPr>
      </w:pPr>
      <w:r>
        <w:rPr>
          <w:rFonts w:eastAsia="方正仿宋_GBK"/>
          <w:sz w:val="28"/>
        </w:rPr>
        <w:t>2024</w:t>
      </w:r>
      <w:r>
        <w:rPr>
          <w:rFonts w:eastAsia="方正仿宋_GBK" w:hint="eastAsia"/>
          <w:sz w:val="28"/>
        </w:rPr>
        <w:t>年，我单位机关运行经费共计安排</w:t>
      </w:r>
      <w:r>
        <w:rPr>
          <w:rFonts w:eastAsia="方正仿宋_GBK"/>
          <w:sz w:val="28"/>
        </w:rPr>
        <w:t>5.30</w:t>
      </w:r>
      <w:r>
        <w:rPr>
          <w:rFonts w:eastAsia="方正仿宋_GBK" w:hint="eastAsia"/>
          <w:sz w:val="28"/>
        </w:rPr>
        <w:t>万元，主要用于日常维修、办公用房水电费、办公用房取暖费、</w:t>
      </w:r>
      <w:r>
        <w:rPr>
          <w:rFonts w:eastAsia="方正仿宋_GBK"/>
          <w:sz w:val="28"/>
        </w:rPr>
        <w:t xml:space="preserve"> </w:t>
      </w:r>
      <w:r>
        <w:rPr>
          <w:rFonts w:eastAsia="方正仿宋_GBK" w:hint="eastAsia"/>
          <w:sz w:val="28"/>
        </w:rPr>
        <w:t>办公用房物业管理费等日常运行支出。</w:t>
      </w:r>
    </w:p>
    <w:p w:rsidR="00047211" w:rsidRDefault="003C3CB4">
      <w:pPr>
        <w:spacing w:before="10" w:after="10"/>
        <w:ind w:firstLine="640"/>
        <w:outlineLvl w:val="5"/>
      </w:pPr>
      <w:r>
        <w:rPr>
          <w:rFonts w:ascii="黑体" w:eastAsia="黑体" w:hAnsi="黑体" w:cs="黑体"/>
          <w:color w:val="000000"/>
          <w:sz w:val="32"/>
        </w:rPr>
        <w:t>四、财政拨款</w:t>
      </w:r>
      <w:r>
        <w:rPr>
          <w:rFonts w:ascii="黑体" w:eastAsia="黑体" w:hAnsi="黑体" w:cs="黑体"/>
          <w:color w:val="000000"/>
          <w:sz w:val="32"/>
        </w:rPr>
        <w:t>“</w:t>
      </w:r>
      <w:r>
        <w:rPr>
          <w:rFonts w:ascii="黑体" w:eastAsia="黑体" w:hAnsi="黑体" w:cs="黑体"/>
          <w:color w:val="000000"/>
          <w:sz w:val="32"/>
        </w:rPr>
        <w:t>三公</w:t>
      </w:r>
      <w:r>
        <w:rPr>
          <w:rFonts w:ascii="黑体" w:eastAsia="黑体" w:hAnsi="黑体" w:cs="黑体"/>
          <w:color w:val="000000"/>
          <w:sz w:val="32"/>
        </w:rPr>
        <w:t>”</w:t>
      </w:r>
      <w:r>
        <w:rPr>
          <w:rFonts w:ascii="黑体" w:eastAsia="黑体" w:hAnsi="黑体" w:cs="黑体"/>
          <w:color w:val="000000"/>
          <w:sz w:val="32"/>
        </w:rPr>
        <w:t>经费预算情况及增减变化原因</w:t>
      </w:r>
    </w:p>
    <w:p w:rsidR="00047211" w:rsidRDefault="003C3CB4">
      <w:pPr>
        <w:pStyle w:val="-2"/>
      </w:pPr>
      <w:r>
        <w:t>202</w:t>
      </w:r>
      <w:r>
        <w:rPr>
          <w:rFonts w:eastAsiaTheme="minorEastAsia" w:hint="eastAsia"/>
          <w:lang w:eastAsia="zh-CN"/>
        </w:rPr>
        <w:t>4</w:t>
      </w:r>
      <w:r>
        <w:t>年，我单位财政拨款</w:t>
      </w:r>
      <w:r>
        <w:t>“</w:t>
      </w:r>
      <w:r>
        <w:t>三公</w:t>
      </w:r>
      <w:r>
        <w:t>”</w:t>
      </w:r>
      <w:r>
        <w:t>经费预算安排</w:t>
      </w:r>
      <w:r>
        <w:t>0</w:t>
      </w:r>
      <w:r>
        <w:t>万元，其中因公出国（境）费</w:t>
      </w:r>
      <w:r>
        <w:t>0</w:t>
      </w:r>
      <w:r>
        <w:t>万元；公务用车购置及运维费</w:t>
      </w:r>
      <w:r>
        <w:t>0</w:t>
      </w:r>
      <w:r>
        <w:t>万元（其中：公务用车购置费</w:t>
      </w:r>
      <w:r>
        <w:t>0</w:t>
      </w:r>
      <w:r>
        <w:t>万元，公务用车运维费</w:t>
      </w:r>
      <w:r>
        <w:t>0</w:t>
      </w:r>
      <w:r>
        <w:t>万元</w:t>
      </w:r>
      <w:r>
        <w:t>)</w:t>
      </w:r>
      <w:r>
        <w:t>；公务接待费</w:t>
      </w:r>
      <w:r>
        <w:t>0</w:t>
      </w:r>
      <w:r>
        <w:t>万元。与</w:t>
      </w:r>
      <w:r>
        <w:t>202</w:t>
      </w:r>
      <w:r>
        <w:rPr>
          <w:rFonts w:eastAsiaTheme="minorEastAsia" w:hint="eastAsia"/>
          <w:lang w:eastAsia="zh-CN"/>
        </w:rPr>
        <w:t>3</w:t>
      </w:r>
      <w:r>
        <w:t>年预算持平，无增减变化。</w:t>
      </w:r>
    </w:p>
    <w:p w:rsidR="00047211" w:rsidRDefault="003C3CB4">
      <w:pPr>
        <w:spacing w:before="10" w:after="10"/>
        <w:ind w:firstLine="640"/>
        <w:outlineLvl w:val="5"/>
        <w:sectPr w:rsidR="00047211">
          <w:pgSz w:w="16840" w:h="11900" w:orient="landscape"/>
          <w:pgMar w:top="1361" w:right="1020" w:bottom="1361" w:left="1020" w:header="720" w:footer="720" w:gutter="0"/>
          <w:cols w:space="720"/>
        </w:sectPr>
      </w:pPr>
      <w:r>
        <w:rPr>
          <w:rFonts w:ascii="黑体" w:eastAsia="黑体" w:hAnsi="黑体" w:cs="黑体"/>
          <w:color w:val="000000"/>
          <w:sz w:val="32"/>
        </w:rPr>
        <w:t>五、单位项目预算安排情况及绩效目标</w:t>
      </w:r>
    </w:p>
    <w:p w:rsidR="00047211" w:rsidRDefault="003C3CB4">
      <w:pPr>
        <w:ind w:firstLine="560"/>
      </w:pPr>
      <w:r>
        <w:rPr>
          <w:rFonts w:ascii="方正仿宋_GBK" w:eastAsia="方正仿宋_GBK" w:hAnsi="方正仿宋_GBK" w:cs="方正仿宋_GBK"/>
          <w:b/>
          <w:color w:val="000000"/>
          <w:sz w:val="28"/>
        </w:rPr>
        <w:lastRenderedPageBreak/>
        <w:t>1</w:t>
      </w:r>
      <w:r>
        <w:rPr>
          <w:rFonts w:ascii="方正仿宋_GBK" w:eastAsia="方正仿宋_GBK" w:hAnsi="方正仿宋_GBK" w:cs="方正仿宋_GBK"/>
          <w:b/>
          <w:color w:val="000000"/>
          <w:sz w:val="28"/>
        </w:rPr>
        <w:t>、国家非物质文化遗产保护经费（非遗传承人）绩效目标表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13063424P00008Y10005C</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国家非物质文化遗产保护经费（非遗传承人）</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6.50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6.50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 xml:space="preserve"> </w:t>
            </w:r>
            <w:r>
              <w:t>预算数</w:t>
            </w:r>
            <w:r>
              <w:t>6.5</w:t>
            </w:r>
            <w:r>
              <w:t>万元，其中中央专款</w:t>
            </w:r>
            <w:r>
              <w:t>6.5</w:t>
            </w:r>
            <w:r>
              <w:t>万元，主要用于国家非物质文化遗产保护资金（非遗传承人补助）支出</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 xml:space="preserve"> </w:t>
            </w:r>
          </w:p>
        </w:tc>
        <w:tc>
          <w:tcPr>
            <w:tcW w:w="2551" w:type="dxa"/>
            <w:vAlign w:val="center"/>
          </w:tcPr>
          <w:p w:rsidR="00047211" w:rsidRDefault="003C3CB4">
            <w:pPr>
              <w:pStyle w:val="3"/>
            </w:pPr>
            <w:r>
              <w:t>6.50</w:t>
            </w:r>
          </w:p>
        </w:tc>
        <w:tc>
          <w:tcPr>
            <w:tcW w:w="3544" w:type="dxa"/>
            <w:gridSpan w:val="2"/>
            <w:vAlign w:val="center"/>
          </w:tcPr>
          <w:p w:rsidR="00047211" w:rsidRDefault="003C3CB4">
            <w:pPr>
              <w:pStyle w:val="3"/>
            </w:pPr>
            <w:r>
              <w:t>6.50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rPr>
                <w:rFonts w:eastAsiaTheme="minorEastAsia" w:hint="eastAsia"/>
                <w:lang w:eastAsia="zh-CN"/>
              </w:rPr>
            </w:pPr>
            <w:r>
              <w:t>1.</w:t>
            </w:r>
            <w:r>
              <w:t>通过保障传承人所需经费，提高了下一代人对石雕技艺进行传承，并更好地发扬曲阳的石雕技艺和文化</w:t>
            </w:r>
            <w:r>
              <w:rPr>
                <w:rFonts w:eastAsiaTheme="minorEastAsia" w:hint="eastAsia"/>
                <w:lang w:eastAsia="zh-CN"/>
              </w:rPr>
              <w:t>。</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传承人补助金发放人数</w:t>
            </w:r>
          </w:p>
        </w:tc>
        <w:tc>
          <w:tcPr>
            <w:tcW w:w="5386" w:type="dxa"/>
            <w:vAlign w:val="center"/>
          </w:tcPr>
          <w:p w:rsidR="00047211" w:rsidRDefault="003C3CB4">
            <w:pPr>
              <w:pStyle w:val="2"/>
            </w:pPr>
            <w:r>
              <w:t>传承人补助金发放人数</w:t>
            </w:r>
          </w:p>
        </w:tc>
        <w:tc>
          <w:tcPr>
            <w:tcW w:w="2268" w:type="dxa"/>
            <w:vAlign w:val="center"/>
          </w:tcPr>
          <w:p w:rsidR="00047211" w:rsidRDefault="003C3CB4">
            <w:pPr>
              <w:pStyle w:val="2"/>
            </w:pPr>
            <w:r>
              <w:t>3</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补助金发放完成率</w:t>
            </w:r>
          </w:p>
        </w:tc>
        <w:tc>
          <w:tcPr>
            <w:tcW w:w="5386" w:type="dxa"/>
            <w:vAlign w:val="center"/>
          </w:tcPr>
          <w:p w:rsidR="00047211" w:rsidRDefault="003C3CB4">
            <w:pPr>
              <w:pStyle w:val="2"/>
            </w:pPr>
            <w:r>
              <w:t>传承人补助金发放完成率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补助资金发放及时率</w:t>
            </w:r>
          </w:p>
        </w:tc>
        <w:tc>
          <w:tcPr>
            <w:tcW w:w="5386" w:type="dxa"/>
            <w:vAlign w:val="center"/>
          </w:tcPr>
          <w:p w:rsidR="00047211" w:rsidRDefault="003C3CB4">
            <w:pPr>
              <w:pStyle w:val="2"/>
            </w:pPr>
            <w:r>
              <w:t>传承人补助资金发放完成时限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传承人补助平均成本</w:t>
            </w:r>
          </w:p>
        </w:tc>
        <w:tc>
          <w:tcPr>
            <w:tcW w:w="5386" w:type="dxa"/>
            <w:vAlign w:val="center"/>
          </w:tcPr>
          <w:p w:rsidR="00047211" w:rsidRDefault="003C3CB4">
            <w:pPr>
              <w:pStyle w:val="2"/>
            </w:pPr>
            <w:r>
              <w:t>传承人补助平均成本</w:t>
            </w:r>
          </w:p>
        </w:tc>
        <w:tc>
          <w:tcPr>
            <w:tcW w:w="2268" w:type="dxa"/>
            <w:vAlign w:val="center"/>
          </w:tcPr>
          <w:p w:rsidR="00047211" w:rsidRDefault="003C3CB4">
            <w:pPr>
              <w:pStyle w:val="2"/>
            </w:pPr>
            <w:r>
              <w:t>≤2.5</w:t>
            </w:r>
            <w:r>
              <w:t>万</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公众对非遗的认知率</w:t>
            </w:r>
          </w:p>
        </w:tc>
        <w:tc>
          <w:tcPr>
            <w:tcW w:w="5386" w:type="dxa"/>
            <w:vAlign w:val="center"/>
          </w:tcPr>
          <w:p w:rsidR="00047211" w:rsidRDefault="003C3CB4">
            <w:pPr>
              <w:pStyle w:val="2"/>
            </w:pPr>
            <w:r>
              <w:t>公众对非遗的认知率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w:t>
      </w:r>
      <w:r>
        <w:rPr>
          <w:rFonts w:ascii="方正仿宋_GBK" w:eastAsia="方正仿宋_GBK" w:hAnsi="方正仿宋_GBK" w:cs="方正仿宋_GBK"/>
          <w:b/>
          <w:color w:val="000000"/>
          <w:sz w:val="28"/>
        </w:rPr>
        <w:t>、国家级非物质文化遗产代表性项目（曲阳石雕）绩效目标表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13063424P00Q62R10003R</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国家级非物质文化遗产代表性项目（曲阳石雕）</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60.00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60.00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 xml:space="preserve"> </w:t>
            </w:r>
            <w:r>
              <w:t>预算数</w:t>
            </w:r>
            <w:r>
              <w:t>60</w:t>
            </w:r>
            <w:r>
              <w:t>万元，其中中央专款</w:t>
            </w:r>
            <w:r>
              <w:t>60</w:t>
            </w:r>
            <w:r>
              <w:t>万元，主要用于国家非物质文化遗产保护资金（曲阳石雕）支出。</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15.00</w:t>
            </w:r>
          </w:p>
        </w:tc>
        <w:tc>
          <w:tcPr>
            <w:tcW w:w="2835" w:type="dxa"/>
            <w:vAlign w:val="center"/>
          </w:tcPr>
          <w:p w:rsidR="00047211" w:rsidRDefault="003C3CB4">
            <w:pPr>
              <w:pStyle w:val="3"/>
            </w:pPr>
            <w:r>
              <w:t>30.00</w:t>
            </w:r>
          </w:p>
        </w:tc>
        <w:tc>
          <w:tcPr>
            <w:tcW w:w="2551" w:type="dxa"/>
            <w:vAlign w:val="center"/>
          </w:tcPr>
          <w:p w:rsidR="00047211" w:rsidRDefault="003C3CB4">
            <w:pPr>
              <w:pStyle w:val="3"/>
            </w:pPr>
            <w:r>
              <w:t>45.00</w:t>
            </w:r>
          </w:p>
        </w:tc>
        <w:tc>
          <w:tcPr>
            <w:tcW w:w="3544" w:type="dxa"/>
            <w:gridSpan w:val="2"/>
            <w:vAlign w:val="center"/>
          </w:tcPr>
          <w:p w:rsidR="00047211" w:rsidRDefault="003C3CB4">
            <w:pPr>
              <w:pStyle w:val="3"/>
            </w:pPr>
            <w:r>
              <w:t>60.00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通过项目实施，有利于曲阳石雕技艺非物质文化遗产项目的保护和传承，有利于推动曲阳文化产业的开发与发展。</w:t>
            </w:r>
            <w:r>
              <w:tab/>
            </w:r>
            <w:r>
              <w:tab/>
            </w:r>
            <w:r>
              <w:tab/>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培养传承人才数量</w:t>
            </w:r>
          </w:p>
        </w:tc>
        <w:tc>
          <w:tcPr>
            <w:tcW w:w="5386" w:type="dxa"/>
            <w:vAlign w:val="center"/>
          </w:tcPr>
          <w:p w:rsidR="00047211" w:rsidRDefault="003C3CB4">
            <w:pPr>
              <w:pStyle w:val="2"/>
            </w:pPr>
            <w:r>
              <w:t>培养传承人才数量</w:t>
            </w:r>
          </w:p>
        </w:tc>
        <w:tc>
          <w:tcPr>
            <w:tcW w:w="2268" w:type="dxa"/>
            <w:vAlign w:val="center"/>
          </w:tcPr>
          <w:p w:rsidR="00047211" w:rsidRDefault="003C3CB4">
            <w:pPr>
              <w:pStyle w:val="2"/>
            </w:pPr>
            <w:r>
              <w:t>≥10</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非遗石雕项目完成率</w:t>
            </w:r>
          </w:p>
        </w:tc>
        <w:tc>
          <w:tcPr>
            <w:tcW w:w="5386" w:type="dxa"/>
            <w:vAlign w:val="center"/>
          </w:tcPr>
          <w:p w:rsidR="00047211" w:rsidRDefault="003C3CB4">
            <w:pPr>
              <w:pStyle w:val="2"/>
            </w:pPr>
            <w:r>
              <w:t>非遗石雕项目完成率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非遗石雕项目完成时限</w:t>
            </w:r>
          </w:p>
        </w:tc>
        <w:tc>
          <w:tcPr>
            <w:tcW w:w="5386" w:type="dxa"/>
            <w:vAlign w:val="center"/>
          </w:tcPr>
          <w:p w:rsidR="00047211" w:rsidRDefault="003C3CB4">
            <w:pPr>
              <w:pStyle w:val="2"/>
            </w:pPr>
            <w:r>
              <w:t>非遗石雕项目完成时限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项目投入总成本</w:t>
            </w:r>
          </w:p>
        </w:tc>
        <w:tc>
          <w:tcPr>
            <w:tcW w:w="5386" w:type="dxa"/>
            <w:vAlign w:val="center"/>
          </w:tcPr>
          <w:p w:rsidR="00047211" w:rsidRDefault="003C3CB4">
            <w:pPr>
              <w:pStyle w:val="2"/>
            </w:pPr>
            <w:r>
              <w:t>项目投入总成本</w:t>
            </w:r>
          </w:p>
        </w:tc>
        <w:tc>
          <w:tcPr>
            <w:tcW w:w="2268" w:type="dxa"/>
            <w:vAlign w:val="center"/>
          </w:tcPr>
          <w:p w:rsidR="00047211" w:rsidRDefault="003C3CB4">
            <w:pPr>
              <w:pStyle w:val="2"/>
            </w:pPr>
            <w:r>
              <w:t>≤60</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公众对曲阳石雕的认知率</w:t>
            </w:r>
          </w:p>
        </w:tc>
        <w:tc>
          <w:tcPr>
            <w:tcW w:w="5386" w:type="dxa"/>
            <w:vAlign w:val="center"/>
          </w:tcPr>
          <w:p w:rsidR="00047211" w:rsidRDefault="003C3CB4">
            <w:pPr>
              <w:pStyle w:val="2"/>
            </w:pPr>
            <w:r>
              <w:t>公众对曲阳石雕的认知率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3</w:t>
      </w:r>
      <w:r>
        <w:rPr>
          <w:rFonts w:ascii="方正仿宋_GBK" w:eastAsia="方正仿宋_GBK" w:hAnsi="方正仿宋_GBK" w:cs="方正仿宋_GBK"/>
          <w:b/>
          <w:color w:val="000000"/>
          <w:sz w:val="28"/>
        </w:rPr>
        <w:t>、文化馆免费开放补助资金项目绩效目标表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13063424P00404R10012E</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文化馆免费开放补助资金项目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14.00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14.00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14</w:t>
            </w:r>
            <w:r>
              <w:t>万元，其中中央资金</w:t>
            </w:r>
            <w:r>
              <w:t>12</w:t>
            </w:r>
            <w:r>
              <w:t>万元、省级资金</w:t>
            </w:r>
            <w:r>
              <w:t>2</w:t>
            </w:r>
            <w:r>
              <w:t>万元，主要用于提高了工作服务质量和效率，确保各项工作保质保量完成</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3.50</w:t>
            </w:r>
          </w:p>
        </w:tc>
        <w:tc>
          <w:tcPr>
            <w:tcW w:w="2835" w:type="dxa"/>
            <w:vAlign w:val="center"/>
          </w:tcPr>
          <w:p w:rsidR="00047211" w:rsidRDefault="003C3CB4">
            <w:pPr>
              <w:pStyle w:val="3"/>
            </w:pPr>
            <w:r>
              <w:t>7.50</w:t>
            </w:r>
          </w:p>
        </w:tc>
        <w:tc>
          <w:tcPr>
            <w:tcW w:w="2551" w:type="dxa"/>
            <w:vAlign w:val="center"/>
          </w:tcPr>
          <w:p w:rsidR="00047211" w:rsidRDefault="003C3CB4">
            <w:pPr>
              <w:pStyle w:val="3"/>
            </w:pPr>
            <w:r>
              <w:t>10.50</w:t>
            </w:r>
          </w:p>
        </w:tc>
        <w:tc>
          <w:tcPr>
            <w:tcW w:w="3544" w:type="dxa"/>
            <w:gridSpan w:val="2"/>
            <w:vAlign w:val="center"/>
          </w:tcPr>
          <w:p w:rsidR="00047211" w:rsidRDefault="003C3CB4">
            <w:pPr>
              <w:pStyle w:val="3"/>
            </w:pPr>
            <w:r>
              <w:t>14.00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通过对《文化馆免开放补助资金》项目的实施，提高了工作服务质量和效率，确保了各项工作保质保量完成。</w:t>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补助免费开放文化馆数量</w:t>
            </w:r>
          </w:p>
        </w:tc>
        <w:tc>
          <w:tcPr>
            <w:tcW w:w="5386" w:type="dxa"/>
            <w:vAlign w:val="center"/>
          </w:tcPr>
          <w:p w:rsidR="00047211" w:rsidRDefault="003C3CB4">
            <w:pPr>
              <w:pStyle w:val="2"/>
            </w:pPr>
            <w:r>
              <w:t>补助免费开放文化馆数量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免费开放补助资金发放完成率</w:t>
            </w:r>
          </w:p>
        </w:tc>
        <w:tc>
          <w:tcPr>
            <w:tcW w:w="5386" w:type="dxa"/>
            <w:vAlign w:val="center"/>
          </w:tcPr>
          <w:p w:rsidR="00047211" w:rsidRDefault="003C3CB4">
            <w:pPr>
              <w:pStyle w:val="2"/>
            </w:pPr>
            <w:r>
              <w:t>免费开放补助资金发放完成率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免费开放工作完成及时率</w:t>
            </w:r>
          </w:p>
        </w:tc>
        <w:tc>
          <w:tcPr>
            <w:tcW w:w="5386" w:type="dxa"/>
            <w:vAlign w:val="center"/>
          </w:tcPr>
          <w:p w:rsidR="00047211" w:rsidRDefault="003C3CB4">
            <w:pPr>
              <w:pStyle w:val="2"/>
            </w:pPr>
            <w:r>
              <w:t>免费开放工作完成及时率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文化馆年均补助标准</w:t>
            </w:r>
          </w:p>
        </w:tc>
        <w:tc>
          <w:tcPr>
            <w:tcW w:w="5386" w:type="dxa"/>
            <w:vAlign w:val="center"/>
          </w:tcPr>
          <w:p w:rsidR="00047211" w:rsidRDefault="003C3CB4">
            <w:pPr>
              <w:pStyle w:val="2"/>
            </w:pPr>
            <w:r>
              <w:t>文化馆年均补助标准</w:t>
            </w:r>
          </w:p>
        </w:tc>
        <w:tc>
          <w:tcPr>
            <w:tcW w:w="2268" w:type="dxa"/>
            <w:vAlign w:val="center"/>
          </w:tcPr>
          <w:p w:rsidR="00047211" w:rsidRDefault="003C3CB4">
            <w:pPr>
              <w:pStyle w:val="2"/>
            </w:pPr>
            <w:r>
              <w:t>14</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免费开放服务水平提升率</w:t>
            </w:r>
          </w:p>
        </w:tc>
        <w:tc>
          <w:tcPr>
            <w:tcW w:w="5386" w:type="dxa"/>
            <w:vAlign w:val="center"/>
          </w:tcPr>
          <w:p w:rsidR="00047211" w:rsidRDefault="003C3CB4">
            <w:pPr>
              <w:pStyle w:val="2"/>
            </w:pPr>
            <w:r>
              <w:t>免费开放服务水平提升率</w:t>
            </w:r>
          </w:p>
        </w:tc>
        <w:tc>
          <w:tcPr>
            <w:tcW w:w="2268" w:type="dxa"/>
            <w:vAlign w:val="center"/>
          </w:tcPr>
          <w:p w:rsidR="00047211" w:rsidRDefault="003C3CB4">
            <w:pPr>
              <w:pStyle w:val="2"/>
            </w:pPr>
            <w:r>
              <w:t>≥5%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群众对免费开放场馆服务费满意度</w:t>
            </w:r>
          </w:p>
        </w:tc>
        <w:tc>
          <w:tcPr>
            <w:tcW w:w="5386" w:type="dxa"/>
            <w:vAlign w:val="center"/>
          </w:tcPr>
          <w:p w:rsidR="00047211" w:rsidRDefault="003C3CB4">
            <w:pPr>
              <w:pStyle w:val="2"/>
            </w:pPr>
            <w:r>
              <w:t>群众对免费开放场馆服务费满意度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4</w:t>
      </w:r>
      <w:r>
        <w:rPr>
          <w:rFonts w:ascii="方正仿宋_GBK" w:eastAsia="方正仿宋_GBK" w:hAnsi="方正仿宋_GBK" w:cs="方正仿宋_GBK"/>
          <w:b/>
          <w:color w:val="000000"/>
          <w:sz w:val="28"/>
        </w:rPr>
        <w:t>、文化馆免费开放补助资金项目（县级配套）绩效目标表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13063424P00404R100107</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文化馆免费开放补助资金项目（县级配套）</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6.00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6.00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6</w:t>
            </w:r>
            <w:r>
              <w:t>万元，其中县级财政资金</w:t>
            </w:r>
            <w:r>
              <w:t>6</w:t>
            </w:r>
            <w:r>
              <w:t>万元，主要用于图书馆免费开放，按照季度拨付资金。</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1.50</w:t>
            </w:r>
          </w:p>
        </w:tc>
        <w:tc>
          <w:tcPr>
            <w:tcW w:w="2835" w:type="dxa"/>
            <w:vAlign w:val="center"/>
          </w:tcPr>
          <w:p w:rsidR="00047211" w:rsidRDefault="003C3CB4">
            <w:pPr>
              <w:pStyle w:val="3"/>
            </w:pPr>
            <w:r>
              <w:t>3.00</w:t>
            </w:r>
          </w:p>
        </w:tc>
        <w:tc>
          <w:tcPr>
            <w:tcW w:w="2551" w:type="dxa"/>
            <w:vAlign w:val="center"/>
          </w:tcPr>
          <w:p w:rsidR="00047211" w:rsidRDefault="003C3CB4">
            <w:pPr>
              <w:pStyle w:val="3"/>
            </w:pPr>
            <w:r>
              <w:t>4.50</w:t>
            </w:r>
          </w:p>
        </w:tc>
        <w:tc>
          <w:tcPr>
            <w:tcW w:w="3544" w:type="dxa"/>
            <w:gridSpan w:val="2"/>
            <w:vAlign w:val="center"/>
          </w:tcPr>
          <w:p w:rsidR="00047211" w:rsidRDefault="003C3CB4">
            <w:pPr>
              <w:pStyle w:val="3"/>
            </w:pPr>
            <w:r>
              <w:t>6.00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通过对文化馆免开放补助资金项目的实施，提高了工作服务质量和效率，确保了各项工作保质保量完成。</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补助免费开放文化馆数量</w:t>
            </w:r>
          </w:p>
        </w:tc>
        <w:tc>
          <w:tcPr>
            <w:tcW w:w="5386" w:type="dxa"/>
            <w:vAlign w:val="center"/>
          </w:tcPr>
          <w:p w:rsidR="00047211" w:rsidRDefault="003C3CB4">
            <w:pPr>
              <w:pStyle w:val="2"/>
            </w:pPr>
            <w:r>
              <w:t>补助免费开放文化馆数量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免费开放补助资金发放完成率</w:t>
            </w:r>
          </w:p>
        </w:tc>
        <w:tc>
          <w:tcPr>
            <w:tcW w:w="5386" w:type="dxa"/>
            <w:vAlign w:val="center"/>
          </w:tcPr>
          <w:p w:rsidR="00047211" w:rsidRDefault="003C3CB4">
            <w:pPr>
              <w:pStyle w:val="2"/>
            </w:pPr>
            <w:r>
              <w:t>免费开放补助资金发放完成率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免费开放工作完成及时率</w:t>
            </w:r>
          </w:p>
        </w:tc>
        <w:tc>
          <w:tcPr>
            <w:tcW w:w="5386" w:type="dxa"/>
            <w:vAlign w:val="center"/>
          </w:tcPr>
          <w:p w:rsidR="00047211" w:rsidRDefault="003C3CB4">
            <w:pPr>
              <w:pStyle w:val="2"/>
            </w:pPr>
            <w:r>
              <w:t>免费开放工作完成及时率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文化馆年均补助标准</w:t>
            </w:r>
          </w:p>
        </w:tc>
        <w:tc>
          <w:tcPr>
            <w:tcW w:w="5386" w:type="dxa"/>
            <w:vAlign w:val="center"/>
          </w:tcPr>
          <w:p w:rsidR="00047211" w:rsidRDefault="003C3CB4">
            <w:pPr>
              <w:pStyle w:val="2"/>
            </w:pPr>
            <w:r>
              <w:t>县级配套年均补助标准</w:t>
            </w:r>
          </w:p>
        </w:tc>
        <w:tc>
          <w:tcPr>
            <w:tcW w:w="2268" w:type="dxa"/>
            <w:vAlign w:val="center"/>
          </w:tcPr>
          <w:p w:rsidR="00047211" w:rsidRDefault="003C3CB4">
            <w:pPr>
              <w:pStyle w:val="2"/>
            </w:pPr>
            <w:r>
              <w:t>6</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免费开放服务水平提升率</w:t>
            </w:r>
          </w:p>
        </w:tc>
        <w:tc>
          <w:tcPr>
            <w:tcW w:w="5386" w:type="dxa"/>
            <w:vAlign w:val="center"/>
          </w:tcPr>
          <w:p w:rsidR="00047211" w:rsidRDefault="003C3CB4">
            <w:pPr>
              <w:pStyle w:val="2"/>
            </w:pPr>
            <w:r>
              <w:t>免费开放服务水平提升率</w:t>
            </w:r>
          </w:p>
        </w:tc>
        <w:tc>
          <w:tcPr>
            <w:tcW w:w="2268" w:type="dxa"/>
            <w:vAlign w:val="center"/>
          </w:tcPr>
          <w:p w:rsidR="00047211" w:rsidRDefault="003C3CB4">
            <w:pPr>
              <w:pStyle w:val="2"/>
            </w:pPr>
            <w:r>
              <w:t>≥5%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群众对免费开放场馆服务费满意度</w:t>
            </w:r>
          </w:p>
        </w:tc>
        <w:tc>
          <w:tcPr>
            <w:tcW w:w="5386" w:type="dxa"/>
            <w:vAlign w:val="center"/>
          </w:tcPr>
          <w:p w:rsidR="00047211" w:rsidRDefault="003C3CB4">
            <w:pPr>
              <w:pStyle w:val="2"/>
            </w:pPr>
            <w:r>
              <w:t>群众对免费开放场馆服务费满意度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5</w:t>
      </w:r>
      <w:r>
        <w:rPr>
          <w:rFonts w:ascii="方正仿宋_GBK" w:eastAsia="方正仿宋_GBK" w:hAnsi="方正仿宋_GBK" w:cs="方正仿宋_GBK"/>
          <w:b/>
          <w:color w:val="000000"/>
          <w:sz w:val="28"/>
        </w:rPr>
        <w:t>、文化馆日常经费项目绩效目标表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13063424P000041100020</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文化馆日常经费项目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11.47</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11.47</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 xml:space="preserve">  </w:t>
            </w:r>
            <w:r>
              <w:t>预算数</w:t>
            </w:r>
            <w:r>
              <w:t>11.4718</w:t>
            </w:r>
            <w:r>
              <w:t>万元，其中县级资金</w:t>
            </w:r>
            <w:r>
              <w:t>11.4718</w:t>
            </w:r>
            <w:r>
              <w:t>万元，主要用于文化馆日常公用经费支出。</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3.00</w:t>
            </w:r>
          </w:p>
        </w:tc>
        <w:tc>
          <w:tcPr>
            <w:tcW w:w="2835" w:type="dxa"/>
            <w:vAlign w:val="center"/>
          </w:tcPr>
          <w:p w:rsidR="00047211" w:rsidRDefault="003C3CB4">
            <w:pPr>
              <w:pStyle w:val="3"/>
            </w:pPr>
            <w:r>
              <w:t>6.00</w:t>
            </w:r>
          </w:p>
        </w:tc>
        <w:tc>
          <w:tcPr>
            <w:tcW w:w="2551" w:type="dxa"/>
            <w:vAlign w:val="center"/>
          </w:tcPr>
          <w:p w:rsidR="00047211" w:rsidRDefault="003C3CB4">
            <w:pPr>
              <w:pStyle w:val="3"/>
            </w:pPr>
            <w:r>
              <w:t>9.00</w:t>
            </w:r>
          </w:p>
        </w:tc>
        <w:tc>
          <w:tcPr>
            <w:tcW w:w="3544" w:type="dxa"/>
            <w:gridSpan w:val="2"/>
            <w:vAlign w:val="center"/>
          </w:tcPr>
          <w:p w:rsidR="00047211" w:rsidRDefault="003C3CB4">
            <w:pPr>
              <w:pStyle w:val="3"/>
            </w:pPr>
            <w:r>
              <w:t>11.47</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通过项目的实施，保证文化馆的正常运行，</w:t>
            </w:r>
            <w:r>
              <w:rPr>
                <w:rFonts w:hint="eastAsia"/>
                <w:lang w:eastAsia="zh-CN"/>
              </w:rPr>
              <w:t>更好地为</w:t>
            </w:r>
            <w:r>
              <w:t>群众提供文化活动场地和服务。</w:t>
            </w:r>
            <w:r>
              <w:tab/>
            </w:r>
            <w:r>
              <w:tab/>
            </w:r>
            <w:r>
              <w:tab/>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取暖面积</w:t>
            </w:r>
          </w:p>
        </w:tc>
        <w:tc>
          <w:tcPr>
            <w:tcW w:w="5386" w:type="dxa"/>
            <w:vAlign w:val="center"/>
          </w:tcPr>
          <w:p w:rsidR="00047211" w:rsidRDefault="003C3CB4">
            <w:pPr>
              <w:pStyle w:val="2"/>
            </w:pPr>
            <w:r>
              <w:t>文化馆取暖面积</w:t>
            </w:r>
          </w:p>
        </w:tc>
        <w:tc>
          <w:tcPr>
            <w:tcW w:w="2268" w:type="dxa"/>
            <w:vAlign w:val="center"/>
          </w:tcPr>
          <w:p w:rsidR="00047211" w:rsidRDefault="003C3CB4">
            <w:pPr>
              <w:pStyle w:val="2"/>
            </w:pPr>
            <w:r>
              <w:t>2767.33</w:t>
            </w:r>
            <w:r>
              <w:t>平方米</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综合事务完成率</w:t>
            </w:r>
          </w:p>
        </w:tc>
        <w:tc>
          <w:tcPr>
            <w:tcW w:w="5386" w:type="dxa"/>
            <w:vAlign w:val="center"/>
          </w:tcPr>
          <w:p w:rsidR="00047211" w:rsidRDefault="003C3CB4">
            <w:pPr>
              <w:pStyle w:val="2"/>
            </w:pPr>
            <w:r>
              <w:t>文化馆综合事务完成率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文化馆综合事务完成及时率</w:t>
            </w:r>
          </w:p>
        </w:tc>
        <w:tc>
          <w:tcPr>
            <w:tcW w:w="5386" w:type="dxa"/>
            <w:vAlign w:val="center"/>
          </w:tcPr>
          <w:p w:rsidR="00047211" w:rsidRDefault="003C3CB4">
            <w:pPr>
              <w:pStyle w:val="2"/>
            </w:pPr>
            <w:r>
              <w:t xml:space="preserve"> </w:t>
            </w:r>
            <w:r>
              <w:t>文化馆综合事务完成时限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取暖平均成本</w:t>
            </w:r>
          </w:p>
        </w:tc>
        <w:tc>
          <w:tcPr>
            <w:tcW w:w="5386" w:type="dxa"/>
            <w:vAlign w:val="center"/>
          </w:tcPr>
          <w:p w:rsidR="00047211" w:rsidRDefault="003C3CB4">
            <w:pPr>
              <w:pStyle w:val="2"/>
            </w:pPr>
            <w:r>
              <w:t>文化馆取暖平均成本</w:t>
            </w:r>
          </w:p>
        </w:tc>
        <w:tc>
          <w:tcPr>
            <w:tcW w:w="2268" w:type="dxa"/>
            <w:vAlign w:val="center"/>
          </w:tcPr>
          <w:p w:rsidR="00047211" w:rsidRDefault="003C3CB4">
            <w:pPr>
              <w:pStyle w:val="2"/>
            </w:pPr>
            <w:r>
              <w:t>≤27</w:t>
            </w:r>
            <w:r>
              <w:t>元</w:t>
            </w:r>
            <w:r>
              <w:t>/</w:t>
            </w:r>
            <w:r>
              <w:t>平方米</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运转保障率</w:t>
            </w:r>
          </w:p>
        </w:tc>
        <w:tc>
          <w:tcPr>
            <w:tcW w:w="5386" w:type="dxa"/>
            <w:vAlign w:val="center"/>
          </w:tcPr>
          <w:p w:rsidR="00047211" w:rsidRDefault="003C3CB4">
            <w:pPr>
              <w:pStyle w:val="2"/>
            </w:pPr>
            <w:r>
              <w:t>文化馆正常运转保障率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spacing w:before="10" w:after="10"/>
        <w:ind w:firstLine="640"/>
        <w:outlineLvl w:val="5"/>
      </w:pPr>
      <w:r>
        <w:rPr>
          <w:rFonts w:ascii="黑体" w:eastAsia="黑体" w:hAnsi="黑体" w:cs="黑体"/>
          <w:color w:val="000000"/>
          <w:sz w:val="32"/>
        </w:rPr>
        <w:lastRenderedPageBreak/>
        <w:t>六、政府采购预算情况</w:t>
      </w:r>
    </w:p>
    <w:p w:rsidR="00047211" w:rsidRDefault="003C3CB4">
      <w:pPr>
        <w:jc w:val="center"/>
      </w:pPr>
      <w:r>
        <w:rPr>
          <w:rFonts w:ascii="方正小标宋_GBK" w:eastAsia="方正小标宋_GBK" w:hAnsi="方正小标宋_GBK" w:cs="方正小标宋_GBK"/>
          <w:color w:val="000000"/>
          <w:sz w:val="36"/>
        </w:rPr>
        <w:t>单位政府采购预算</w:t>
      </w:r>
    </w:p>
    <w:tbl>
      <w:tblPr>
        <w:tblW w:w="1505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701"/>
        <w:gridCol w:w="964"/>
        <w:gridCol w:w="1134"/>
        <w:gridCol w:w="1134"/>
        <w:gridCol w:w="709"/>
        <w:gridCol w:w="850"/>
        <w:gridCol w:w="850"/>
        <w:gridCol w:w="964"/>
        <w:gridCol w:w="964"/>
        <w:gridCol w:w="964"/>
        <w:gridCol w:w="964"/>
        <w:gridCol w:w="964"/>
        <w:gridCol w:w="964"/>
        <w:gridCol w:w="964"/>
        <w:gridCol w:w="964"/>
      </w:tblGrid>
      <w:tr w:rsidR="00047211">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047211" w:rsidRDefault="003C3CB4">
            <w:pPr>
              <w:pStyle w:val="20"/>
            </w:pPr>
            <w:r>
              <w:t>357003</w:t>
            </w:r>
            <w:r>
              <w:t>曲阳县文化馆</w:t>
            </w:r>
          </w:p>
        </w:tc>
        <w:tc>
          <w:tcPr>
            <w:tcW w:w="7712" w:type="dxa"/>
            <w:gridSpan w:val="8"/>
            <w:tcBorders>
              <w:top w:val="single" w:sz="6" w:space="0" w:color="FFFFFF"/>
              <w:left w:val="single" w:sz="6" w:space="0" w:color="FFFFFF"/>
              <w:right w:val="single" w:sz="6" w:space="0" w:color="FFFFFF"/>
            </w:tcBorders>
            <w:vAlign w:val="center"/>
          </w:tcPr>
          <w:p w:rsidR="00047211" w:rsidRDefault="003C3CB4">
            <w:pPr>
              <w:pStyle w:val="23"/>
            </w:pPr>
            <w:r>
              <w:t>单位：万元</w:t>
            </w:r>
          </w:p>
        </w:tc>
      </w:tr>
      <w:tr w:rsidR="00047211">
        <w:trPr>
          <w:cantSplit/>
          <w:tblHeader/>
          <w:jc w:val="center"/>
        </w:trPr>
        <w:tc>
          <w:tcPr>
            <w:tcW w:w="2665" w:type="dxa"/>
            <w:gridSpan w:val="2"/>
            <w:vAlign w:val="center"/>
          </w:tcPr>
          <w:p w:rsidR="00047211" w:rsidRDefault="003C3CB4">
            <w:pPr>
              <w:pStyle w:val="10"/>
            </w:pPr>
            <w:r>
              <w:t>政府采购项目来源</w:t>
            </w:r>
          </w:p>
        </w:tc>
        <w:tc>
          <w:tcPr>
            <w:tcW w:w="1134" w:type="dxa"/>
            <w:vMerge w:val="restart"/>
            <w:vAlign w:val="center"/>
          </w:tcPr>
          <w:p w:rsidR="00047211" w:rsidRDefault="003C3CB4">
            <w:pPr>
              <w:pStyle w:val="10"/>
            </w:pPr>
            <w:r>
              <w:t>采购物品名称</w:t>
            </w:r>
          </w:p>
        </w:tc>
        <w:tc>
          <w:tcPr>
            <w:tcW w:w="1134" w:type="dxa"/>
            <w:vMerge w:val="restart"/>
            <w:vAlign w:val="center"/>
          </w:tcPr>
          <w:p w:rsidR="00047211" w:rsidRDefault="003C3CB4">
            <w:pPr>
              <w:pStyle w:val="10"/>
            </w:pPr>
            <w:r>
              <w:t>政府采购目录序号</w:t>
            </w:r>
          </w:p>
        </w:tc>
        <w:tc>
          <w:tcPr>
            <w:tcW w:w="709" w:type="dxa"/>
            <w:vMerge w:val="restart"/>
            <w:vAlign w:val="center"/>
          </w:tcPr>
          <w:p w:rsidR="00047211" w:rsidRDefault="003C3CB4">
            <w:pPr>
              <w:pStyle w:val="10"/>
            </w:pPr>
            <w:r>
              <w:t>计量</w:t>
            </w:r>
            <w:r>
              <w:t xml:space="preserve">  </w:t>
            </w:r>
            <w:r>
              <w:t>单位</w:t>
            </w:r>
          </w:p>
        </w:tc>
        <w:tc>
          <w:tcPr>
            <w:tcW w:w="850" w:type="dxa"/>
            <w:vMerge w:val="restart"/>
            <w:vAlign w:val="center"/>
          </w:tcPr>
          <w:p w:rsidR="00047211" w:rsidRDefault="003C3CB4">
            <w:pPr>
              <w:pStyle w:val="10"/>
            </w:pPr>
            <w:r>
              <w:t>数量</w:t>
            </w:r>
          </w:p>
        </w:tc>
        <w:tc>
          <w:tcPr>
            <w:tcW w:w="850" w:type="dxa"/>
            <w:vMerge w:val="restart"/>
            <w:vAlign w:val="center"/>
          </w:tcPr>
          <w:p w:rsidR="00047211" w:rsidRDefault="003C3CB4">
            <w:pPr>
              <w:pStyle w:val="10"/>
            </w:pPr>
            <w:r>
              <w:t>单价</w:t>
            </w:r>
          </w:p>
        </w:tc>
        <w:tc>
          <w:tcPr>
            <w:tcW w:w="6748" w:type="dxa"/>
            <w:gridSpan w:val="7"/>
            <w:vAlign w:val="center"/>
          </w:tcPr>
          <w:p w:rsidR="00047211" w:rsidRDefault="003C3CB4">
            <w:pPr>
              <w:pStyle w:val="10"/>
            </w:pPr>
            <w:r>
              <w:t>政府采购金额（当年部门预算安排资金）</w:t>
            </w:r>
          </w:p>
        </w:tc>
        <w:tc>
          <w:tcPr>
            <w:tcW w:w="964" w:type="dxa"/>
            <w:vMerge w:val="restart"/>
            <w:vAlign w:val="center"/>
          </w:tcPr>
          <w:p w:rsidR="00047211" w:rsidRDefault="003C3CB4">
            <w:pPr>
              <w:pStyle w:val="10"/>
            </w:pPr>
            <w:r>
              <w:t>2024</w:t>
            </w:r>
            <w:r>
              <w:t>年</w:t>
            </w:r>
            <w:r>
              <w:t xml:space="preserve">  </w:t>
            </w:r>
            <w:r>
              <w:t>预留中</w:t>
            </w:r>
            <w:r>
              <w:t xml:space="preserve">  </w:t>
            </w:r>
            <w:r>
              <w:t>小微企</w:t>
            </w:r>
            <w:r>
              <w:t xml:space="preserve">  </w:t>
            </w:r>
            <w:r>
              <w:t>业份额</w:t>
            </w:r>
          </w:p>
        </w:tc>
      </w:tr>
      <w:tr w:rsidR="00047211">
        <w:trPr>
          <w:cantSplit/>
          <w:tblHeader/>
          <w:jc w:val="center"/>
        </w:trPr>
        <w:tc>
          <w:tcPr>
            <w:tcW w:w="1701" w:type="dxa"/>
            <w:vAlign w:val="center"/>
          </w:tcPr>
          <w:p w:rsidR="00047211" w:rsidRDefault="003C3CB4">
            <w:pPr>
              <w:pStyle w:val="10"/>
            </w:pPr>
            <w:r>
              <w:t>项目名称</w:t>
            </w:r>
          </w:p>
        </w:tc>
        <w:tc>
          <w:tcPr>
            <w:tcW w:w="964" w:type="dxa"/>
            <w:vAlign w:val="center"/>
          </w:tcPr>
          <w:p w:rsidR="00047211" w:rsidRDefault="003C3CB4">
            <w:pPr>
              <w:pStyle w:val="10"/>
            </w:pPr>
            <w:r>
              <w:t>预算</w:t>
            </w:r>
            <w:r>
              <w:t xml:space="preserve">    </w:t>
            </w:r>
            <w:r>
              <w:t>资金</w:t>
            </w:r>
          </w:p>
        </w:tc>
        <w:tc>
          <w:tcPr>
            <w:tcW w:w="1134" w:type="dxa"/>
            <w:vMerge/>
          </w:tcPr>
          <w:p w:rsidR="00047211" w:rsidRDefault="00047211"/>
        </w:tc>
        <w:tc>
          <w:tcPr>
            <w:tcW w:w="1134" w:type="dxa"/>
            <w:vMerge/>
          </w:tcPr>
          <w:p w:rsidR="00047211" w:rsidRDefault="00047211"/>
        </w:tc>
        <w:tc>
          <w:tcPr>
            <w:tcW w:w="709" w:type="dxa"/>
            <w:vMerge/>
          </w:tcPr>
          <w:p w:rsidR="00047211" w:rsidRDefault="00047211"/>
        </w:tc>
        <w:tc>
          <w:tcPr>
            <w:tcW w:w="850" w:type="dxa"/>
            <w:vMerge/>
          </w:tcPr>
          <w:p w:rsidR="00047211" w:rsidRDefault="00047211"/>
        </w:tc>
        <w:tc>
          <w:tcPr>
            <w:tcW w:w="850" w:type="dxa"/>
            <w:vMerge/>
          </w:tcPr>
          <w:p w:rsidR="00047211" w:rsidRDefault="00047211"/>
        </w:tc>
        <w:tc>
          <w:tcPr>
            <w:tcW w:w="964" w:type="dxa"/>
            <w:vAlign w:val="center"/>
          </w:tcPr>
          <w:p w:rsidR="00047211" w:rsidRDefault="003C3CB4">
            <w:pPr>
              <w:pStyle w:val="10"/>
            </w:pPr>
            <w:r>
              <w:t>合计</w:t>
            </w:r>
          </w:p>
        </w:tc>
        <w:tc>
          <w:tcPr>
            <w:tcW w:w="964" w:type="dxa"/>
            <w:vAlign w:val="center"/>
          </w:tcPr>
          <w:p w:rsidR="00047211" w:rsidRDefault="003C3CB4">
            <w:pPr>
              <w:pStyle w:val="10"/>
            </w:pPr>
            <w:r>
              <w:t>一般公共预算拨款</w:t>
            </w:r>
          </w:p>
        </w:tc>
        <w:tc>
          <w:tcPr>
            <w:tcW w:w="964" w:type="dxa"/>
            <w:vAlign w:val="center"/>
          </w:tcPr>
          <w:p w:rsidR="00047211" w:rsidRDefault="003C3CB4">
            <w:pPr>
              <w:pStyle w:val="10"/>
            </w:pPr>
            <w:r>
              <w:t>基金预算拨款</w:t>
            </w:r>
          </w:p>
        </w:tc>
        <w:tc>
          <w:tcPr>
            <w:tcW w:w="964" w:type="dxa"/>
            <w:vAlign w:val="center"/>
          </w:tcPr>
          <w:p w:rsidR="00047211" w:rsidRDefault="003C3CB4">
            <w:pPr>
              <w:pStyle w:val="10"/>
            </w:pPr>
            <w:r>
              <w:t>国有资本经营预算拨款</w:t>
            </w:r>
          </w:p>
        </w:tc>
        <w:tc>
          <w:tcPr>
            <w:tcW w:w="964" w:type="dxa"/>
            <w:vAlign w:val="center"/>
          </w:tcPr>
          <w:p w:rsidR="00047211" w:rsidRDefault="003C3CB4">
            <w:pPr>
              <w:pStyle w:val="10"/>
            </w:pPr>
            <w:r>
              <w:t>财政专户核拨</w:t>
            </w:r>
          </w:p>
        </w:tc>
        <w:tc>
          <w:tcPr>
            <w:tcW w:w="964" w:type="dxa"/>
            <w:vAlign w:val="center"/>
          </w:tcPr>
          <w:p w:rsidR="00047211" w:rsidRDefault="003C3CB4">
            <w:pPr>
              <w:pStyle w:val="10"/>
            </w:pPr>
            <w:r>
              <w:t>单位</w:t>
            </w:r>
            <w:r>
              <w:t xml:space="preserve">    </w:t>
            </w:r>
            <w:r>
              <w:t>资金</w:t>
            </w:r>
          </w:p>
        </w:tc>
        <w:tc>
          <w:tcPr>
            <w:tcW w:w="964" w:type="dxa"/>
            <w:vAlign w:val="center"/>
          </w:tcPr>
          <w:p w:rsidR="00047211" w:rsidRDefault="003C3CB4">
            <w:pPr>
              <w:pStyle w:val="10"/>
            </w:pPr>
            <w:r>
              <w:t>上年结转结余</w:t>
            </w:r>
          </w:p>
        </w:tc>
        <w:tc>
          <w:tcPr>
            <w:tcW w:w="964" w:type="dxa"/>
            <w:vMerge/>
          </w:tcPr>
          <w:p w:rsidR="00047211" w:rsidRDefault="00047211"/>
        </w:tc>
      </w:tr>
      <w:tr w:rsidR="00047211">
        <w:trPr>
          <w:cantSplit/>
          <w:jc w:val="center"/>
        </w:trPr>
        <w:tc>
          <w:tcPr>
            <w:tcW w:w="1701" w:type="dxa"/>
            <w:vAlign w:val="center"/>
          </w:tcPr>
          <w:p w:rsidR="00047211" w:rsidRDefault="003C3CB4">
            <w:pPr>
              <w:pStyle w:val="6"/>
            </w:pPr>
            <w:r>
              <w:t>合</w:t>
            </w:r>
            <w:r>
              <w:t xml:space="preserve">  </w:t>
            </w:r>
            <w:r>
              <w:t>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61.44</w:t>
            </w:r>
          </w:p>
        </w:tc>
        <w:tc>
          <w:tcPr>
            <w:tcW w:w="964" w:type="dxa"/>
            <w:vAlign w:val="center"/>
          </w:tcPr>
          <w:p w:rsidR="00047211" w:rsidRDefault="003C3CB4">
            <w:pPr>
              <w:pStyle w:val="7"/>
            </w:pPr>
            <w:r>
              <w:t>61.44</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61.44</w:t>
            </w:r>
          </w:p>
        </w:tc>
      </w:tr>
      <w:tr w:rsidR="00047211">
        <w:trPr>
          <w:cantSplit/>
          <w:jc w:val="center"/>
        </w:trPr>
        <w:tc>
          <w:tcPr>
            <w:tcW w:w="1701" w:type="dxa"/>
            <w:vAlign w:val="center"/>
          </w:tcPr>
          <w:p w:rsidR="00047211" w:rsidRDefault="003C3CB4">
            <w:pPr>
              <w:pStyle w:val="6"/>
            </w:pPr>
            <w:r>
              <w:t>曲阳县文化馆小计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61.44</w:t>
            </w:r>
          </w:p>
        </w:tc>
        <w:tc>
          <w:tcPr>
            <w:tcW w:w="964" w:type="dxa"/>
            <w:vAlign w:val="center"/>
          </w:tcPr>
          <w:p w:rsidR="00047211" w:rsidRDefault="003C3CB4">
            <w:pPr>
              <w:pStyle w:val="7"/>
            </w:pPr>
            <w:r>
              <w:t>61.44</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61.44</w:t>
            </w:r>
          </w:p>
        </w:tc>
      </w:tr>
      <w:tr w:rsidR="00047211">
        <w:trPr>
          <w:cantSplit/>
          <w:jc w:val="center"/>
        </w:trPr>
        <w:tc>
          <w:tcPr>
            <w:tcW w:w="1701" w:type="dxa"/>
            <w:vAlign w:val="center"/>
          </w:tcPr>
          <w:p w:rsidR="00047211" w:rsidRDefault="003C3CB4">
            <w:pPr>
              <w:pStyle w:val="2"/>
            </w:pPr>
            <w:r>
              <w:t>国家级非物质文化遗产代表性项目（曲阳石雕）</w:t>
            </w:r>
          </w:p>
        </w:tc>
        <w:tc>
          <w:tcPr>
            <w:tcW w:w="964" w:type="dxa"/>
            <w:vAlign w:val="center"/>
          </w:tcPr>
          <w:p w:rsidR="00047211" w:rsidRDefault="003C3CB4">
            <w:pPr>
              <w:pStyle w:val="40"/>
            </w:pPr>
            <w:r>
              <w:t>60.00</w:t>
            </w:r>
          </w:p>
        </w:tc>
        <w:tc>
          <w:tcPr>
            <w:tcW w:w="1134" w:type="dxa"/>
            <w:vAlign w:val="center"/>
          </w:tcPr>
          <w:p w:rsidR="00047211" w:rsidRDefault="003C3CB4">
            <w:pPr>
              <w:pStyle w:val="2"/>
            </w:pPr>
            <w:r>
              <w:t>其他文化艺术服务</w:t>
            </w:r>
          </w:p>
        </w:tc>
        <w:tc>
          <w:tcPr>
            <w:tcW w:w="1134" w:type="dxa"/>
            <w:vAlign w:val="center"/>
          </w:tcPr>
          <w:p w:rsidR="00047211" w:rsidRDefault="003C3CB4">
            <w:pPr>
              <w:pStyle w:val="2"/>
            </w:pPr>
            <w:r>
              <w:t>C06039900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60.00</w:t>
            </w:r>
          </w:p>
        </w:tc>
        <w:tc>
          <w:tcPr>
            <w:tcW w:w="964" w:type="dxa"/>
            <w:vAlign w:val="center"/>
          </w:tcPr>
          <w:p w:rsidR="00047211" w:rsidRDefault="003C3CB4">
            <w:pPr>
              <w:pStyle w:val="40"/>
            </w:pPr>
            <w:r>
              <w:t>60.00</w:t>
            </w:r>
          </w:p>
        </w:tc>
        <w:tc>
          <w:tcPr>
            <w:tcW w:w="964" w:type="dxa"/>
            <w:vAlign w:val="center"/>
          </w:tcPr>
          <w:p w:rsidR="00047211" w:rsidRDefault="003C3CB4">
            <w:pPr>
              <w:pStyle w:val="40"/>
            </w:pPr>
            <w:r>
              <w:t>60.00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60.00</w:t>
            </w:r>
          </w:p>
        </w:tc>
      </w:tr>
      <w:tr w:rsidR="00047211">
        <w:trPr>
          <w:cantSplit/>
          <w:jc w:val="center"/>
        </w:trPr>
        <w:tc>
          <w:tcPr>
            <w:tcW w:w="1701" w:type="dxa"/>
            <w:vAlign w:val="center"/>
          </w:tcPr>
          <w:p w:rsidR="00047211" w:rsidRDefault="003C3CB4">
            <w:pPr>
              <w:pStyle w:val="2"/>
            </w:pPr>
            <w:r>
              <w:t>文化馆免费开放补助资金项目</w:t>
            </w:r>
          </w:p>
        </w:tc>
        <w:tc>
          <w:tcPr>
            <w:tcW w:w="964" w:type="dxa"/>
            <w:vAlign w:val="center"/>
          </w:tcPr>
          <w:p w:rsidR="00047211" w:rsidRDefault="003C3CB4">
            <w:pPr>
              <w:pStyle w:val="40"/>
            </w:pPr>
            <w:r>
              <w:t>14.00</w:t>
            </w:r>
          </w:p>
        </w:tc>
        <w:tc>
          <w:tcPr>
            <w:tcW w:w="1134" w:type="dxa"/>
            <w:vAlign w:val="center"/>
          </w:tcPr>
          <w:p w:rsidR="00047211" w:rsidRDefault="003C3CB4">
            <w:pPr>
              <w:pStyle w:val="2"/>
            </w:pPr>
            <w:r>
              <w:t>车辆加油、添加燃料服务</w:t>
            </w:r>
          </w:p>
        </w:tc>
        <w:tc>
          <w:tcPr>
            <w:tcW w:w="1134" w:type="dxa"/>
            <w:vAlign w:val="center"/>
          </w:tcPr>
          <w:p w:rsidR="00047211" w:rsidRDefault="003C3CB4">
            <w:pPr>
              <w:pStyle w:val="2"/>
            </w:pPr>
            <w:r>
              <w:t>C23120302</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0.30</w:t>
            </w:r>
          </w:p>
        </w:tc>
        <w:tc>
          <w:tcPr>
            <w:tcW w:w="964" w:type="dxa"/>
            <w:vAlign w:val="center"/>
          </w:tcPr>
          <w:p w:rsidR="00047211" w:rsidRDefault="003C3CB4">
            <w:pPr>
              <w:pStyle w:val="40"/>
            </w:pPr>
            <w:r>
              <w:t>0.30</w:t>
            </w:r>
          </w:p>
        </w:tc>
        <w:tc>
          <w:tcPr>
            <w:tcW w:w="964" w:type="dxa"/>
            <w:vAlign w:val="center"/>
          </w:tcPr>
          <w:p w:rsidR="00047211" w:rsidRDefault="003C3CB4">
            <w:pPr>
              <w:pStyle w:val="40"/>
            </w:pPr>
            <w:r>
              <w:t>0.30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0.30</w:t>
            </w:r>
          </w:p>
        </w:tc>
      </w:tr>
      <w:tr w:rsidR="00047211">
        <w:trPr>
          <w:cantSplit/>
          <w:jc w:val="center"/>
        </w:trPr>
        <w:tc>
          <w:tcPr>
            <w:tcW w:w="1701" w:type="dxa"/>
            <w:vAlign w:val="center"/>
          </w:tcPr>
          <w:p w:rsidR="00047211" w:rsidRDefault="003C3CB4">
            <w:pPr>
              <w:pStyle w:val="2"/>
            </w:pPr>
            <w:r>
              <w:t>文化馆免费开放补助资金项目（县级配套）</w:t>
            </w:r>
          </w:p>
        </w:tc>
        <w:tc>
          <w:tcPr>
            <w:tcW w:w="964" w:type="dxa"/>
            <w:vAlign w:val="center"/>
          </w:tcPr>
          <w:p w:rsidR="00047211" w:rsidRDefault="003C3CB4">
            <w:pPr>
              <w:pStyle w:val="40"/>
            </w:pPr>
            <w:r>
              <w:t>6.00</w:t>
            </w:r>
          </w:p>
        </w:tc>
        <w:tc>
          <w:tcPr>
            <w:tcW w:w="1134" w:type="dxa"/>
            <w:vAlign w:val="center"/>
          </w:tcPr>
          <w:p w:rsidR="00047211" w:rsidRDefault="003C3CB4">
            <w:pPr>
              <w:pStyle w:val="2"/>
            </w:pPr>
            <w:r>
              <w:t>其他印刷服务</w:t>
            </w:r>
          </w:p>
        </w:tc>
        <w:tc>
          <w:tcPr>
            <w:tcW w:w="1134" w:type="dxa"/>
            <w:vAlign w:val="center"/>
          </w:tcPr>
          <w:p w:rsidR="00047211" w:rsidRDefault="003C3CB4">
            <w:pPr>
              <w:pStyle w:val="2"/>
            </w:pPr>
            <w:r>
              <w:t>C23090199</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3C3CB4">
            <w:pPr>
              <w:pStyle w:val="40"/>
            </w:pPr>
            <w:r>
              <w:t>1.00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1.00</w:t>
            </w:r>
          </w:p>
        </w:tc>
      </w:tr>
      <w:tr w:rsidR="00047211">
        <w:trPr>
          <w:cantSplit/>
          <w:jc w:val="center"/>
        </w:trPr>
        <w:tc>
          <w:tcPr>
            <w:tcW w:w="1701" w:type="dxa"/>
            <w:vAlign w:val="center"/>
          </w:tcPr>
          <w:p w:rsidR="00047211" w:rsidRDefault="003C3CB4">
            <w:pPr>
              <w:pStyle w:val="2"/>
            </w:pPr>
            <w:r>
              <w:t>文化馆日常经费项目</w:t>
            </w:r>
          </w:p>
        </w:tc>
        <w:tc>
          <w:tcPr>
            <w:tcW w:w="964" w:type="dxa"/>
            <w:vAlign w:val="center"/>
          </w:tcPr>
          <w:p w:rsidR="00047211" w:rsidRDefault="003C3CB4">
            <w:pPr>
              <w:pStyle w:val="40"/>
            </w:pPr>
            <w:r>
              <w:t>11.47</w:t>
            </w:r>
          </w:p>
        </w:tc>
        <w:tc>
          <w:tcPr>
            <w:tcW w:w="1134" w:type="dxa"/>
            <w:vAlign w:val="center"/>
          </w:tcPr>
          <w:p w:rsidR="00047211" w:rsidRDefault="003C3CB4">
            <w:pPr>
              <w:pStyle w:val="2"/>
            </w:pPr>
            <w:r>
              <w:t>复印纸</w:t>
            </w:r>
          </w:p>
        </w:tc>
        <w:tc>
          <w:tcPr>
            <w:tcW w:w="1134" w:type="dxa"/>
            <w:vAlign w:val="center"/>
          </w:tcPr>
          <w:p w:rsidR="00047211" w:rsidRDefault="003C3CB4">
            <w:pPr>
              <w:pStyle w:val="2"/>
            </w:pPr>
            <w:r>
              <w:t>A05040101</w:t>
            </w:r>
          </w:p>
        </w:tc>
        <w:tc>
          <w:tcPr>
            <w:tcW w:w="709" w:type="dxa"/>
            <w:vAlign w:val="center"/>
          </w:tcPr>
          <w:p w:rsidR="00047211" w:rsidRDefault="003C3CB4">
            <w:pPr>
              <w:pStyle w:val="3"/>
            </w:pPr>
            <w:r>
              <w:t>箱</w:t>
            </w:r>
          </w:p>
        </w:tc>
        <w:tc>
          <w:tcPr>
            <w:tcW w:w="850" w:type="dxa"/>
            <w:vAlign w:val="center"/>
          </w:tcPr>
          <w:p w:rsidR="00047211" w:rsidRDefault="003C3CB4">
            <w:pPr>
              <w:pStyle w:val="40"/>
            </w:pPr>
            <w:r>
              <w:t>5</w:t>
            </w:r>
          </w:p>
        </w:tc>
        <w:tc>
          <w:tcPr>
            <w:tcW w:w="850" w:type="dxa"/>
            <w:vAlign w:val="center"/>
          </w:tcPr>
          <w:p w:rsidR="00047211" w:rsidRDefault="003C3CB4">
            <w:pPr>
              <w:pStyle w:val="40"/>
            </w:pPr>
            <w:r>
              <w:t>0.03</w:t>
            </w:r>
          </w:p>
        </w:tc>
        <w:tc>
          <w:tcPr>
            <w:tcW w:w="964" w:type="dxa"/>
            <w:vAlign w:val="center"/>
          </w:tcPr>
          <w:p w:rsidR="00047211" w:rsidRDefault="003C3CB4">
            <w:pPr>
              <w:pStyle w:val="40"/>
            </w:pPr>
            <w:r>
              <w:t>0.14</w:t>
            </w:r>
          </w:p>
        </w:tc>
        <w:tc>
          <w:tcPr>
            <w:tcW w:w="964" w:type="dxa"/>
            <w:vAlign w:val="center"/>
          </w:tcPr>
          <w:p w:rsidR="00047211" w:rsidRDefault="003C3CB4">
            <w:pPr>
              <w:pStyle w:val="40"/>
            </w:pPr>
            <w:r>
              <w:t>0.14</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0.14</w:t>
            </w:r>
          </w:p>
        </w:tc>
      </w:tr>
    </w:tbl>
    <w:p w:rsidR="00047211" w:rsidRDefault="003C3CB4">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七、国有资产信息</w:t>
      </w:r>
    </w:p>
    <w:p w:rsidR="00047211" w:rsidRDefault="003C3CB4">
      <w:pPr>
        <w:spacing w:line="500" w:lineRule="exact"/>
        <w:ind w:firstLine="560"/>
      </w:pPr>
      <w:r>
        <w:rPr>
          <w:rFonts w:eastAsia="方正仿宋_GBK"/>
          <w:color w:val="000000"/>
          <w:sz w:val="28"/>
        </w:rPr>
        <w:t>曲阳县文化馆上年末固定资产金额为</w:t>
      </w:r>
      <w:r>
        <w:rPr>
          <w:rFonts w:eastAsia="方正仿宋_GBK"/>
          <w:color w:val="000000"/>
          <w:sz w:val="28"/>
        </w:rPr>
        <w:t>740.90</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047211" w:rsidRDefault="003C3CB4">
      <w:pPr>
        <w:jc w:val="center"/>
      </w:pPr>
      <w:r>
        <w:rPr>
          <w:rFonts w:ascii="方正小标宋_GBK" w:eastAsia="方正小标宋_GBK" w:hAnsi="方正小标宋_GBK" w:cs="方正小标宋_GBK"/>
          <w:color w:val="000000"/>
          <w:sz w:val="36"/>
        </w:rPr>
        <w:t>单位固定资产占用情况表</w:t>
      </w:r>
    </w:p>
    <w:tbl>
      <w:tblPr>
        <w:tblW w:w="1304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7370"/>
        <w:gridCol w:w="2835"/>
        <w:gridCol w:w="2835"/>
      </w:tblGrid>
      <w:tr w:rsidR="00047211">
        <w:trPr>
          <w:tblHeader/>
          <w:jc w:val="center"/>
        </w:trPr>
        <w:tc>
          <w:tcPr>
            <w:tcW w:w="7370" w:type="dxa"/>
            <w:tcBorders>
              <w:top w:val="single" w:sz="6" w:space="0" w:color="FFFFFF"/>
              <w:left w:val="single" w:sz="6" w:space="0" w:color="FFFFFF"/>
              <w:right w:val="single" w:sz="6" w:space="0" w:color="FFFFFF"/>
            </w:tcBorders>
            <w:vAlign w:val="center"/>
          </w:tcPr>
          <w:p w:rsidR="00047211" w:rsidRDefault="003C3CB4">
            <w:pPr>
              <w:pStyle w:val="20"/>
            </w:pPr>
            <w:r>
              <w:lastRenderedPageBreak/>
              <w:t>357003</w:t>
            </w:r>
            <w:r>
              <w:t>曲阳县文化馆</w:t>
            </w:r>
          </w:p>
        </w:tc>
        <w:tc>
          <w:tcPr>
            <w:tcW w:w="5670" w:type="dxa"/>
            <w:gridSpan w:val="2"/>
            <w:tcBorders>
              <w:top w:val="single" w:sz="6" w:space="0" w:color="FFFFFF"/>
              <w:left w:val="single" w:sz="6" w:space="0" w:color="FFFFFF"/>
              <w:right w:val="single" w:sz="6" w:space="0" w:color="FFFFFF"/>
            </w:tcBorders>
            <w:vAlign w:val="center"/>
          </w:tcPr>
          <w:p w:rsidR="00047211" w:rsidRDefault="003C3CB4">
            <w:pPr>
              <w:pStyle w:val="22"/>
            </w:pPr>
            <w:r>
              <w:t>截止时间：</w:t>
            </w:r>
            <w:r>
              <w:t>2023-12-31</w:t>
            </w:r>
          </w:p>
        </w:tc>
      </w:tr>
      <w:tr w:rsidR="00047211">
        <w:trPr>
          <w:tblHeader/>
          <w:jc w:val="center"/>
        </w:trPr>
        <w:tc>
          <w:tcPr>
            <w:tcW w:w="7370" w:type="dxa"/>
            <w:vAlign w:val="center"/>
          </w:tcPr>
          <w:p w:rsidR="00047211" w:rsidRDefault="003C3CB4">
            <w:pPr>
              <w:pStyle w:val="10"/>
            </w:pPr>
            <w:r>
              <w:t>项</w:t>
            </w:r>
            <w:r>
              <w:t xml:space="preserve">   </w:t>
            </w:r>
            <w:r>
              <w:t>目</w:t>
            </w:r>
          </w:p>
        </w:tc>
        <w:tc>
          <w:tcPr>
            <w:tcW w:w="2835" w:type="dxa"/>
            <w:vAlign w:val="center"/>
          </w:tcPr>
          <w:p w:rsidR="00047211" w:rsidRDefault="003C3CB4">
            <w:pPr>
              <w:pStyle w:val="10"/>
            </w:pPr>
            <w:r>
              <w:t>数量</w:t>
            </w:r>
          </w:p>
        </w:tc>
        <w:tc>
          <w:tcPr>
            <w:tcW w:w="2835" w:type="dxa"/>
            <w:vAlign w:val="center"/>
          </w:tcPr>
          <w:p w:rsidR="00047211" w:rsidRDefault="003C3CB4">
            <w:pPr>
              <w:pStyle w:val="10"/>
            </w:pPr>
            <w:r>
              <w:t>价值（金额单位：万元）</w:t>
            </w:r>
          </w:p>
        </w:tc>
      </w:tr>
      <w:tr w:rsidR="00047211">
        <w:trPr>
          <w:jc w:val="center"/>
        </w:trPr>
        <w:tc>
          <w:tcPr>
            <w:tcW w:w="7370" w:type="dxa"/>
            <w:vAlign w:val="center"/>
          </w:tcPr>
          <w:p w:rsidR="00047211" w:rsidRDefault="003C3CB4">
            <w:pPr>
              <w:pStyle w:val="2"/>
            </w:pPr>
            <w:r>
              <w:t>资产总额</w:t>
            </w:r>
          </w:p>
        </w:tc>
        <w:tc>
          <w:tcPr>
            <w:tcW w:w="2835" w:type="dxa"/>
            <w:vAlign w:val="center"/>
          </w:tcPr>
          <w:p w:rsidR="00047211" w:rsidRDefault="00047211">
            <w:pPr>
              <w:pStyle w:val="3"/>
            </w:pPr>
          </w:p>
        </w:tc>
        <w:tc>
          <w:tcPr>
            <w:tcW w:w="2835" w:type="dxa"/>
            <w:vAlign w:val="center"/>
          </w:tcPr>
          <w:p w:rsidR="00047211" w:rsidRDefault="003C3CB4">
            <w:pPr>
              <w:pStyle w:val="40"/>
            </w:pPr>
            <w:r>
              <w:t>740.90</w:t>
            </w:r>
          </w:p>
        </w:tc>
      </w:tr>
      <w:tr w:rsidR="00047211">
        <w:trPr>
          <w:jc w:val="center"/>
        </w:trPr>
        <w:tc>
          <w:tcPr>
            <w:tcW w:w="7370" w:type="dxa"/>
            <w:vAlign w:val="center"/>
          </w:tcPr>
          <w:p w:rsidR="00047211" w:rsidRDefault="003C3CB4">
            <w:pPr>
              <w:pStyle w:val="2"/>
            </w:pPr>
            <w:r>
              <w:t>1</w:t>
            </w:r>
            <w:r>
              <w:t>、房屋（平方米）</w:t>
            </w:r>
          </w:p>
        </w:tc>
        <w:tc>
          <w:tcPr>
            <w:tcW w:w="2835" w:type="dxa"/>
            <w:vAlign w:val="center"/>
          </w:tcPr>
          <w:p w:rsidR="00047211" w:rsidRDefault="003C3CB4">
            <w:pPr>
              <w:pStyle w:val="3"/>
            </w:pPr>
            <w:r>
              <w:t>4768</w:t>
            </w:r>
          </w:p>
        </w:tc>
        <w:tc>
          <w:tcPr>
            <w:tcW w:w="2835" w:type="dxa"/>
            <w:vAlign w:val="center"/>
          </w:tcPr>
          <w:p w:rsidR="00047211" w:rsidRDefault="003C3CB4">
            <w:pPr>
              <w:pStyle w:val="40"/>
            </w:pPr>
            <w:r>
              <w:t>524.16</w:t>
            </w:r>
          </w:p>
        </w:tc>
      </w:tr>
      <w:tr w:rsidR="00047211">
        <w:trPr>
          <w:jc w:val="center"/>
        </w:trPr>
        <w:tc>
          <w:tcPr>
            <w:tcW w:w="7370" w:type="dxa"/>
            <w:vAlign w:val="center"/>
          </w:tcPr>
          <w:p w:rsidR="00047211" w:rsidRDefault="003C3CB4">
            <w:pPr>
              <w:pStyle w:val="2"/>
            </w:pPr>
            <w:r>
              <w:t xml:space="preserve">　　其中：办公用房（平方米）</w:t>
            </w:r>
          </w:p>
        </w:tc>
        <w:tc>
          <w:tcPr>
            <w:tcW w:w="2835" w:type="dxa"/>
            <w:vAlign w:val="center"/>
          </w:tcPr>
          <w:p w:rsidR="00047211" w:rsidRDefault="003C3CB4">
            <w:pPr>
              <w:pStyle w:val="3"/>
            </w:pPr>
            <w:r>
              <w:t>4768</w:t>
            </w:r>
          </w:p>
        </w:tc>
        <w:tc>
          <w:tcPr>
            <w:tcW w:w="2835" w:type="dxa"/>
            <w:vAlign w:val="center"/>
          </w:tcPr>
          <w:p w:rsidR="00047211" w:rsidRDefault="003C3CB4">
            <w:pPr>
              <w:pStyle w:val="40"/>
            </w:pPr>
            <w:r>
              <w:t>524.16</w:t>
            </w:r>
          </w:p>
        </w:tc>
      </w:tr>
      <w:tr w:rsidR="00047211">
        <w:trPr>
          <w:jc w:val="center"/>
        </w:trPr>
        <w:tc>
          <w:tcPr>
            <w:tcW w:w="7370" w:type="dxa"/>
            <w:vAlign w:val="center"/>
          </w:tcPr>
          <w:p w:rsidR="00047211" w:rsidRDefault="003C3CB4">
            <w:pPr>
              <w:pStyle w:val="2"/>
            </w:pPr>
            <w:r>
              <w:t>2</w:t>
            </w:r>
            <w:r>
              <w:t>、车辆（台、辆）</w:t>
            </w:r>
          </w:p>
        </w:tc>
        <w:tc>
          <w:tcPr>
            <w:tcW w:w="2835" w:type="dxa"/>
            <w:vAlign w:val="center"/>
          </w:tcPr>
          <w:p w:rsidR="00047211" w:rsidRDefault="003C3CB4">
            <w:pPr>
              <w:pStyle w:val="3"/>
            </w:pPr>
            <w:r>
              <w:t>1</w:t>
            </w:r>
          </w:p>
        </w:tc>
        <w:tc>
          <w:tcPr>
            <w:tcW w:w="2835" w:type="dxa"/>
            <w:vAlign w:val="center"/>
          </w:tcPr>
          <w:p w:rsidR="00047211" w:rsidRDefault="003C3CB4">
            <w:pPr>
              <w:pStyle w:val="40"/>
            </w:pPr>
            <w:r>
              <w:t>19.98</w:t>
            </w:r>
          </w:p>
        </w:tc>
      </w:tr>
      <w:tr w:rsidR="00047211">
        <w:trPr>
          <w:jc w:val="center"/>
        </w:trPr>
        <w:tc>
          <w:tcPr>
            <w:tcW w:w="7370" w:type="dxa"/>
            <w:vAlign w:val="center"/>
          </w:tcPr>
          <w:p w:rsidR="00047211" w:rsidRDefault="003C3CB4">
            <w:pPr>
              <w:pStyle w:val="2"/>
            </w:pPr>
            <w:r>
              <w:t>3</w:t>
            </w:r>
            <w:r>
              <w:t>、单价在</w:t>
            </w:r>
            <w:r>
              <w:t>20</w:t>
            </w:r>
            <w:r>
              <w:t>万元以上的设备</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4</w:t>
            </w:r>
            <w:r>
              <w:t>、其他固定资产</w:t>
            </w:r>
          </w:p>
        </w:tc>
        <w:tc>
          <w:tcPr>
            <w:tcW w:w="2835" w:type="dxa"/>
            <w:vAlign w:val="center"/>
          </w:tcPr>
          <w:p w:rsidR="00047211" w:rsidRDefault="003C3CB4">
            <w:pPr>
              <w:pStyle w:val="3"/>
            </w:pPr>
            <w:r>
              <w:t>206</w:t>
            </w:r>
          </w:p>
        </w:tc>
        <w:tc>
          <w:tcPr>
            <w:tcW w:w="2835" w:type="dxa"/>
            <w:vAlign w:val="center"/>
          </w:tcPr>
          <w:p w:rsidR="00047211" w:rsidRDefault="003C3CB4">
            <w:pPr>
              <w:pStyle w:val="40"/>
            </w:pPr>
            <w:r>
              <w:t>196.76</w:t>
            </w:r>
          </w:p>
        </w:tc>
      </w:tr>
    </w:tbl>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八、名词解释</w:t>
      </w:r>
    </w:p>
    <w:p w:rsidR="00047211" w:rsidRDefault="003C3CB4">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047211" w:rsidRDefault="003C3CB4">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047211" w:rsidRDefault="003C3CB4">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047211" w:rsidRDefault="003C3CB4">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047211" w:rsidRDefault="003C3CB4">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047211" w:rsidRDefault="003C3CB4">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047211" w:rsidRDefault="003C3CB4">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和运转类项目中的公用经费项目支出对应部门预算中的基本支出；运转类项目中的其他运转类项目支出和特定目标类项目支出对应部门预算中的项目支出，以及经营支出和往来支出。</w:t>
      </w:r>
    </w:p>
    <w:p w:rsidR="00047211" w:rsidRDefault="003C3CB4">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047211" w:rsidRDefault="003C3CB4">
      <w:pPr>
        <w:spacing w:line="500" w:lineRule="exact"/>
        <w:ind w:firstLine="560"/>
      </w:pPr>
      <w:r>
        <w:rPr>
          <w:rFonts w:eastAsia="方正仿宋_GBK"/>
          <w:color w:val="000000"/>
          <w:sz w:val="28"/>
        </w:rPr>
        <w:lastRenderedPageBreak/>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w:t>
      </w:r>
      <w:r>
        <w:rPr>
          <w:rFonts w:eastAsia="方正仿宋_GBK"/>
          <w:color w:val="000000"/>
          <w:sz w:val="28"/>
        </w:rPr>
        <w:t>（境）的住宿费、旅费、伙食补助费、杂费、培训费等支出；公务用车购置及运维费反映单位公务用车购置支出（含车辆购置税、牌照费）及按规定保留的公务用车燃料费、维修费、过路过桥费、保险费、安全奖励费用等支出；公务接待费反映单位按规定开支的各类公务接待（含外宾接待）支出。</w:t>
      </w:r>
    </w:p>
    <w:p w:rsidR="00047211" w:rsidRDefault="003C3CB4">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差旅费、会议费、福利费、日常维修费、专用材料及一般设备购置费、办公用房水电费、办公用房取暖费、办公用房物业管理费、公务用车运行维护费以及其他费用。</w:t>
      </w:r>
    </w:p>
    <w:p w:rsidR="00047211" w:rsidRDefault="003C3CB4">
      <w:pPr>
        <w:spacing w:before="10" w:after="10"/>
        <w:ind w:firstLine="640"/>
        <w:outlineLvl w:val="5"/>
      </w:pPr>
      <w:r>
        <w:rPr>
          <w:rFonts w:ascii="黑体" w:eastAsia="黑体" w:hAnsi="黑体" w:cs="黑体"/>
          <w:color w:val="000000"/>
          <w:sz w:val="32"/>
        </w:rPr>
        <w:t>九、其他需要说明的事项</w:t>
      </w:r>
    </w:p>
    <w:p w:rsidR="00047211" w:rsidRDefault="003C3CB4">
      <w:pPr>
        <w:spacing w:line="500" w:lineRule="exact"/>
        <w:ind w:firstLine="560"/>
        <w:sectPr w:rsidR="00047211">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047211" w:rsidRDefault="003C3CB4">
      <w:pPr>
        <w:jc w:val="center"/>
        <w:outlineLvl w:val="3"/>
      </w:pPr>
      <w:bookmarkStart w:id="2" w:name="_Toc_4_4_0000000003"/>
      <w:r>
        <w:rPr>
          <w:rFonts w:ascii="方正小标宋_GBK" w:eastAsia="方正小标宋_GBK" w:hAnsi="方正小标宋_GBK" w:cs="方正小标宋_GBK"/>
          <w:color w:val="000000"/>
          <w:sz w:val="44"/>
        </w:rPr>
        <w:lastRenderedPageBreak/>
        <w:t>三、曲阳县定窑遗址文物保管所收支预算</w:t>
      </w:r>
      <w:bookmarkEnd w:id="2"/>
    </w:p>
    <w:p w:rsidR="00047211" w:rsidRDefault="003C3CB4">
      <w:pPr>
        <w:jc w:val="center"/>
        <w:outlineLvl w:val="4"/>
      </w:pPr>
      <w:r>
        <w:rPr>
          <w:rFonts w:ascii="方正小标宋_GBK" w:eastAsia="方正小标宋_GBK" w:hAnsi="方正小标宋_GBK" w:cs="方正小标宋_GBK"/>
          <w:color w:val="000000"/>
          <w:sz w:val="36"/>
        </w:rPr>
        <w:t>单位预算收支总表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4536"/>
        <w:gridCol w:w="2126"/>
        <w:gridCol w:w="4535"/>
        <w:gridCol w:w="2126"/>
      </w:tblGrid>
      <w:tr w:rsidR="00047211">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2126"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6661"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6662" w:type="dxa"/>
            <w:gridSpan w:val="2"/>
            <w:vAlign w:val="center"/>
          </w:tcPr>
          <w:p w:rsidR="00047211" w:rsidRDefault="003C3CB4">
            <w:pPr>
              <w:pStyle w:val="10"/>
            </w:pPr>
            <w:r>
              <w:t>收入</w:t>
            </w:r>
          </w:p>
        </w:tc>
        <w:tc>
          <w:tcPr>
            <w:tcW w:w="6661" w:type="dxa"/>
            <w:gridSpan w:val="2"/>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4536"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c>
          <w:tcPr>
            <w:tcW w:w="4535"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r>
      <w:tr w:rsidR="00047211">
        <w:trPr>
          <w:trHeight w:val="369"/>
          <w:tblHeader/>
          <w:jc w:val="center"/>
        </w:trPr>
        <w:tc>
          <w:tcPr>
            <w:tcW w:w="850" w:type="dxa"/>
            <w:vAlign w:val="center"/>
          </w:tcPr>
          <w:p w:rsidR="00047211" w:rsidRDefault="003C3CB4">
            <w:pPr>
              <w:pStyle w:val="10"/>
            </w:pPr>
            <w:r>
              <w:t>栏次</w:t>
            </w:r>
          </w:p>
        </w:tc>
        <w:tc>
          <w:tcPr>
            <w:tcW w:w="4536" w:type="dxa"/>
            <w:vAlign w:val="center"/>
          </w:tcPr>
          <w:p w:rsidR="00047211" w:rsidRDefault="003C3CB4">
            <w:pPr>
              <w:pStyle w:val="10"/>
            </w:pPr>
            <w:r>
              <w:t>1</w:t>
            </w:r>
          </w:p>
        </w:tc>
        <w:tc>
          <w:tcPr>
            <w:tcW w:w="2126" w:type="dxa"/>
            <w:vAlign w:val="center"/>
          </w:tcPr>
          <w:p w:rsidR="00047211" w:rsidRDefault="003C3CB4">
            <w:pPr>
              <w:pStyle w:val="10"/>
            </w:pPr>
            <w:r>
              <w:t>2</w:t>
            </w:r>
          </w:p>
        </w:tc>
        <w:tc>
          <w:tcPr>
            <w:tcW w:w="4535" w:type="dxa"/>
            <w:vAlign w:val="center"/>
          </w:tcPr>
          <w:p w:rsidR="00047211" w:rsidRDefault="003C3CB4">
            <w:pPr>
              <w:pStyle w:val="10"/>
            </w:pPr>
            <w:r>
              <w:t>3</w:t>
            </w:r>
          </w:p>
        </w:tc>
        <w:tc>
          <w:tcPr>
            <w:tcW w:w="2126" w:type="dxa"/>
            <w:vAlign w:val="center"/>
          </w:tcPr>
          <w:p w:rsidR="00047211" w:rsidRDefault="003C3CB4">
            <w:pPr>
              <w:pStyle w:val="10"/>
            </w:pPr>
            <w:r>
              <w:t>4</w:t>
            </w:r>
          </w:p>
        </w:tc>
      </w:tr>
      <w:tr w:rsidR="00047211">
        <w:trPr>
          <w:trHeight w:val="369"/>
          <w:jc w:val="center"/>
        </w:trPr>
        <w:tc>
          <w:tcPr>
            <w:tcW w:w="850" w:type="dxa"/>
            <w:vAlign w:val="center"/>
          </w:tcPr>
          <w:p w:rsidR="00047211" w:rsidRDefault="003C3CB4">
            <w:pPr>
              <w:pStyle w:val="3"/>
            </w:pPr>
            <w:r>
              <w:t>1</w:t>
            </w:r>
          </w:p>
        </w:tc>
        <w:tc>
          <w:tcPr>
            <w:tcW w:w="4536" w:type="dxa"/>
            <w:vAlign w:val="center"/>
          </w:tcPr>
          <w:p w:rsidR="00047211" w:rsidRDefault="003C3CB4">
            <w:pPr>
              <w:pStyle w:val="2"/>
            </w:pPr>
            <w:r>
              <w:t>一、一般公共预算拨款收入</w:t>
            </w:r>
          </w:p>
        </w:tc>
        <w:tc>
          <w:tcPr>
            <w:tcW w:w="2126" w:type="dxa"/>
            <w:vAlign w:val="center"/>
          </w:tcPr>
          <w:p w:rsidR="00047211" w:rsidRDefault="003C3CB4">
            <w:pPr>
              <w:pStyle w:val="40"/>
            </w:pPr>
            <w:r>
              <w:t>3286.25</w:t>
            </w:r>
          </w:p>
        </w:tc>
        <w:tc>
          <w:tcPr>
            <w:tcW w:w="4535" w:type="dxa"/>
            <w:vAlign w:val="center"/>
          </w:tcPr>
          <w:p w:rsidR="00047211" w:rsidRDefault="003C3CB4">
            <w:pPr>
              <w:pStyle w:val="2"/>
            </w:pPr>
            <w:r>
              <w:t>一、一般公共服务支出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4536" w:type="dxa"/>
            <w:vAlign w:val="center"/>
          </w:tcPr>
          <w:p w:rsidR="00047211" w:rsidRDefault="003C3CB4">
            <w:pPr>
              <w:pStyle w:val="2"/>
            </w:pPr>
            <w:r>
              <w:t>二、政府性基金预算拨款收入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二、外交支出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4536" w:type="dxa"/>
            <w:vAlign w:val="center"/>
          </w:tcPr>
          <w:p w:rsidR="00047211" w:rsidRDefault="003C3CB4">
            <w:pPr>
              <w:pStyle w:val="2"/>
            </w:pPr>
            <w:r>
              <w:t>三、国有资本经营预算拨款收入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三、国防支出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4536" w:type="dxa"/>
            <w:vAlign w:val="center"/>
          </w:tcPr>
          <w:p w:rsidR="00047211" w:rsidRDefault="003C3CB4">
            <w:pPr>
              <w:pStyle w:val="2"/>
            </w:pPr>
            <w:r>
              <w:t>四、财政专户管理资金收入</w:t>
            </w:r>
          </w:p>
        </w:tc>
        <w:tc>
          <w:tcPr>
            <w:tcW w:w="2126" w:type="dxa"/>
            <w:vAlign w:val="center"/>
          </w:tcPr>
          <w:p w:rsidR="00047211" w:rsidRDefault="00047211">
            <w:pPr>
              <w:pStyle w:val="40"/>
            </w:pPr>
          </w:p>
        </w:tc>
        <w:tc>
          <w:tcPr>
            <w:tcW w:w="4535" w:type="dxa"/>
            <w:vAlign w:val="center"/>
          </w:tcPr>
          <w:p w:rsidR="00047211" w:rsidRDefault="003C3CB4">
            <w:pPr>
              <w:pStyle w:val="2"/>
            </w:pPr>
            <w:r>
              <w:t>四、公共安全支出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4536" w:type="dxa"/>
            <w:vAlign w:val="center"/>
          </w:tcPr>
          <w:p w:rsidR="00047211" w:rsidRDefault="003C3CB4">
            <w:pPr>
              <w:pStyle w:val="2"/>
            </w:pPr>
            <w:r>
              <w:t>五、单位资金</w:t>
            </w:r>
          </w:p>
        </w:tc>
        <w:tc>
          <w:tcPr>
            <w:tcW w:w="2126" w:type="dxa"/>
            <w:vAlign w:val="center"/>
          </w:tcPr>
          <w:p w:rsidR="00047211" w:rsidRDefault="00047211">
            <w:pPr>
              <w:pStyle w:val="40"/>
            </w:pPr>
          </w:p>
        </w:tc>
        <w:tc>
          <w:tcPr>
            <w:tcW w:w="4535" w:type="dxa"/>
            <w:vAlign w:val="center"/>
          </w:tcPr>
          <w:p w:rsidR="00047211" w:rsidRDefault="003C3CB4">
            <w:pPr>
              <w:pStyle w:val="2"/>
            </w:pPr>
            <w:r>
              <w:t>五、教育支出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六、科学技术支出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七、文化旅游体育与传媒支出</w:t>
            </w:r>
          </w:p>
        </w:tc>
        <w:tc>
          <w:tcPr>
            <w:tcW w:w="2126" w:type="dxa"/>
            <w:vAlign w:val="center"/>
          </w:tcPr>
          <w:p w:rsidR="00047211" w:rsidRDefault="003C3CB4">
            <w:pPr>
              <w:pStyle w:val="40"/>
            </w:pPr>
            <w:r>
              <w:t>3592.40</w:t>
            </w:r>
          </w:p>
        </w:tc>
      </w:tr>
      <w:tr w:rsidR="00047211">
        <w:trPr>
          <w:trHeight w:val="369"/>
          <w:jc w:val="center"/>
        </w:trPr>
        <w:tc>
          <w:tcPr>
            <w:tcW w:w="850" w:type="dxa"/>
            <w:vAlign w:val="center"/>
          </w:tcPr>
          <w:p w:rsidR="00047211" w:rsidRDefault="003C3CB4">
            <w:pPr>
              <w:pStyle w:val="3"/>
            </w:pPr>
            <w:r>
              <w:t>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八、社会保障和就业支出</w:t>
            </w:r>
          </w:p>
        </w:tc>
        <w:tc>
          <w:tcPr>
            <w:tcW w:w="2126" w:type="dxa"/>
            <w:vAlign w:val="center"/>
          </w:tcPr>
          <w:p w:rsidR="00047211" w:rsidRDefault="003C3CB4">
            <w:pPr>
              <w:pStyle w:val="40"/>
            </w:pPr>
            <w:r>
              <w:t>11.74</w:t>
            </w:r>
          </w:p>
        </w:tc>
      </w:tr>
      <w:tr w:rsidR="00047211">
        <w:trPr>
          <w:trHeight w:val="369"/>
          <w:jc w:val="center"/>
        </w:trPr>
        <w:tc>
          <w:tcPr>
            <w:tcW w:w="850" w:type="dxa"/>
            <w:vAlign w:val="center"/>
          </w:tcPr>
          <w:p w:rsidR="00047211" w:rsidRDefault="003C3CB4">
            <w:pPr>
              <w:pStyle w:val="3"/>
            </w:pPr>
            <w:r>
              <w:t>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九、社会保险基金支出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十、卫生健康支出</w:t>
            </w:r>
          </w:p>
        </w:tc>
        <w:tc>
          <w:tcPr>
            <w:tcW w:w="2126" w:type="dxa"/>
            <w:vAlign w:val="center"/>
          </w:tcPr>
          <w:p w:rsidR="00047211" w:rsidRDefault="003C3CB4">
            <w:pPr>
              <w:pStyle w:val="40"/>
            </w:pPr>
            <w:r>
              <w:t>3.65</w:t>
            </w:r>
          </w:p>
        </w:tc>
      </w:tr>
      <w:tr w:rsidR="00047211">
        <w:trPr>
          <w:trHeight w:val="369"/>
          <w:jc w:val="center"/>
        </w:trPr>
        <w:tc>
          <w:tcPr>
            <w:tcW w:w="850" w:type="dxa"/>
            <w:vAlign w:val="center"/>
          </w:tcPr>
          <w:p w:rsidR="00047211" w:rsidRDefault="003C3CB4">
            <w:pPr>
              <w:pStyle w:val="3"/>
            </w:pPr>
            <w:r>
              <w:t>11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十一、节能环保支出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十二、城乡社区支出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十三、农林水支出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十四、交通运输支出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十五、资源勘探工业信息等支出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十六、商业服务业等支出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十七、金融支出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十八、援助其他地区支出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十九、自然资源海洋气象等支出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二十、住房保障支出</w:t>
            </w:r>
          </w:p>
        </w:tc>
        <w:tc>
          <w:tcPr>
            <w:tcW w:w="2126" w:type="dxa"/>
            <w:vAlign w:val="center"/>
          </w:tcPr>
          <w:p w:rsidR="00047211" w:rsidRDefault="003C3CB4">
            <w:pPr>
              <w:pStyle w:val="40"/>
            </w:pPr>
            <w:r>
              <w:t>4.46</w:t>
            </w:r>
          </w:p>
        </w:tc>
      </w:tr>
      <w:tr w:rsidR="00047211">
        <w:trPr>
          <w:trHeight w:val="369"/>
          <w:jc w:val="center"/>
        </w:trPr>
        <w:tc>
          <w:tcPr>
            <w:tcW w:w="850" w:type="dxa"/>
            <w:vAlign w:val="center"/>
          </w:tcPr>
          <w:p w:rsidR="00047211" w:rsidRDefault="003C3CB4">
            <w:pPr>
              <w:pStyle w:val="3"/>
            </w:pPr>
            <w:r>
              <w:t>21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二十一、粮油物资储备支出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二十二、国有资本经营预算支出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二十三、灾害防治及应急管理支出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二十四、预备费</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二十五、其他支出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二十六、转移性支出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二十七、债务还本支出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二十八、债务付息支出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二十九、债务发行费用支出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三十、抗疫特别国债安排的支出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三十一、人行科目</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4536" w:type="dxa"/>
            <w:vAlign w:val="center"/>
          </w:tcPr>
          <w:p w:rsidR="00047211" w:rsidRDefault="003C3CB4">
            <w:pPr>
              <w:pStyle w:val="6"/>
            </w:pPr>
            <w:r>
              <w:t>本年收入合计</w:t>
            </w:r>
          </w:p>
        </w:tc>
        <w:tc>
          <w:tcPr>
            <w:tcW w:w="2126" w:type="dxa"/>
            <w:vAlign w:val="center"/>
          </w:tcPr>
          <w:p w:rsidR="00047211" w:rsidRDefault="003C3CB4">
            <w:pPr>
              <w:pStyle w:val="7"/>
            </w:pPr>
            <w:r>
              <w:t>3286.25</w:t>
            </w:r>
          </w:p>
        </w:tc>
        <w:tc>
          <w:tcPr>
            <w:tcW w:w="4535" w:type="dxa"/>
            <w:vAlign w:val="center"/>
          </w:tcPr>
          <w:p w:rsidR="00047211" w:rsidRDefault="003C3CB4">
            <w:pPr>
              <w:pStyle w:val="6"/>
            </w:pPr>
            <w:r>
              <w:t>本年支出合计</w:t>
            </w:r>
          </w:p>
        </w:tc>
        <w:tc>
          <w:tcPr>
            <w:tcW w:w="2126" w:type="dxa"/>
            <w:vAlign w:val="center"/>
          </w:tcPr>
          <w:p w:rsidR="00047211" w:rsidRDefault="003C3CB4">
            <w:pPr>
              <w:pStyle w:val="7"/>
            </w:pPr>
            <w:r>
              <w:t>3612.25</w:t>
            </w:r>
          </w:p>
        </w:tc>
      </w:tr>
      <w:tr w:rsidR="00047211">
        <w:trPr>
          <w:trHeight w:val="369"/>
          <w:jc w:val="center"/>
        </w:trPr>
        <w:tc>
          <w:tcPr>
            <w:tcW w:w="850" w:type="dxa"/>
            <w:vAlign w:val="center"/>
          </w:tcPr>
          <w:p w:rsidR="00047211" w:rsidRDefault="003C3CB4">
            <w:pPr>
              <w:pStyle w:val="3"/>
            </w:pPr>
            <w:r>
              <w:t>33</w:t>
            </w:r>
          </w:p>
        </w:tc>
        <w:tc>
          <w:tcPr>
            <w:tcW w:w="4536" w:type="dxa"/>
            <w:vAlign w:val="center"/>
          </w:tcPr>
          <w:p w:rsidR="00047211" w:rsidRDefault="003C3CB4">
            <w:pPr>
              <w:pStyle w:val="2"/>
            </w:pPr>
            <w:r>
              <w:t>上年结转结余</w:t>
            </w:r>
          </w:p>
        </w:tc>
        <w:tc>
          <w:tcPr>
            <w:tcW w:w="2126" w:type="dxa"/>
            <w:vAlign w:val="center"/>
          </w:tcPr>
          <w:p w:rsidR="00047211" w:rsidRDefault="003C3CB4">
            <w:pPr>
              <w:pStyle w:val="40"/>
            </w:pPr>
            <w:r>
              <w:t>326.00</w:t>
            </w:r>
          </w:p>
        </w:tc>
        <w:tc>
          <w:tcPr>
            <w:tcW w:w="4535" w:type="dxa"/>
            <w:vAlign w:val="center"/>
          </w:tcPr>
          <w:p w:rsidR="00047211" w:rsidRDefault="003C3CB4">
            <w:pPr>
              <w:pStyle w:val="2"/>
            </w:pPr>
            <w:r>
              <w:t>年终结转结余</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4536" w:type="dxa"/>
            <w:vAlign w:val="center"/>
          </w:tcPr>
          <w:p w:rsidR="00047211" w:rsidRDefault="003C3CB4">
            <w:pPr>
              <w:pStyle w:val="6"/>
            </w:pPr>
            <w:r>
              <w:t>收入总计</w:t>
            </w:r>
          </w:p>
        </w:tc>
        <w:tc>
          <w:tcPr>
            <w:tcW w:w="2126" w:type="dxa"/>
            <w:vAlign w:val="center"/>
          </w:tcPr>
          <w:p w:rsidR="00047211" w:rsidRDefault="003C3CB4">
            <w:pPr>
              <w:pStyle w:val="7"/>
            </w:pPr>
            <w:r>
              <w:t>3612.25</w:t>
            </w:r>
          </w:p>
        </w:tc>
        <w:tc>
          <w:tcPr>
            <w:tcW w:w="4535" w:type="dxa"/>
            <w:vAlign w:val="center"/>
          </w:tcPr>
          <w:p w:rsidR="00047211" w:rsidRDefault="003C3CB4">
            <w:pPr>
              <w:pStyle w:val="6"/>
            </w:pPr>
            <w:r>
              <w:t>支出总计</w:t>
            </w:r>
          </w:p>
        </w:tc>
        <w:tc>
          <w:tcPr>
            <w:tcW w:w="2126" w:type="dxa"/>
            <w:vAlign w:val="center"/>
          </w:tcPr>
          <w:p w:rsidR="00047211" w:rsidRDefault="003C3CB4">
            <w:pPr>
              <w:pStyle w:val="7"/>
            </w:pPr>
            <w:r>
              <w:t>3612.25</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单位预算收入总表</w:t>
      </w:r>
    </w:p>
    <w:tbl>
      <w:tblPr>
        <w:tblW w:w="14571"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680"/>
        <w:gridCol w:w="992"/>
        <w:gridCol w:w="1559"/>
        <w:gridCol w:w="1134"/>
        <w:gridCol w:w="1134"/>
        <w:gridCol w:w="1134"/>
        <w:gridCol w:w="1134"/>
        <w:gridCol w:w="1134"/>
        <w:gridCol w:w="1134"/>
        <w:gridCol w:w="1134"/>
        <w:gridCol w:w="1134"/>
        <w:gridCol w:w="1134"/>
        <w:gridCol w:w="1134"/>
      </w:tblGrid>
      <w:tr w:rsidR="00047211">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3402" w:type="dxa"/>
            <w:gridSpan w:val="3"/>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670" w:type="dxa"/>
            <w:gridSpan w:val="5"/>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680" w:type="dxa"/>
            <w:vMerge w:val="restart"/>
            <w:vAlign w:val="center"/>
          </w:tcPr>
          <w:p w:rsidR="00047211" w:rsidRDefault="003C3CB4">
            <w:pPr>
              <w:pStyle w:val="10"/>
            </w:pPr>
            <w:r>
              <w:t>序号</w:t>
            </w:r>
          </w:p>
        </w:tc>
        <w:tc>
          <w:tcPr>
            <w:tcW w:w="2551" w:type="dxa"/>
            <w:gridSpan w:val="2"/>
            <w:vAlign w:val="center"/>
          </w:tcPr>
          <w:p w:rsidR="00047211" w:rsidRDefault="003C3CB4">
            <w:pPr>
              <w:pStyle w:val="10"/>
            </w:pPr>
            <w:r>
              <w:t>功能分类科目</w:t>
            </w:r>
          </w:p>
        </w:tc>
        <w:tc>
          <w:tcPr>
            <w:tcW w:w="1134" w:type="dxa"/>
            <w:vMerge w:val="restart"/>
            <w:vAlign w:val="center"/>
          </w:tcPr>
          <w:p w:rsidR="00047211" w:rsidRDefault="003C3CB4">
            <w:pPr>
              <w:pStyle w:val="10"/>
            </w:pPr>
            <w:r>
              <w:t>合计</w:t>
            </w:r>
          </w:p>
        </w:tc>
        <w:tc>
          <w:tcPr>
            <w:tcW w:w="9072" w:type="dxa"/>
            <w:gridSpan w:val="8"/>
            <w:vAlign w:val="center"/>
          </w:tcPr>
          <w:p w:rsidR="00047211" w:rsidRDefault="003C3CB4">
            <w:pPr>
              <w:pStyle w:val="10"/>
            </w:pPr>
            <w:r>
              <w:t>本年收入</w:t>
            </w:r>
          </w:p>
        </w:tc>
        <w:tc>
          <w:tcPr>
            <w:tcW w:w="1134" w:type="dxa"/>
            <w:vMerge w:val="restart"/>
            <w:vAlign w:val="center"/>
          </w:tcPr>
          <w:p w:rsidR="00047211" w:rsidRDefault="003C3CB4">
            <w:pPr>
              <w:pStyle w:val="10"/>
            </w:pPr>
            <w:r>
              <w:t>上年结转</w:t>
            </w:r>
          </w:p>
        </w:tc>
      </w:tr>
      <w:tr w:rsidR="00047211">
        <w:trPr>
          <w:trHeight w:val="369"/>
          <w:tblHeader/>
          <w:jc w:val="center"/>
        </w:trPr>
        <w:tc>
          <w:tcPr>
            <w:tcW w:w="680" w:type="dxa"/>
            <w:vMerge/>
          </w:tcPr>
          <w:p w:rsidR="00047211" w:rsidRDefault="00047211"/>
        </w:tc>
        <w:tc>
          <w:tcPr>
            <w:tcW w:w="992" w:type="dxa"/>
            <w:vAlign w:val="center"/>
          </w:tcPr>
          <w:p w:rsidR="00047211" w:rsidRDefault="003C3CB4">
            <w:pPr>
              <w:pStyle w:val="10"/>
            </w:pPr>
            <w:r>
              <w:t>科目</w:t>
            </w:r>
            <w:r>
              <w:t xml:space="preserve">    </w:t>
            </w:r>
            <w:r>
              <w:t>编码</w:t>
            </w:r>
          </w:p>
        </w:tc>
        <w:tc>
          <w:tcPr>
            <w:tcW w:w="1559" w:type="dxa"/>
            <w:vAlign w:val="center"/>
          </w:tcPr>
          <w:p w:rsidR="00047211" w:rsidRDefault="003C3CB4">
            <w:pPr>
              <w:pStyle w:val="10"/>
            </w:pPr>
            <w:r>
              <w:t>科目名称</w:t>
            </w:r>
          </w:p>
        </w:tc>
        <w:tc>
          <w:tcPr>
            <w:tcW w:w="1134" w:type="dxa"/>
            <w:vMerge/>
          </w:tcPr>
          <w:p w:rsidR="00047211" w:rsidRDefault="00047211"/>
        </w:tc>
        <w:tc>
          <w:tcPr>
            <w:tcW w:w="1134" w:type="dxa"/>
            <w:vAlign w:val="center"/>
          </w:tcPr>
          <w:p w:rsidR="00047211" w:rsidRDefault="003C3CB4">
            <w:pPr>
              <w:pStyle w:val="10"/>
            </w:pPr>
            <w:r>
              <w:t>小计</w:t>
            </w:r>
          </w:p>
        </w:tc>
        <w:tc>
          <w:tcPr>
            <w:tcW w:w="1134" w:type="dxa"/>
            <w:vAlign w:val="center"/>
          </w:tcPr>
          <w:p w:rsidR="00047211" w:rsidRDefault="003C3CB4">
            <w:pPr>
              <w:pStyle w:val="10"/>
            </w:pPr>
            <w:r>
              <w:t>财政拨款</w:t>
            </w:r>
            <w:r>
              <w:t xml:space="preserve"> </w:t>
            </w:r>
            <w:r>
              <w:t>收入</w:t>
            </w:r>
          </w:p>
        </w:tc>
        <w:tc>
          <w:tcPr>
            <w:tcW w:w="1134" w:type="dxa"/>
            <w:vAlign w:val="center"/>
          </w:tcPr>
          <w:p w:rsidR="00047211" w:rsidRDefault="003C3CB4">
            <w:pPr>
              <w:pStyle w:val="10"/>
            </w:pPr>
            <w:r>
              <w:t>财政专户</w:t>
            </w:r>
            <w:r>
              <w:t xml:space="preserve"> </w:t>
            </w:r>
            <w:r>
              <w:t>收入</w:t>
            </w:r>
          </w:p>
        </w:tc>
        <w:tc>
          <w:tcPr>
            <w:tcW w:w="1134" w:type="dxa"/>
            <w:vAlign w:val="center"/>
          </w:tcPr>
          <w:p w:rsidR="00047211" w:rsidRDefault="003C3CB4">
            <w:pPr>
              <w:pStyle w:val="10"/>
            </w:pPr>
            <w:r>
              <w:t>事业收入</w:t>
            </w:r>
          </w:p>
        </w:tc>
        <w:tc>
          <w:tcPr>
            <w:tcW w:w="1134" w:type="dxa"/>
            <w:vAlign w:val="center"/>
          </w:tcPr>
          <w:p w:rsidR="00047211" w:rsidRDefault="003C3CB4">
            <w:pPr>
              <w:pStyle w:val="10"/>
            </w:pPr>
            <w:r>
              <w:t>经营收入</w:t>
            </w:r>
          </w:p>
        </w:tc>
        <w:tc>
          <w:tcPr>
            <w:tcW w:w="1134" w:type="dxa"/>
            <w:vAlign w:val="center"/>
          </w:tcPr>
          <w:p w:rsidR="00047211" w:rsidRDefault="003C3CB4">
            <w:pPr>
              <w:pStyle w:val="10"/>
            </w:pPr>
            <w:r>
              <w:t>上级补助收入</w:t>
            </w:r>
          </w:p>
        </w:tc>
        <w:tc>
          <w:tcPr>
            <w:tcW w:w="1134" w:type="dxa"/>
            <w:vAlign w:val="center"/>
          </w:tcPr>
          <w:p w:rsidR="00047211" w:rsidRDefault="003C3CB4">
            <w:pPr>
              <w:pStyle w:val="10"/>
            </w:pPr>
            <w:r>
              <w:t>附属单位上缴收入</w:t>
            </w:r>
          </w:p>
        </w:tc>
        <w:tc>
          <w:tcPr>
            <w:tcW w:w="1134" w:type="dxa"/>
            <w:vAlign w:val="center"/>
          </w:tcPr>
          <w:p w:rsidR="00047211" w:rsidRDefault="003C3CB4">
            <w:pPr>
              <w:pStyle w:val="10"/>
            </w:pPr>
            <w:r>
              <w:t>其他收入</w:t>
            </w:r>
          </w:p>
        </w:tc>
        <w:tc>
          <w:tcPr>
            <w:tcW w:w="1134" w:type="dxa"/>
            <w:vMerge/>
          </w:tcPr>
          <w:p w:rsidR="00047211" w:rsidRDefault="00047211"/>
        </w:tc>
      </w:tr>
      <w:tr w:rsidR="00047211">
        <w:trPr>
          <w:trHeight w:val="369"/>
          <w:tblHeader/>
          <w:jc w:val="center"/>
        </w:trPr>
        <w:tc>
          <w:tcPr>
            <w:tcW w:w="68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1559" w:type="dxa"/>
            <w:vAlign w:val="center"/>
          </w:tcPr>
          <w:p w:rsidR="00047211" w:rsidRDefault="003C3CB4">
            <w:pPr>
              <w:pStyle w:val="10"/>
            </w:pPr>
            <w:r>
              <w:t>2</w:t>
            </w:r>
          </w:p>
        </w:tc>
        <w:tc>
          <w:tcPr>
            <w:tcW w:w="1134" w:type="dxa"/>
            <w:vAlign w:val="center"/>
          </w:tcPr>
          <w:p w:rsidR="00047211" w:rsidRDefault="003C3CB4">
            <w:pPr>
              <w:pStyle w:val="10"/>
            </w:pPr>
            <w:r>
              <w:t>3</w:t>
            </w:r>
          </w:p>
        </w:tc>
        <w:tc>
          <w:tcPr>
            <w:tcW w:w="1134" w:type="dxa"/>
            <w:vAlign w:val="center"/>
          </w:tcPr>
          <w:p w:rsidR="00047211" w:rsidRDefault="003C3CB4">
            <w:pPr>
              <w:pStyle w:val="10"/>
            </w:pPr>
            <w:r>
              <w:t>4</w:t>
            </w:r>
          </w:p>
        </w:tc>
        <w:tc>
          <w:tcPr>
            <w:tcW w:w="1134" w:type="dxa"/>
            <w:vAlign w:val="center"/>
          </w:tcPr>
          <w:p w:rsidR="00047211" w:rsidRDefault="003C3CB4">
            <w:pPr>
              <w:pStyle w:val="10"/>
            </w:pPr>
            <w:r>
              <w:t>5</w:t>
            </w:r>
          </w:p>
        </w:tc>
        <w:tc>
          <w:tcPr>
            <w:tcW w:w="1134" w:type="dxa"/>
            <w:vAlign w:val="center"/>
          </w:tcPr>
          <w:p w:rsidR="00047211" w:rsidRDefault="003C3CB4">
            <w:pPr>
              <w:pStyle w:val="10"/>
            </w:pPr>
            <w:r>
              <w:t>6</w:t>
            </w:r>
          </w:p>
        </w:tc>
        <w:tc>
          <w:tcPr>
            <w:tcW w:w="1134" w:type="dxa"/>
            <w:vAlign w:val="center"/>
          </w:tcPr>
          <w:p w:rsidR="00047211" w:rsidRDefault="003C3CB4">
            <w:pPr>
              <w:pStyle w:val="10"/>
            </w:pPr>
            <w:r>
              <w:t>7</w:t>
            </w:r>
          </w:p>
        </w:tc>
        <w:tc>
          <w:tcPr>
            <w:tcW w:w="1134" w:type="dxa"/>
            <w:vAlign w:val="center"/>
          </w:tcPr>
          <w:p w:rsidR="00047211" w:rsidRDefault="003C3CB4">
            <w:pPr>
              <w:pStyle w:val="10"/>
            </w:pPr>
            <w:r>
              <w:t>8</w:t>
            </w:r>
          </w:p>
        </w:tc>
        <w:tc>
          <w:tcPr>
            <w:tcW w:w="1134" w:type="dxa"/>
            <w:vAlign w:val="center"/>
          </w:tcPr>
          <w:p w:rsidR="00047211" w:rsidRDefault="003C3CB4">
            <w:pPr>
              <w:pStyle w:val="10"/>
            </w:pPr>
            <w:r>
              <w:t>9</w:t>
            </w:r>
          </w:p>
        </w:tc>
        <w:tc>
          <w:tcPr>
            <w:tcW w:w="1134" w:type="dxa"/>
            <w:vAlign w:val="center"/>
          </w:tcPr>
          <w:p w:rsidR="00047211" w:rsidRDefault="003C3CB4">
            <w:pPr>
              <w:pStyle w:val="10"/>
            </w:pPr>
            <w:r>
              <w:t>10</w:t>
            </w:r>
          </w:p>
        </w:tc>
        <w:tc>
          <w:tcPr>
            <w:tcW w:w="1134" w:type="dxa"/>
            <w:vAlign w:val="center"/>
          </w:tcPr>
          <w:p w:rsidR="00047211" w:rsidRDefault="003C3CB4">
            <w:pPr>
              <w:pStyle w:val="10"/>
            </w:pPr>
            <w:r>
              <w:t>11</w:t>
            </w:r>
          </w:p>
        </w:tc>
        <w:tc>
          <w:tcPr>
            <w:tcW w:w="1134" w:type="dxa"/>
            <w:vAlign w:val="center"/>
          </w:tcPr>
          <w:p w:rsidR="00047211" w:rsidRDefault="003C3CB4">
            <w:pPr>
              <w:pStyle w:val="10"/>
            </w:pPr>
            <w:r>
              <w:t>12</w:t>
            </w:r>
          </w:p>
        </w:tc>
      </w:tr>
      <w:tr w:rsidR="00047211">
        <w:trPr>
          <w:trHeight w:val="369"/>
          <w:jc w:val="center"/>
        </w:trPr>
        <w:tc>
          <w:tcPr>
            <w:tcW w:w="680" w:type="dxa"/>
            <w:vAlign w:val="center"/>
          </w:tcPr>
          <w:p w:rsidR="00047211" w:rsidRDefault="003C3CB4">
            <w:pPr>
              <w:pStyle w:val="3"/>
            </w:pPr>
            <w:r>
              <w:t>1</w:t>
            </w:r>
          </w:p>
        </w:tc>
        <w:tc>
          <w:tcPr>
            <w:tcW w:w="992" w:type="dxa"/>
            <w:vAlign w:val="center"/>
          </w:tcPr>
          <w:p w:rsidR="00047211" w:rsidRDefault="00047211">
            <w:pPr>
              <w:pStyle w:val="5"/>
            </w:pPr>
          </w:p>
        </w:tc>
        <w:tc>
          <w:tcPr>
            <w:tcW w:w="1559" w:type="dxa"/>
            <w:vAlign w:val="center"/>
          </w:tcPr>
          <w:p w:rsidR="00047211" w:rsidRDefault="003C3CB4">
            <w:pPr>
              <w:pStyle w:val="6"/>
            </w:pPr>
            <w:r>
              <w:t>合计</w:t>
            </w:r>
          </w:p>
        </w:tc>
        <w:tc>
          <w:tcPr>
            <w:tcW w:w="1134" w:type="dxa"/>
            <w:vAlign w:val="center"/>
          </w:tcPr>
          <w:p w:rsidR="00047211" w:rsidRDefault="003C3CB4">
            <w:pPr>
              <w:pStyle w:val="7"/>
            </w:pPr>
            <w:r>
              <w:t>3612.25</w:t>
            </w:r>
          </w:p>
        </w:tc>
        <w:tc>
          <w:tcPr>
            <w:tcW w:w="1134" w:type="dxa"/>
            <w:vAlign w:val="center"/>
          </w:tcPr>
          <w:p w:rsidR="00047211" w:rsidRDefault="003C3CB4">
            <w:pPr>
              <w:pStyle w:val="7"/>
            </w:pPr>
            <w:r>
              <w:t>3286.25</w:t>
            </w:r>
          </w:p>
        </w:tc>
        <w:tc>
          <w:tcPr>
            <w:tcW w:w="1134" w:type="dxa"/>
            <w:vAlign w:val="center"/>
          </w:tcPr>
          <w:p w:rsidR="00047211" w:rsidRDefault="003C3CB4">
            <w:pPr>
              <w:pStyle w:val="7"/>
            </w:pPr>
            <w:r>
              <w:t>3286.25</w:t>
            </w: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3C3CB4">
            <w:pPr>
              <w:pStyle w:val="7"/>
            </w:pPr>
            <w:r>
              <w:t>326.00</w:t>
            </w:r>
          </w:p>
        </w:tc>
      </w:tr>
      <w:tr w:rsidR="00047211">
        <w:trPr>
          <w:trHeight w:val="369"/>
          <w:jc w:val="center"/>
        </w:trPr>
        <w:tc>
          <w:tcPr>
            <w:tcW w:w="680" w:type="dxa"/>
            <w:vAlign w:val="center"/>
          </w:tcPr>
          <w:p w:rsidR="00047211" w:rsidRDefault="003C3CB4">
            <w:pPr>
              <w:pStyle w:val="3"/>
            </w:pPr>
            <w:r>
              <w:t>2</w:t>
            </w:r>
          </w:p>
        </w:tc>
        <w:tc>
          <w:tcPr>
            <w:tcW w:w="992" w:type="dxa"/>
            <w:vAlign w:val="center"/>
          </w:tcPr>
          <w:p w:rsidR="00047211" w:rsidRDefault="003C3CB4">
            <w:pPr>
              <w:pStyle w:val="2"/>
            </w:pPr>
            <w:r>
              <w:t>207</w:t>
            </w:r>
          </w:p>
        </w:tc>
        <w:tc>
          <w:tcPr>
            <w:tcW w:w="1559" w:type="dxa"/>
            <w:vAlign w:val="center"/>
          </w:tcPr>
          <w:p w:rsidR="00047211" w:rsidRDefault="003C3CB4">
            <w:pPr>
              <w:pStyle w:val="2"/>
            </w:pPr>
            <w:r>
              <w:t>文化旅游体育与传媒支出</w:t>
            </w:r>
          </w:p>
        </w:tc>
        <w:tc>
          <w:tcPr>
            <w:tcW w:w="1134" w:type="dxa"/>
            <w:vAlign w:val="center"/>
          </w:tcPr>
          <w:p w:rsidR="00047211" w:rsidRDefault="003C3CB4">
            <w:pPr>
              <w:pStyle w:val="40"/>
            </w:pPr>
            <w:r>
              <w:t>3592.40</w:t>
            </w:r>
          </w:p>
        </w:tc>
        <w:tc>
          <w:tcPr>
            <w:tcW w:w="1134" w:type="dxa"/>
            <w:vAlign w:val="center"/>
          </w:tcPr>
          <w:p w:rsidR="00047211" w:rsidRDefault="003C3CB4">
            <w:pPr>
              <w:pStyle w:val="40"/>
            </w:pPr>
            <w:r>
              <w:t>3266.40</w:t>
            </w:r>
          </w:p>
        </w:tc>
        <w:tc>
          <w:tcPr>
            <w:tcW w:w="1134" w:type="dxa"/>
            <w:vAlign w:val="center"/>
          </w:tcPr>
          <w:p w:rsidR="00047211" w:rsidRDefault="003C3CB4">
            <w:pPr>
              <w:pStyle w:val="40"/>
            </w:pPr>
            <w:r>
              <w:t>3266.40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326.00</w:t>
            </w:r>
          </w:p>
        </w:tc>
      </w:tr>
      <w:tr w:rsidR="00047211">
        <w:trPr>
          <w:trHeight w:val="369"/>
          <w:jc w:val="center"/>
        </w:trPr>
        <w:tc>
          <w:tcPr>
            <w:tcW w:w="680" w:type="dxa"/>
            <w:vAlign w:val="center"/>
          </w:tcPr>
          <w:p w:rsidR="00047211" w:rsidRDefault="003C3CB4">
            <w:pPr>
              <w:pStyle w:val="3"/>
            </w:pPr>
            <w:r>
              <w:t>3</w:t>
            </w:r>
          </w:p>
        </w:tc>
        <w:tc>
          <w:tcPr>
            <w:tcW w:w="992" w:type="dxa"/>
            <w:vAlign w:val="center"/>
          </w:tcPr>
          <w:p w:rsidR="00047211" w:rsidRDefault="003C3CB4">
            <w:pPr>
              <w:pStyle w:val="2"/>
            </w:pPr>
            <w:r>
              <w:t>20702</w:t>
            </w:r>
          </w:p>
        </w:tc>
        <w:tc>
          <w:tcPr>
            <w:tcW w:w="1559" w:type="dxa"/>
            <w:vAlign w:val="center"/>
          </w:tcPr>
          <w:p w:rsidR="00047211" w:rsidRDefault="003C3CB4">
            <w:pPr>
              <w:pStyle w:val="2"/>
            </w:pPr>
            <w:r>
              <w:t>文物</w:t>
            </w:r>
          </w:p>
        </w:tc>
        <w:tc>
          <w:tcPr>
            <w:tcW w:w="1134" w:type="dxa"/>
            <w:vAlign w:val="center"/>
          </w:tcPr>
          <w:p w:rsidR="00047211" w:rsidRDefault="003C3CB4">
            <w:pPr>
              <w:pStyle w:val="40"/>
            </w:pPr>
            <w:r>
              <w:t>3592.40</w:t>
            </w:r>
          </w:p>
        </w:tc>
        <w:tc>
          <w:tcPr>
            <w:tcW w:w="1134" w:type="dxa"/>
            <w:vAlign w:val="center"/>
          </w:tcPr>
          <w:p w:rsidR="00047211" w:rsidRDefault="003C3CB4">
            <w:pPr>
              <w:pStyle w:val="40"/>
            </w:pPr>
            <w:r>
              <w:t>3266.40</w:t>
            </w:r>
          </w:p>
        </w:tc>
        <w:tc>
          <w:tcPr>
            <w:tcW w:w="1134" w:type="dxa"/>
            <w:vAlign w:val="center"/>
          </w:tcPr>
          <w:p w:rsidR="00047211" w:rsidRDefault="003C3CB4">
            <w:pPr>
              <w:pStyle w:val="40"/>
            </w:pPr>
            <w:r>
              <w:t>3266.40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326.00</w:t>
            </w:r>
          </w:p>
        </w:tc>
      </w:tr>
      <w:tr w:rsidR="00047211">
        <w:trPr>
          <w:trHeight w:val="369"/>
          <w:jc w:val="center"/>
        </w:trPr>
        <w:tc>
          <w:tcPr>
            <w:tcW w:w="680" w:type="dxa"/>
            <w:vAlign w:val="center"/>
          </w:tcPr>
          <w:p w:rsidR="00047211" w:rsidRDefault="003C3CB4">
            <w:pPr>
              <w:pStyle w:val="3"/>
            </w:pPr>
            <w:r>
              <w:t>4</w:t>
            </w:r>
          </w:p>
        </w:tc>
        <w:tc>
          <w:tcPr>
            <w:tcW w:w="992" w:type="dxa"/>
            <w:vAlign w:val="center"/>
          </w:tcPr>
          <w:p w:rsidR="00047211" w:rsidRDefault="003C3CB4">
            <w:pPr>
              <w:pStyle w:val="2"/>
            </w:pPr>
            <w:r>
              <w:t>2070204</w:t>
            </w:r>
          </w:p>
        </w:tc>
        <w:tc>
          <w:tcPr>
            <w:tcW w:w="1559" w:type="dxa"/>
            <w:vAlign w:val="center"/>
          </w:tcPr>
          <w:p w:rsidR="00047211" w:rsidRDefault="003C3CB4">
            <w:pPr>
              <w:pStyle w:val="2"/>
            </w:pPr>
            <w:r>
              <w:t>文物保护</w:t>
            </w:r>
          </w:p>
        </w:tc>
        <w:tc>
          <w:tcPr>
            <w:tcW w:w="1134" w:type="dxa"/>
            <w:vAlign w:val="center"/>
          </w:tcPr>
          <w:p w:rsidR="00047211" w:rsidRDefault="003C3CB4">
            <w:pPr>
              <w:pStyle w:val="40"/>
            </w:pPr>
            <w:r>
              <w:t>3592.40</w:t>
            </w:r>
          </w:p>
        </w:tc>
        <w:tc>
          <w:tcPr>
            <w:tcW w:w="1134" w:type="dxa"/>
            <w:vAlign w:val="center"/>
          </w:tcPr>
          <w:p w:rsidR="00047211" w:rsidRDefault="003C3CB4">
            <w:pPr>
              <w:pStyle w:val="40"/>
            </w:pPr>
            <w:r>
              <w:t>3266.40</w:t>
            </w:r>
          </w:p>
        </w:tc>
        <w:tc>
          <w:tcPr>
            <w:tcW w:w="1134" w:type="dxa"/>
            <w:vAlign w:val="center"/>
          </w:tcPr>
          <w:p w:rsidR="00047211" w:rsidRDefault="003C3CB4">
            <w:pPr>
              <w:pStyle w:val="40"/>
            </w:pPr>
            <w:r>
              <w:t>3266.40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326.00</w:t>
            </w:r>
          </w:p>
        </w:tc>
      </w:tr>
      <w:tr w:rsidR="00047211">
        <w:trPr>
          <w:trHeight w:val="369"/>
          <w:jc w:val="center"/>
        </w:trPr>
        <w:tc>
          <w:tcPr>
            <w:tcW w:w="680" w:type="dxa"/>
            <w:vAlign w:val="center"/>
          </w:tcPr>
          <w:p w:rsidR="00047211" w:rsidRDefault="003C3CB4">
            <w:pPr>
              <w:pStyle w:val="3"/>
            </w:pPr>
            <w:r>
              <w:t>5</w:t>
            </w:r>
          </w:p>
        </w:tc>
        <w:tc>
          <w:tcPr>
            <w:tcW w:w="992" w:type="dxa"/>
            <w:vAlign w:val="center"/>
          </w:tcPr>
          <w:p w:rsidR="00047211" w:rsidRDefault="003C3CB4">
            <w:pPr>
              <w:pStyle w:val="2"/>
            </w:pPr>
            <w:r>
              <w:t>208</w:t>
            </w:r>
          </w:p>
        </w:tc>
        <w:tc>
          <w:tcPr>
            <w:tcW w:w="1559" w:type="dxa"/>
            <w:vAlign w:val="center"/>
          </w:tcPr>
          <w:p w:rsidR="00047211" w:rsidRDefault="003C3CB4">
            <w:pPr>
              <w:pStyle w:val="2"/>
            </w:pPr>
            <w:r>
              <w:t>社会保障和就业支出</w:t>
            </w:r>
          </w:p>
        </w:tc>
        <w:tc>
          <w:tcPr>
            <w:tcW w:w="1134" w:type="dxa"/>
            <w:vAlign w:val="center"/>
          </w:tcPr>
          <w:p w:rsidR="00047211" w:rsidRDefault="003C3CB4">
            <w:pPr>
              <w:pStyle w:val="40"/>
            </w:pPr>
            <w:r>
              <w:t>11.74</w:t>
            </w:r>
          </w:p>
        </w:tc>
        <w:tc>
          <w:tcPr>
            <w:tcW w:w="1134" w:type="dxa"/>
            <w:vAlign w:val="center"/>
          </w:tcPr>
          <w:p w:rsidR="00047211" w:rsidRDefault="003C3CB4">
            <w:pPr>
              <w:pStyle w:val="40"/>
            </w:pPr>
            <w:r>
              <w:t>11.74</w:t>
            </w:r>
          </w:p>
        </w:tc>
        <w:tc>
          <w:tcPr>
            <w:tcW w:w="1134" w:type="dxa"/>
            <w:vAlign w:val="center"/>
          </w:tcPr>
          <w:p w:rsidR="00047211" w:rsidRDefault="003C3CB4">
            <w:pPr>
              <w:pStyle w:val="40"/>
            </w:pPr>
            <w:r>
              <w:t>11.74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6</w:t>
            </w:r>
          </w:p>
        </w:tc>
        <w:tc>
          <w:tcPr>
            <w:tcW w:w="992" w:type="dxa"/>
            <w:vAlign w:val="center"/>
          </w:tcPr>
          <w:p w:rsidR="00047211" w:rsidRDefault="003C3CB4">
            <w:pPr>
              <w:pStyle w:val="2"/>
            </w:pPr>
            <w:r>
              <w:t>20805</w:t>
            </w:r>
          </w:p>
        </w:tc>
        <w:tc>
          <w:tcPr>
            <w:tcW w:w="1559" w:type="dxa"/>
            <w:vAlign w:val="center"/>
          </w:tcPr>
          <w:p w:rsidR="00047211" w:rsidRDefault="003C3CB4">
            <w:pPr>
              <w:pStyle w:val="2"/>
            </w:pPr>
            <w:r>
              <w:t>行政事业单位养老支出</w:t>
            </w:r>
          </w:p>
        </w:tc>
        <w:tc>
          <w:tcPr>
            <w:tcW w:w="1134" w:type="dxa"/>
            <w:vAlign w:val="center"/>
          </w:tcPr>
          <w:p w:rsidR="00047211" w:rsidRDefault="003C3CB4">
            <w:pPr>
              <w:pStyle w:val="40"/>
            </w:pPr>
            <w:r>
              <w:t>11.54</w:t>
            </w:r>
          </w:p>
        </w:tc>
        <w:tc>
          <w:tcPr>
            <w:tcW w:w="1134" w:type="dxa"/>
            <w:vAlign w:val="center"/>
          </w:tcPr>
          <w:p w:rsidR="00047211" w:rsidRDefault="003C3CB4">
            <w:pPr>
              <w:pStyle w:val="40"/>
            </w:pPr>
            <w:r>
              <w:t>11.54</w:t>
            </w:r>
          </w:p>
        </w:tc>
        <w:tc>
          <w:tcPr>
            <w:tcW w:w="1134" w:type="dxa"/>
            <w:vAlign w:val="center"/>
          </w:tcPr>
          <w:p w:rsidR="00047211" w:rsidRDefault="003C3CB4">
            <w:pPr>
              <w:pStyle w:val="40"/>
            </w:pPr>
            <w:r>
              <w:t>11.54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7</w:t>
            </w:r>
          </w:p>
        </w:tc>
        <w:tc>
          <w:tcPr>
            <w:tcW w:w="992" w:type="dxa"/>
            <w:vAlign w:val="center"/>
          </w:tcPr>
          <w:p w:rsidR="00047211" w:rsidRDefault="003C3CB4">
            <w:pPr>
              <w:pStyle w:val="2"/>
            </w:pPr>
            <w:r>
              <w:t>2080502</w:t>
            </w:r>
          </w:p>
        </w:tc>
        <w:tc>
          <w:tcPr>
            <w:tcW w:w="1559" w:type="dxa"/>
            <w:vAlign w:val="center"/>
          </w:tcPr>
          <w:p w:rsidR="00047211" w:rsidRDefault="003C3CB4">
            <w:pPr>
              <w:pStyle w:val="2"/>
            </w:pPr>
            <w:r>
              <w:t>事业单位离退休</w:t>
            </w:r>
          </w:p>
        </w:tc>
        <w:tc>
          <w:tcPr>
            <w:tcW w:w="1134" w:type="dxa"/>
            <w:vAlign w:val="center"/>
          </w:tcPr>
          <w:p w:rsidR="00047211" w:rsidRDefault="003C3CB4">
            <w:pPr>
              <w:pStyle w:val="40"/>
            </w:pPr>
            <w:r>
              <w:t>4.13</w:t>
            </w:r>
          </w:p>
        </w:tc>
        <w:tc>
          <w:tcPr>
            <w:tcW w:w="1134" w:type="dxa"/>
            <w:vAlign w:val="center"/>
          </w:tcPr>
          <w:p w:rsidR="00047211" w:rsidRDefault="003C3CB4">
            <w:pPr>
              <w:pStyle w:val="40"/>
            </w:pPr>
            <w:r>
              <w:t>4.13</w:t>
            </w:r>
          </w:p>
        </w:tc>
        <w:tc>
          <w:tcPr>
            <w:tcW w:w="1134" w:type="dxa"/>
            <w:vAlign w:val="center"/>
          </w:tcPr>
          <w:p w:rsidR="00047211" w:rsidRDefault="003C3CB4">
            <w:pPr>
              <w:pStyle w:val="40"/>
            </w:pPr>
            <w:r>
              <w:t>4.13</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8</w:t>
            </w:r>
          </w:p>
        </w:tc>
        <w:tc>
          <w:tcPr>
            <w:tcW w:w="992" w:type="dxa"/>
            <w:vAlign w:val="center"/>
          </w:tcPr>
          <w:p w:rsidR="00047211" w:rsidRDefault="003C3CB4">
            <w:pPr>
              <w:pStyle w:val="2"/>
            </w:pPr>
            <w:r>
              <w:t>2080505</w:t>
            </w:r>
          </w:p>
        </w:tc>
        <w:tc>
          <w:tcPr>
            <w:tcW w:w="1559" w:type="dxa"/>
            <w:vAlign w:val="center"/>
          </w:tcPr>
          <w:p w:rsidR="00047211" w:rsidRDefault="003C3CB4">
            <w:pPr>
              <w:pStyle w:val="2"/>
            </w:pPr>
            <w:r>
              <w:t>机关事业单位基本养老保险缴费支出</w:t>
            </w:r>
          </w:p>
        </w:tc>
        <w:tc>
          <w:tcPr>
            <w:tcW w:w="1134" w:type="dxa"/>
            <w:vAlign w:val="center"/>
          </w:tcPr>
          <w:p w:rsidR="00047211" w:rsidRDefault="003C3CB4">
            <w:pPr>
              <w:pStyle w:val="40"/>
            </w:pPr>
            <w:r>
              <w:t>5.97</w:t>
            </w:r>
          </w:p>
        </w:tc>
        <w:tc>
          <w:tcPr>
            <w:tcW w:w="1134" w:type="dxa"/>
            <w:vAlign w:val="center"/>
          </w:tcPr>
          <w:p w:rsidR="00047211" w:rsidRDefault="003C3CB4">
            <w:pPr>
              <w:pStyle w:val="40"/>
            </w:pPr>
            <w:r>
              <w:t>5.97</w:t>
            </w:r>
          </w:p>
        </w:tc>
        <w:tc>
          <w:tcPr>
            <w:tcW w:w="1134" w:type="dxa"/>
            <w:vAlign w:val="center"/>
          </w:tcPr>
          <w:p w:rsidR="00047211" w:rsidRDefault="003C3CB4">
            <w:pPr>
              <w:pStyle w:val="40"/>
            </w:pPr>
            <w:r>
              <w:t>5.97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9</w:t>
            </w:r>
          </w:p>
        </w:tc>
        <w:tc>
          <w:tcPr>
            <w:tcW w:w="992" w:type="dxa"/>
            <w:vAlign w:val="center"/>
          </w:tcPr>
          <w:p w:rsidR="00047211" w:rsidRDefault="003C3CB4">
            <w:pPr>
              <w:pStyle w:val="2"/>
            </w:pPr>
            <w:r>
              <w:t>2080506</w:t>
            </w:r>
          </w:p>
        </w:tc>
        <w:tc>
          <w:tcPr>
            <w:tcW w:w="1559" w:type="dxa"/>
            <w:vAlign w:val="center"/>
          </w:tcPr>
          <w:p w:rsidR="00047211" w:rsidRDefault="003C3CB4">
            <w:pPr>
              <w:pStyle w:val="2"/>
            </w:pPr>
            <w:r>
              <w:t>机关事业单位职业年金缴费支出</w:t>
            </w:r>
          </w:p>
        </w:tc>
        <w:tc>
          <w:tcPr>
            <w:tcW w:w="1134" w:type="dxa"/>
            <w:vAlign w:val="center"/>
          </w:tcPr>
          <w:p w:rsidR="00047211" w:rsidRDefault="003C3CB4">
            <w:pPr>
              <w:pStyle w:val="40"/>
            </w:pPr>
            <w:r>
              <w:t>1.44</w:t>
            </w:r>
          </w:p>
        </w:tc>
        <w:tc>
          <w:tcPr>
            <w:tcW w:w="1134" w:type="dxa"/>
            <w:vAlign w:val="center"/>
          </w:tcPr>
          <w:p w:rsidR="00047211" w:rsidRDefault="003C3CB4">
            <w:pPr>
              <w:pStyle w:val="40"/>
            </w:pPr>
            <w:r>
              <w:t>1.44</w:t>
            </w:r>
          </w:p>
        </w:tc>
        <w:tc>
          <w:tcPr>
            <w:tcW w:w="1134" w:type="dxa"/>
            <w:vAlign w:val="center"/>
          </w:tcPr>
          <w:p w:rsidR="00047211" w:rsidRDefault="003C3CB4">
            <w:pPr>
              <w:pStyle w:val="40"/>
            </w:pPr>
            <w:r>
              <w:t>1.44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10</w:t>
            </w:r>
          </w:p>
        </w:tc>
        <w:tc>
          <w:tcPr>
            <w:tcW w:w="992" w:type="dxa"/>
            <w:vAlign w:val="center"/>
          </w:tcPr>
          <w:p w:rsidR="00047211" w:rsidRDefault="003C3CB4">
            <w:pPr>
              <w:pStyle w:val="2"/>
            </w:pPr>
            <w:r>
              <w:t>20827</w:t>
            </w:r>
          </w:p>
        </w:tc>
        <w:tc>
          <w:tcPr>
            <w:tcW w:w="1559" w:type="dxa"/>
            <w:vAlign w:val="center"/>
          </w:tcPr>
          <w:p w:rsidR="00047211" w:rsidRDefault="003C3CB4">
            <w:pPr>
              <w:pStyle w:val="2"/>
            </w:pPr>
            <w:r>
              <w:t>财政对其他社会保险基金的补助</w:t>
            </w:r>
          </w:p>
        </w:tc>
        <w:tc>
          <w:tcPr>
            <w:tcW w:w="1134" w:type="dxa"/>
            <w:vAlign w:val="center"/>
          </w:tcPr>
          <w:p w:rsidR="00047211" w:rsidRDefault="003C3CB4">
            <w:pPr>
              <w:pStyle w:val="40"/>
            </w:pPr>
            <w:r>
              <w:t>0.20</w:t>
            </w:r>
          </w:p>
        </w:tc>
        <w:tc>
          <w:tcPr>
            <w:tcW w:w="1134" w:type="dxa"/>
            <w:vAlign w:val="center"/>
          </w:tcPr>
          <w:p w:rsidR="00047211" w:rsidRDefault="003C3CB4">
            <w:pPr>
              <w:pStyle w:val="40"/>
            </w:pPr>
            <w:r>
              <w:t>0.20</w:t>
            </w:r>
          </w:p>
        </w:tc>
        <w:tc>
          <w:tcPr>
            <w:tcW w:w="1134" w:type="dxa"/>
            <w:vAlign w:val="center"/>
          </w:tcPr>
          <w:p w:rsidR="00047211" w:rsidRDefault="003C3CB4">
            <w:pPr>
              <w:pStyle w:val="40"/>
            </w:pPr>
            <w:r>
              <w:t>0.20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11</w:t>
            </w:r>
          </w:p>
        </w:tc>
        <w:tc>
          <w:tcPr>
            <w:tcW w:w="992" w:type="dxa"/>
            <w:vAlign w:val="center"/>
          </w:tcPr>
          <w:p w:rsidR="00047211" w:rsidRDefault="003C3CB4">
            <w:pPr>
              <w:pStyle w:val="2"/>
            </w:pPr>
            <w:r>
              <w:t>2082701</w:t>
            </w:r>
          </w:p>
        </w:tc>
        <w:tc>
          <w:tcPr>
            <w:tcW w:w="1559" w:type="dxa"/>
            <w:vAlign w:val="center"/>
          </w:tcPr>
          <w:p w:rsidR="00047211" w:rsidRDefault="003C3CB4">
            <w:pPr>
              <w:pStyle w:val="2"/>
            </w:pPr>
            <w:r>
              <w:t>财政对失业保险基金的补助</w:t>
            </w:r>
          </w:p>
        </w:tc>
        <w:tc>
          <w:tcPr>
            <w:tcW w:w="1134" w:type="dxa"/>
            <w:vAlign w:val="center"/>
          </w:tcPr>
          <w:p w:rsidR="00047211" w:rsidRDefault="003C3CB4">
            <w:pPr>
              <w:pStyle w:val="40"/>
            </w:pPr>
            <w:r>
              <w:t>0.12</w:t>
            </w:r>
          </w:p>
        </w:tc>
        <w:tc>
          <w:tcPr>
            <w:tcW w:w="1134" w:type="dxa"/>
            <w:vAlign w:val="center"/>
          </w:tcPr>
          <w:p w:rsidR="00047211" w:rsidRDefault="003C3CB4">
            <w:pPr>
              <w:pStyle w:val="40"/>
            </w:pPr>
            <w:r>
              <w:t>0.12</w:t>
            </w:r>
          </w:p>
        </w:tc>
        <w:tc>
          <w:tcPr>
            <w:tcW w:w="1134" w:type="dxa"/>
            <w:vAlign w:val="center"/>
          </w:tcPr>
          <w:p w:rsidR="00047211" w:rsidRDefault="003C3CB4">
            <w:pPr>
              <w:pStyle w:val="40"/>
            </w:pPr>
            <w:r>
              <w:t>0.12</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12</w:t>
            </w:r>
          </w:p>
        </w:tc>
        <w:tc>
          <w:tcPr>
            <w:tcW w:w="992" w:type="dxa"/>
            <w:vAlign w:val="center"/>
          </w:tcPr>
          <w:p w:rsidR="00047211" w:rsidRDefault="003C3CB4">
            <w:pPr>
              <w:pStyle w:val="2"/>
            </w:pPr>
            <w:r>
              <w:t>2082702</w:t>
            </w:r>
          </w:p>
        </w:tc>
        <w:tc>
          <w:tcPr>
            <w:tcW w:w="1559" w:type="dxa"/>
            <w:vAlign w:val="center"/>
          </w:tcPr>
          <w:p w:rsidR="00047211" w:rsidRDefault="003C3CB4">
            <w:pPr>
              <w:pStyle w:val="2"/>
            </w:pPr>
            <w:r>
              <w:t>财政对工伤保险基金的补助</w:t>
            </w:r>
          </w:p>
        </w:tc>
        <w:tc>
          <w:tcPr>
            <w:tcW w:w="1134" w:type="dxa"/>
            <w:vAlign w:val="center"/>
          </w:tcPr>
          <w:p w:rsidR="00047211" w:rsidRDefault="003C3CB4">
            <w:pPr>
              <w:pStyle w:val="40"/>
            </w:pPr>
            <w:r>
              <w:t>0.08</w:t>
            </w:r>
          </w:p>
        </w:tc>
        <w:tc>
          <w:tcPr>
            <w:tcW w:w="1134" w:type="dxa"/>
            <w:vAlign w:val="center"/>
          </w:tcPr>
          <w:p w:rsidR="00047211" w:rsidRDefault="003C3CB4">
            <w:pPr>
              <w:pStyle w:val="40"/>
            </w:pPr>
            <w:r>
              <w:t>0.08</w:t>
            </w:r>
          </w:p>
        </w:tc>
        <w:tc>
          <w:tcPr>
            <w:tcW w:w="1134" w:type="dxa"/>
            <w:vAlign w:val="center"/>
          </w:tcPr>
          <w:p w:rsidR="00047211" w:rsidRDefault="003C3CB4">
            <w:pPr>
              <w:pStyle w:val="40"/>
            </w:pPr>
            <w:r>
              <w:t>0.08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lastRenderedPageBreak/>
              <w:t>13</w:t>
            </w:r>
          </w:p>
        </w:tc>
        <w:tc>
          <w:tcPr>
            <w:tcW w:w="992" w:type="dxa"/>
            <w:vAlign w:val="center"/>
          </w:tcPr>
          <w:p w:rsidR="00047211" w:rsidRDefault="003C3CB4">
            <w:pPr>
              <w:pStyle w:val="2"/>
            </w:pPr>
            <w:r>
              <w:t>210</w:t>
            </w:r>
          </w:p>
        </w:tc>
        <w:tc>
          <w:tcPr>
            <w:tcW w:w="1559" w:type="dxa"/>
            <w:vAlign w:val="center"/>
          </w:tcPr>
          <w:p w:rsidR="00047211" w:rsidRDefault="003C3CB4">
            <w:pPr>
              <w:pStyle w:val="2"/>
            </w:pPr>
            <w:r>
              <w:t>卫生健康支出</w:t>
            </w:r>
          </w:p>
        </w:tc>
        <w:tc>
          <w:tcPr>
            <w:tcW w:w="1134" w:type="dxa"/>
            <w:vAlign w:val="center"/>
          </w:tcPr>
          <w:p w:rsidR="00047211" w:rsidRDefault="003C3CB4">
            <w:pPr>
              <w:pStyle w:val="40"/>
            </w:pPr>
            <w:r>
              <w:t>3.65</w:t>
            </w:r>
          </w:p>
        </w:tc>
        <w:tc>
          <w:tcPr>
            <w:tcW w:w="1134" w:type="dxa"/>
            <w:vAlign w:val="center"/>
          </w:tcPr>
          <w:p w:rsidR="00047211" w:rsidRDefault="003C3CB4">
            <w:pPr>
              <w:pStyle w:val="40"/>
            </w:pPr>
            <w:r>
              <w:t>3.65</w:t>
            </w:r>
          </w:p>
        </w:tc>
        <w:tc>
          <w:tcPr>
            <w:tcW w:w="1134" w:type="dxa"/>
            <w:vAlign w:val="center"/>
          </w:tcPr>
          <w:p w:rsidR="00047211" w:rsidRDefault="003C3CB4">
            <w:pPr>
              <w:pStyle w:val="40"/>
            </w:pPr>
            <w:r>
              <w:t>3.65</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14</w:t>
            </w:r>
          </w:p>
        </w:tc>
        <w:tc>
          <w:tcPr>
            <w:tcW w:w="992" w:type="dxa"/>
            <w:vAlign w:val="center"/>
          </w:tcPr>
          <w:p w:rsidR="00047211" w:rsidRDefault="003C3CB4">
            <w:pPr>
              <w:pStyle w:val="2"/>
            </w:pPr>
            <w:r>
              <w:t>21011</w:t>
            </w:r>
          </w:p>
        </w:tc>
        <w:tc>
          <w:tcPr>
            <w:tcW w:w="1559" w:type="dxa"/>
            <w:vAlign w:val="center"/>
          </w:tcPr>
          <w:p w:rsidR="00047211" w:rsidRDefault="003C3CB4">
            <w:pPr>
              <w:pStyle w:val="2"/>
            </w:pPr>
            <w:r>
              <w:t>行政事业单位医疗</w:t>
            </w:r>
          </w:p>
        </w:tc>
        <w:tc>
          <w:tcPr>
            <w:tcW w:w="1134" w:type="dxa"/>
            <w:vAlign w:val="center"/>
          </w:tcPr>
          <w:p w:rsidR="00047211" w:rsidRDefault="003C3CB4">
            <w:pPr>
              <w:pStyle w:val="40"/>
            </w:pPr>
            <w:r>
              <w:t>3.65</w:t>
            </w:r>
          </w:p>
        </w:tc>
        <w:tc>
          <w:tcPr>
            <w:tcW w:w="1134" w:type="dxa"/>
            <w:vAlign w:val="center"/>
          </w:tcPr>
          <w:p w:rsidR="00047211" w:rsidRDefault="003C3CB4">
            <w:pPr>
              <w:pStyle w:val="40"/>
            </w:pPr>
            <w:r>
              <w:t>3.65</w:t>
            </w:r>
          </w:p>
        </w:tc>
        <w:tc>
          <w:tcPr>
            <w:tcW w:w="1134" w:type="dxa"/>
            <w:vAlign w:val="center"/>
          </w:tcPr>
          <w:p w:rsidR="00047211" w:rsidRDefault="003C3CB4">
            <w:pPr>
              <w:pStyle w:val="40"/>
            </w:pPr>
            <w:r>
              <w:t>3.65</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15</w:t>
            </w:r>
          </w:p>
        </w:tc>
        <w:tc>
          <w:tcPr>
            <w:tcW w:w="992" w:type="dxa"/>
            <w:vAlign w:val="center"/>
          </w:tcPr>
          <w:p w:rsidR="00047211" w:rsidRDefault="003C3CB4">
            <w:pPr>
              <w:pStyle w:val="2"/>
            </w:pPr>
            <w:r>
              <w:t>2101102</w:t>
            </w:r>
          </w:p>
        </w:tc>
        <w:tc>
          <w:tcPr>
            <w:tcW w:w="1559" w:type="dxa"/>
            <w:vAlign w:val="center"/>
          </w:tcPr>
          <w:p w:rsidR="00047211" w:rsidRDefault="003C3CB4">
            <w:pPr>
              <w:pStyle w:val="2"/>
            </w:pPr>
            <w:r>
              <w:t>事业单位医疗</w:t>
            </w:r>
          </w:p>
        </w:tc>
        <w:tc>
          <w:tcPr>
            <w:tcW w:w="1134" w:type="dxa"/>
            <w:vAlign w:val="center"/>
          </w:tcPr>
          <w:p w:rsidR="00047211" w:rsidRDefault="003C3CB4">
            <w:pPr>
              <w:pStyle w:val="40"/>
            </w:pPr>
            <w:r>
              <w:t>2.61</w:t>
            </w:r>
          </w:p>
        </w:tc>
        <w:tc>
          <w:tcPr>
            <w:tcW w:w="1134" w:type="dxa"/>
            <w:vAlign w:val="center"/>
          </w:tcPr>
          <w:p w:rsidR="00047211" w:rsidRDefault="003C3CB4">
            <w:pPr>
              <w:pStyle w:val="40"/>
            </w:pPr>
            <w:r>
              <w:t>2.61</w:t>
            </w:r>
          </w:p>
        </w:tc>
        <w:tc>
          <w:tcPr>
            <w:tcW w:w="1134" w:type="dxa"/>
            <w:vAlign w:val="center"/>
          </w:tcPr>
          <w:p w:rsidR="00047211" w:rsidRDefault="003C3CB4">
            <w:pPr>
              <w:pStyle w:val="40"/>
            </w:pPr>
            <w:r>
              <w:t>2.61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16</w:t>
            </w:r>
          </w:p>
        </w:tc>
        <w:tc>
          <w:tcPr>
            <w:tcW w:w="992" w:type="dxa"/>
            <w:vAlign w:val="center"/>
          </w:tcPr>
          <w:p w:rsidR="00047211" w:rsidRDefault="003C3CB4">
            <w:pPr>
              <w:pStyle w:val="2"/>
            </w:pPr>
            <w:r>
              <w:t>2101103</w:t>
            </w:r>
          </w:p>
        </w:tc>
        <w:tc>
          <w:tcPr>
            <w:tcW w:w="1559" w:type="dxa"/>
            <w:vAlign w:val="center"/>
          </w:tcPr>
          <w:p w:rsidR="00047211" w:rsidRDefault="003C3CB4">
            <w:pPr>
              <w:pStyle w:val="2"/>
            </w:pPr>
            <w:r>
              <w:t>公务员医疗补助</w:t>
            </w:r>
          </w:p>
        </w:tc>
        <w:tc>
          <w:tcPr>
            <w:tcW w:w="1134" w:type="dxa"/>
            <w:vAlign w:val="center"/>
          </w:tcPr>
          <w:p w:rsidR="00047211" w:rsidRDefault="003C3CB4">
            <w:pPr>
              <w:pStyle w:val="40"/>
            </w:pPr>
            <w:r>
              <w:t>1.04</w:t>
            </w:r>
          </w:p>
        </w:tc>
        <w:tc>
          <w:tcPr>
            <w:tcW w:w="1134" w:type="dxa"/>
            <w:vAlign w:val="center"/>
          </w:tcPr>
          <w:p w:rsidR="00047211" w:rsidRDefault="003C3CB4">
            <w:pPr>
              <w:pStyle w:val="40"/>
            </w:pPr>
            <w:r>
              <w:t>1.04</w:t>
            </w:r>
          </w:p>
        </w:tc>
        <w:tc>
          <w:tcPr>
            <w:tcW w:w="1134" w:type="dxa"/>
            <w:vAlign w:val="center"/>
          </w:tcPr>
          <w:p w:rsidR="00047211" w:rsidRDefault="003C3CB4">
            <w:pPr>
              <w:pStyle w:val="40"/>
            </w:pPr>
            <w:r>
              <w:t>1.04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17</w:t>
            </w:r>
          </w:p>
        </w:tc>
        <w:tc>
          <w:tcPr>
            <w:tcW w:w="992" w:type="dxa"/>
            <w:vAlign w:val="center"/>
          </w:tcPr>
          <w:p w:rsidR="00047211" w:rsidRDefault="003C3CB4">
            <w:pPr>
              <w:pStyle w:val="2"/>
            </w:pPr>
            <w:r>
              <w:t>221</w:t>
            </w:r>
          </w:p>
        </w:tc>
        <w:tc>
          <w:tcPr>
            <w:tcW w:w="1559" w:type="dxa"/>
            <w:vAlign w:val="center"/>
          </w:tcPr>
          <w:p w:rsidR="00047211" w:rsidRDefault="003C3CB4">
            <w:pPr>
              <w:pStyle w:val="2"/>
            </w:pPr>
            <w:r>
              <w:t>住房保障支出</w:t>
            </w:r>
          </w:p>
        </w:tc>
        <w:tc>
          <w:tcPr>
            <w:tcW w:w="1134" w:type="dxa"/>
            <w:vAlign w:val="center"/>
          </w:tcPr>
          <w:p w:rsidR="00047211" w:rsidRDefault="003C3CB4">
            <w:pPr>
              <w:pStyle w:val="40"/>
            </w:pPr>
            <w:r>
              <w:t>4.46</w:t>
            </w:r>
          </w:p>
        </w:tc>
        <w:tc>
          <w:tcPr>
            <w:tcW w:w="1134" w:type="dxa"/>
            <w:vAlign w:val="center"/>
          </w:tcPr>
          <w:p w:rsidR="00047211" w:rsidRDefault="003C3CB4">
            <w:pPr>
              <w:pStyle w:val="40"/>
            </w:pPr>
            <w:r>
              <w:t>4.46</w:t>
            </w:r>
          </w:p>
        </w:tc>
        <w:tc>
          <w:tcPr>
            <w:tcW w:w="1134" w:type="dxa"/>
            <w:vAlign w:val="center"/>
          </w:tcPr>
          <w:p w:rsidR="00047211" w:rsidRDefault="003C3CB4">
            <w:pPr>
              <w:pStyle w:val="40"/>
            </w:pPr>
            <w:r>
              <w:t>4.46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18</w:t>
            </w:r>
          </w:p>
        </w:tc>
        <w:tc>
          <w:tcPr>
            <w:tcW w:w="992" w:type="dxa"/>
            <w:vAlign w:val="center"/>
          </w:tcPr>
          <w:p w:rsidR="00047211" w:rsidRDefault="003C3CB4">
            <w:pPr>
              <w:pStyle w:val="2"/>
            </w:pPr>
            <w:r>
              <w:t>22102</w:t>
            </w:r>
          </w:p>
        </w:tc>
        <w:tc>
          <w:tcPr>
            <w:tcW w:w="1559" w:type="dxa"/>
            <w:vAlign w:val="center"/>
          </w:tcPr>
          <w:p w:rsidR="00047211" w:rsidRDefault="003C3CB4">
            <w:pPr>
              <w:pStyle w:val="2"/>
            </w:pPr>
            <w:r>
              <w:t>住房改革支出</w:t>
            </w:r>
          </w:p>
        </w:tc>
        <w:tc>
          <w:tcPr>
            <w:tcW w:w="1134" w:type="dxa"/>
            <w:vAlign w:val="center"/>
          </w:tcPr>
          <w:p w:rsidR="00047211" w:rsidRDefault="003C3CB4">
            <w:pPr>
              <w:pStyle w:val="40"/>
            </w:pPr>
            <w:r>
              <w:t>4.46</w:t>
            </w:r>
          </w:p>
        </w:tc>
        <w:tc>
          <w:tcPr>
            <w:tcW w:w="1134" w:type="dxa"/>
            <w:vAlign w:val="center"/>
          </w:tcPr>
          <w:p w:rsidR="00047211" w:rsidRDefault="003C3CB4">
            <w:pPr>
              <w:pStyle w:val="40"/>
            </w:pPr>
            <w:r>
              <w:t>4.46</w:t>
            </w:r>
          </w:p>
        </w:tc>
        <w:tc>
          <w:tcPr>
            <w:tcW w:w="1134" w:type="dxa"/>
            <w:vAlign w:val="center"/>
          </w:tcPr>
          <w:p w:rsidR="00047211" w:rsidRDefault="003C3CB4">
            <w:pPr>
              <w:pStyle w:val="40"/>
            </w:pPr>
            <w:r>
              <w:t>4.46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19</w:t>
            </w:r>
          </w:p>
        </w:tc>
        <w:tc>
          <w:tcPr>
            <w:tcW w:w="992" w:type="dxa"/>
            <w:vAlign w:val="center"/>
          </w:tcPr>
          <w:p w:rsidR="00047211" w:rsidRDefault="003C3CB4">
            <w:pPr>
              <w:pStyle w:val="2"/>
            </w:pPr>
            <w:r>
              <w:t>2210201</w:t>
            </w:r>
          </w:p>
        </w:tc>
        <w:tc>
          <w:tcPr>
            <w:tcW w:w="1559" w:type="dxa"/>
            <w:vAlign w:val="center"/>
          </w:tcPr>
          <w:p w:rsidR="00047211" w:rsidRDefault="003C3CB4">
            <w:pPr>
              <w:pStyle w:val="2"/>
            </w:pPr>
            <w:r>
              <w:t>住房公积金</w:t>
            </w:r>
          </w:p>
        </w:tc>
        <w:tc>
          <w:tcPr>
            <w:tcW w:w="1134" w:type="dxa"/>
            <w:vAlign w:val="center"/>
          </w:tcPr>
          <w:p w:rsidR="00047211" w:rsidRDefault="003C3CB4">
            <w:pPr>
              <w:pStyle w:val="40"/>
            </w:pPr>
            <w:r>
              <w:t>4.46</w:t>
            </w:r>
          </w:p>
        </w:tc>
        <w:tc>
          <w:tcPr>
            <w:tcW w:w="1134" w:type="dxa"/>
            <w:vAlign w:val="center"/>
          </w:tcPr>
          <w:p w:rsidR="00047211" w:rsidRDefault="003C3CB4">
            <w:pPr>
              <w:pStyle w:val="40"/>
            </w:pPr>
            <w:r>
              <w:t>4.46</w:t>
            </w:r>
          </w:p>
        </w:tc>
        <w:tc>
          <w:tcPr>
            <w:tcW w:w="1134" w:type="dxa"/>
            <w:vAlign w:val="center"/>
          </w:tcPr>
          <w:p w:rsidR="00047211" w:rsidRDefault="003C3CB4">
            <w:pPr>
              <w:pStyle w:val="40"/>
            </w:pPr>
            <w:r>
              <w:t>4.46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单位预算支出总表</w:t>
      </w:r>
    </w:p>
    <w:tbl>
      <w:tblPr>
        <w:tblW w:w="1454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992"/>
        <w:gridCol w:w="4536"/>
        <w:gridCol w:w="1361"/>
        <w:gridCol w:w="1361"/>
        <w:gridCol w:w="1361"/>
        <w:gridCol w:w="1361"/>
        <w:gridCol w:w="1361"/>
        <w:gridCol w:w="1361"/>
      </w:tblGrid>
      <w:tr w:rsidR="00047211">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2722" w:type="dxa"/>
            <w:gridSpan w:val="2"/>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444"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528" w:type="dxa"/>
            <w:gridSpan w:val="2"/>
            <w:vAlign w:val="center"/>
          </w:tcPr>
          <w:p w:rsidR="00047211" w:rsidRDefault="003C3CB4">
            <w:pPr>
              <w:pStyle w:val="10"/>
            </w:pPr>
            <w:r>
              <w:t>功能分类科目</w:t>
            </w:r>
          </w:p>
        </w:tc>
        <w:tc>
          <w:tcPr>
            <w:tcW w:w="1361" w:type="dxa"/>
            <w:vMerge w:val="restart"/>
            <w:vAlign w:val="center"/>
          </w:tcPr>
          <w:p w:rsidR="00047211" w:rsidRDefault="003C3CB4">
            <w:pPr>
              <w:pStyle w:val="10"/>
            </w:pPr>
            <w:r>
              <w:t>合计</w:t>
            </w:r>
          </w:p>
        </w:tc>
        <w:tc>
          <w:tcPr>
            <w:tcW w:w="1361" w:type="dxa"/>
            <w:vMerge w:val="restart"/>
            <w:vAlign w:val="center"/>
          </w:tcPr>
          <w:p w:rsidR="00047211" w:rsidRDefault="003C3CB4">
            <w:pPr>
              <w:pStyle w:val="10"/>
            </w:pPr>
            <w:r>
              <w:t>基本支出</w:t>
            </w:r>
          </w:p>
        </w:tc>
        <w:tc>
          <w:tcPr>
            <w:tcW w:w="1361" w:type="dxa"/>
            <w:vMerge w:val="restart"/>
            <w:vAlign w:val="center"/>
          </w:tcPr>
          <w:p w:rsidR="00047211" w:rsidRDefault="003C3CB4">
            <w:pPr>
              <w:pStyle w:val="10"/>
            </w:pPr>
            <w:r>
              <w:t>项目支出</w:t>
            </w:r>
          </w:p>
        </w:tc>
        <w:tc>
          <w:tcPr>
            <w:tcW w:w="1361" w:type="dxa"/>
            <w:vMerge w:val="restart"/>
            <w:vAlign w:val="center"/>
          </w:tcPr>
          <w:p w:rsidR="00047211" w:rsidRDefault="003C3CB4">
            <w:pPr>
              <w:pStyle w:val="10"/>
            </w:pPr>
            <w:r>
              <w:t>经营支出</w:t>
            </w:r>
          </w:p>
        </w:tc>
        <w:tc>
          <w:tcPr>
            <w:tcW w:w="1361" w:type="dxa"/>
            <w:vMerge w:val="restart"/>
            <w:vAlign w:val="center"/>
          </w:tcPr>
          <w:p w:rsidR="00047211" w:rsidRDefault="003C3CB4">
            <w:pPr>
              <w:pStyle w:val="10"/>
            </w:pPr>
            <w:r>
              <w:t>上解上级</w:t>
            </w:r>
            <w:r>
              <w:t xml:space="preserve">     </w:t>
            </w:r>
            <w:r>
              <w:t>支出</w:t>
            </w:r>
          </w:p>
        </w:tc>
        <w:tc>
          <w:tcPr>
            <w:tcW w:w="1361" w:type="dxa"/>
            <w:vMerge w:val="restart"/>
            <w:vAlign w:val="center"/>
          </w:tcPr>
          <w:p w:rsidR="00047211" w:rsidRDefault="003C3CB4">
            <w:pPr>
              <w:pStyle w:val="10"/>
            </w:pPr>
            <w:r>
              <w:t>对附属单位补助支出</w:t>
            </w:r>
          </w:p>
        </w:tc>
      </w:tr>
      <w:tr w:rsidR="00047211">
        <w:trPr>
          <w:trHeight w:val="369"/>
          <w:tblHeader/>
          <w:jc w:val="center"/>
        </w:trPr>
        <w:tc>
          <w:tcPr>
            <w:tcW w:w="850" w:type="dxa"/>
            <w:vMerge/>
          </w:tcPr>
          <w:p w:rsidR="00047211" w:rsidRDefault="00047211"/>
        </w:tc>
        <w:tc>
          <w:tcPr>
            <w:tcW w:w="992" w:type="dxa"/>
            <w:vAlign w:val="center"/>
          </w:tcPr>
          <w:p w:rsidR="00047211" w:rsidRDefault="003C3CB4">
            <w:pPr>
              <w:pStyle w:val="10"/>
            </w:pPr>
            <w:r>
              <w:t>科目</w:t>
            </w:r>
            <w:r>
              <w:t xml:space="preserve">    </w:t>
            </w:r>
            <w:r>
              <w:t>编码</w:t>
            </w:r>
          </w:p>
        </w:tc>
        <w:tc>
          <w:tcPr>
            <w:tcW w:w="4536" w:type="dxa"/>
            <w:vAlign w:val="center"/>
          </w:tcPr>
          <w:p w:rsidR="00047211" w:rsidRDefault="003C3CB4">
            <w:pPr>
              <w:pStyle w:val="10"/>
            </w:pPr>
            <w:r>
              <w:t>科目名称</w:t>
            </w:r>
          </w:p>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4536" w:type="dxa"/>
            <w:vAlign w:val="center"/>
          </w:tcPr>
          <w:p w:rsidR="00047211" w:rsidRDefault="003C3CB4">
            <w:pPr>
              <w:pStyle w:val="10"/>
            </w:pPr>
            <w:r>
              <w:t>2</w:t>
            </w:r>
          </w:p>
        </w:tc>
        <w:tc>
          <w:tcPr>
            <w:tcW w:w="1361" w:type="dxa"/>
            <w:vAlign w:val="center"/>
          </w:tcPr>
          <w:p w:rsidR="00047211" w:rsidRDefault="003C3CB4">
            <w:pPr>
              <w:pStyle w:val="10"/>
            </w:pPr>
            <w:r>
              <w:t>3</w:t>
            </w:r>
          </w:p>
        </w:tc>
        <w:tc>
          <w:tcPr>
            <w:tcW w:w="1361" w:type="dxa"/>
            <w:vAlign w:val="center"/>
          </w:tcPr>
          <w:p w:rsidR="00047211" w:rsidRDefault="003C3CB4">
            <w:pPr>
              <w:pStyle w:val="10"/>
            </w:pPr>
            <w:r>
              <w:t>4</w:t>
            </w:r>
          </w:p>
        </w:tc>
        <w:tc>
          <w:tcPr>
            <w:tcW w:w="1361" w:type="dxa"/>
            <w:vAlign w:val="center"/>
          </w:tcPr>
          <w:p w:rsidR="00047211" w:rsidRDefault="003C3CB4">
            <w:pPr>
              <w:pStyle w:val="10"/>
            </w:pPr>
            <w:r>
              <w:t>5</w:t>
            </w:r>
          </w:p>
        </w:tc>
        <w:tc>
          <w:tcPr>
            <w:tcW w:w="1361" w:type="dxa"/>
            <w:vAlign w:val="center"/>
          </w:tcPr>
          <w:p w:rsidR="00047211" w:rsidRDefault="003C3CB4">
            <w:pPr>
              <w:pStyle w:val="10"/>
            </w:pPr>
            <w:r>
              <w:t>6</w:t>
            </w:r>
          </w:p>
        </w:tc>
        <w:tc>
          <w:tcPr>
            <w:tcW w:w="1361" w:type="dxa"/>
            <w:vAlign w:val="center"/>
          </w:tcPr>
          <w:p w:rsidR="00047211" w:rsidRDefault="003C3CB4">
            <w:pPr>
              <w:pStyle w:val="10"/>
            </w:pPr>
            <w:r>
              <w:t>7</w:t>
            </w:r>
          </w:p>
        </w:tc>
        <w:tc>
          <w:tcPr>
            <w:tcW w:w="1361" w:type="dxa"/>
            <w:vAlign w:val="center"/>
          </w:tcPr>
          <w:p w:rsidR="00047211" w:rsidRDefault="003C3CB4">
            <w:pPr>
              <w:pStyle w:val="10"/>
            </w:pPr>
            <w:r>
              <w:t>8</w:t>
            </w:r>
          </w:p>
        </w:tc>
      </w:tr>
      <w:tr w:rsidR="00047211">
        <w:trPr>
          <w:trHeight w:val="369"/>
          <w:jc w:val="center"/>
        </w:trPr>
        <w:tc>
          <w:tcPr>
            <w:tcW w:w="850" w:type="dxa"/>
            <w:vAlign w:val="center"/>
          </w:tcPr>
          <w:p w:rsidR="00047211" w:rsidRDefault="003C3CB4">
            <w:pPr>
              <w:pStyle w:val="3"/>
            </w:pPr>
            <w:r>
              <w:t>1</w:t>
            </w:r>
          </w:p>
        </w:tc>
        <w:tc>
          <w:tcPr>
            <w:tcW w:w="992" w:type="dxa"/>
            <w:vAlign w:val="center"/>
          </w:tcPr>
          <w:p w:rsidR="00047211" w:rsidRDefault="00047211">
            <w:pPr>
              <w:pStyle w:val="5"/>
            </w:pPr>
          </w:p>
        </w:tc>
        <w:tc>
          <w:tcPr>
            <w:tcW w:w="4536" w:type="dxa"/>
            <w:vAlign w:val="center"/>
          </w:tcPr>
          <w:p w:rsidR="00047211" w:rsidRDefault="003C3CB4">
            <w:pPr>
              <w:pStyle w:val="6"/>
            </w:pPr>
            <w:r>
              <w:t>合计</w:t>
            </w:r>
          </w:p>
        </w:tc>
        <w:tc>
          <w:tcPr>
            <w:tcW w:w="1361" w:type="dxa"/>
            <w:vAlign w:val="center"/>
          </w:tcPr>
          <w:p w:rsidR="00047211" w:rsidRDefault="003C3CB4">
            <w:pPr>
              <w:pStyle w:val="7"/>
            </w:pPr>
            <w:r>
              <w:t>3612.25</w:t>
            </w:r>
          </w:p>
        </w:tc>
        <w:tc>
          <w:tcPr>
            <w:tcW w:w="1361" w:type="dxa"/>
            <w:vAlign w:val="center"/>
          </w:tcPr>
          <w:p w:rsidR="00047211" w:rsidRDefault="003C3CB4">
            <w:pPr>
              <w:pStyle w:val="7"/>
            </w:pPr>
            <w:r>
              <w:t>74.00</w:t>
            </w:r>
          </w:p>
        </w:tc>
        <w:tc>
          <w:tcPr>
            <w:tcW w:w="1361" w:type="dxa"/>
            <w:vAlign w:val="center"/>
          </w:tcPr>
          <w:p w:rsidR="00047211" w:rsidRDefault="003C3CB4">
            <w:pPr>
              <w:pStyle w:val="7"/>
            </w:pPr>
            <w:r>
              <w:t>3538.25</w:t>
            </w:r>
          </w:p>
        </w:tc>
        <w:tc>
          <w:tcPr>
            <w:tcW w:w="1361" w:type="dxa"/>
            <w:vAlign w:val="center"/>
          </w:tcPr>
          <w:p w:rsidR="00047211" w:rsidRDefault="00047211">
            <w:pPr>
              <w:pStyle w:val="7"/>
            </w:pPr>
          </w:p>
        </w:tc>
        <w:tc>
          <w:tcPr>
            <w:tcW w:w="1361" w:type="dxa"/>
            <w:vAlign w:val="center"/>
          </w:tcPr>
          <w:p w:rsidR="00047211" w:rsidRDefault="00047211">
            <w:pPr>
              <w:pStyle w:val="7"/>
            </w:pPr>
          </w:p>
        </w:tc>
        <w:tc>
          <w:tcPr>
            <w:tcW w:w="1361"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2</w:t>
            </w:r>
          </w:p>
        </w:tc>
        <w:tc>
          <w:tcPr>
            <w:tcW w:w="992" w:type="dxa"/>
            <w:vAlign w:val="center"/>
          </w:tcPr>
          <w:p w:rsidR="00047211" w:rsidRDefault="003C3CB4">
            <w:pPr>
              <w:pStyle w:val="2"/>
            </w:pPr>
            <w:r>
              <w:t>207</w:t>
            </w:r>
          </w:p>
        </w:tc>
        <w:tc>
          <w:tcPr>
            <w:tcW w:w="4536" w:type="dxa"/>
            <w:vAlign w:val="center"/>
          </w:tcPr>
          <w:p w:rsidR="00047211" w:rsidRDefault="003C3CB4">
            <w:pPr>
              <w:pStyle w:val="2"/>
            </w:pPr>
            <w:r>
              <w:t>文化旅游体育与传媒支出</w:t>
            </w:r>
          </w:p>
        </w:tc>
        <w:tc>
          <w:tcPr>
            <w:tcW w:w="1361" w:type="dxa"/>
            <w:vAlign w:val="center"/>
          </w:tcPr>
          <w:p w:rsidR="00047211" w:rsidRDefault="003C3CB4">
            <w:pPr>
              <w:pStyle w:val="40"/>
            </w:pPr>
            <w:r>
              <w:t>3592.40</w:t>
            </w:r>
          </w:p>
        </w:tc>
        <w:tc>
          <w:tcPr>
            <w:tcW w:w="1361" w:type="dxa"/>
            <w:vAlign w:val="center"/>
          </w:tcPr>
          <w:p w:rsidR="00047211" w:rsidRDefault="003C3CB4">
            <w:pPr>
              <w:pStyle w:val="40"/>
            </w:pPr>
            <w:r>
              <w:t>54.15</w:t>
            </w:r>
          </w:p>
        </w:tc>
        <w:tc>
          <w:tcPr>
            <w:tcW w:w="1361" w:type="dxa"/>
            <w:vAlign w:val="center"/>
          </w:tcPr>
          <w:p w:rsidR="00047211" w:rsidRDefault="003C3CB4">
            <w:pPr>
              <w:pStyle w:val="40"/>
            </w:pPr>
            <w:r>
              <w:t>3538.25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992" w:type="dxa"/>
            <w:vAlign w:val="center"/>
          </w:tcPr>
          <w:p w:rsidR="00047211" w:rsidRDefault="003C3CB4">
            <w:pPr>
              <w:pStyle w:val="2"/>
            </w:pPr>
            <w:r>
              <w:t>20702</w:t>
            </w:r>
          </w:p>
        </w:tc>
        <w:tc>
          <w:tcPr>
            <w:tcW w:w="4536" w:type="dxa"/>
            <w:vAlign w:val="center"/>
          </w:tcPr>
          <w:p w:rsidR="00047211" w:rsidRDefault="003C3CB4">
            <w:pPr>
              <w:pStyle w:val="2"/>
            </w:pPr>
            <w:r>
              <w:t>文物</w:t>
            </w:r>
          </w:p>
        </w:tc>
        <w:tc>
          <w:tcPr>
            <w:tcW w:w="1361" w:type="dxa"/>
            <w:vAlign w:val="center"/>
          </w:tcPr>
          <w:p w:rsidR="00047211" w:rsidRDefault="003C3CB4">
            <w:pPr>
              <w:pStyle w:val="40"/>
            </w:pPr>
            <w:r>
              <w:t>3592.40</w:t>
            </w:r>
          </w:p>
        </w:tc>
        <w:tc>
          <w:tcPr>
            <w:tcW w:w="1361" w:type="dxa"/>
            <w:vAlign w:val="center"/>
          </w:tcPr>
          <w:p w:rsidR="00047211" w:rsidRDefault="003C3CB4">
            <w:pPr>
              <w:pStyle w:val="40"/>
            </w:pPr>
            <w:r>
              <w:t>54.15</w:t>
            </w:r>
          </w:p>
        </w:tc>
        <w:tc>
          <w:tcPr>
            <w:tcW w:w="1361" w:type="dxa"/>
            <w:vAlign w:val="center"/>
          </w:tcPr>
          <w:p w:rsidR="00047211" w:rsidRDefault="003C3CB4">
            <w:pPr>
              <w:pStyle w:val="40"/>
            </w:pPr>
            <w:r>
              <w:t>3538.25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992" w:type="dxa"/>
            <w:vAlign w:val="center"/>
          </w:tcPr>
          <w:p w:rsidR="00047211" w:rsidRDefault="003C3CB4">
            <w:pPr>
              <w:pStyle w:val="2"/>
            </w:pPr>
            <w:r>
              <w:t>2070204</w:t>
            </w:r>
          </w:p>
        </w:tc>
        <w:tc>
          <w:tcPr>
            <w:tcW w:w="4536" w:type="dxa"/>
            <w:vAlign w:val="center"/>
          </w:tcPr>
          <w:p w:rsidR="00047211" w:rsidRDefault="003C3CB4">
            <w:pPr>
              <w:pStyle w:val="2"/>
            </w:pPr>
            <w:r>
              <w:t>文物保护</w:t>
            </w:r>
          </w:p>
        </w:tc>
        <w:tc>
          <w:tcPr>
            <w:tcW w:w="1361" w:type="dxa"/>
            <w:vAlign w:val="center"/>
          </w:tcPr>
          <w:p w:rsidR="00047211" w:rsidRDefault="003C3CB4">
            <w:pPr>
              <w:pStyle w:val="40"/>
            </w:pPr>
            <w:r>
              <w:t>3592.40</w:t>
            </w:r>
          </w:p>
        </w:tc>
        <w:tc>
          <w:tcPr>
            <w:tcW w:w="1361" w:type="dxa"/>
            <w:vAlign w:val="center"/>
          </w:tcPr>
          <w:p w:rsidR="00047211" w:rsidRDefault="003C3CB4">
            <w:pPr>
              <w:pStyle w:val="40"/>
            </w:pPr>
            <w:r>
              <w:t>54.15</w:t>
            </w:r>
          </w:p>
        </w:tc>
        <w:tc>
          <w:tcPr>
            <w:tcW w:w="1361" w:type="dxa"/>
            <w:vAlign w:val="center"/>
          </w:tcPr>
          <w:p w:rsidR="00047211" w:rsidRDefault="003C3CB4">
            <w:pPr>
              <w:pStyle w:val="40"/>
            </w:pPr>
            <w:r>
              <w:t>3538.25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992" w:type="dxa"/>
            <w:vAlign w:val="center"/>
          </w:tcPr>
          <w:p w:rsidR="00047211" w:rsidRDefault="003C3CB4">
            <w:pPr>
              <w:pStyle w:val="2"/>
            </w:pPr>
            <w:r>
              <w:t>208</w:t>
            </w:r>
          </w:p>
        </w:tc>
        <w:tc>
          <w:tcPr>
            <w:tcW w:w="4536" w:type="dxa"/>
            <w:vAlign w:val="center"/>
          </w:tcPr>
          <w:p w:rsidR="00047211" w:rsidRDefault="003C3CB4">
            <w:pPr>
              <w:pStyle w:val="2"/>
            </w:pPr>
            <w:r>
              <w:t>社会保障和就业支出</w:t>
            </w:r>
          </w:p>
        </w:tc>
        <w:tc>
          <w:tcPr>
            <w:tcW w:w="1361" w:type="dxa"/>
            <w:vAlign w:val="center"/>
          </w:tcPr>
          <w:p w:rsidR="00047211" w:rsidRDefault="003C3CB4">
            <w:pPr>
              <w:pStyle w:val="40"/>
            </w:pPr>
            <w:r>
              <w:t>11.74</w:t>
            </w:r>
          </w:p>
        </w:tc>
        <w:tc>
          <w:tcPr>
            <w:tcW w:w="1361" w:type="dxa"/>
            <w:vAlign w:val="center"/>
          </w:tcPr>
          <w:p w:rsidR="00047211" w:rsidRDefault="003C3CB4">
            <w:pPr>
              <w:pStyle w:val="40"/>
            </w:pPr>
            <w:r>
              <w:t>11.74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992" w:type="dxa"/>
            <w:vAlign w:val="center"/>
          </w:tcPr>
          <w:p w:rsidR="00047211" w:rsidRDefault="003C3CB4">
            <w:pPr>
              <w:pStyle w:val="2"/>
            </w:pPr>
            <w:r>
              <w:t>20805</w:t>
            </w:r>
          </w:p>
        </w:tc>
        <w:tc>
          <w:tcPr>
            <w:tcW w:w="4536" w:type="dxa"/>
            <w:vAlign w:val="center"/>
          </w:tcPr>
          <w:p w:rsidR="00047211" w:rsidRDefault="003C3CB4">
            <w:pPr>
              <w:pStyle w:val="2"/>
            </w:pPr>
            <w:r>
              <w:t>行政事业单位养老支出</w:t>
            </w:r>
          </w:p>
        </w:tc>
        <w:tc>
          <w:tcPr>
            <w:tcW w:w="1361" w:type="dxa"/>
            <w:vAlign w:val="center"/>
          </w:tcPr>
          <w:p w:rsidR="00047211" w:rsidRDefault="003C3CB4">
            <w:pPr>
              <w:pStyle w:val="40"/>
            </w:pPr>
            <w:r>
              <w:t>11.54</w:t>
            </w:r>
          </w:p>
        </w:tc>
        <w:tc>
          <w:tcPr>
            <w:tcW w:w="1361" w:type="dxa"/>
            <w:vAlign w:val="center"/>
          </w:tcPr>
          <w:p w:rsidR="00047211" w:rsidRDefault="003C3CB4">
            <w:pPr>
              <w:pStyle w:val="40"/>
            </w:pPr>
            <w:r>
              <w:t>11.54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992" w:type="dxa"/>
            <w:vAlign w:val="center"/>
          </w:tcPr>
          <w:p w:rsidR="00047211" w:rsidRDefault="003C3CB4">
            <w:pPr>
              <w:pStyle w:val="2"/>
            </w:pPr>
            <w:r>
              <w:t>2080502</w:t>
            </w:r>
          </w:p>
        </w:tc>
        <w:tc>
          <w:tcPr>
            <w:tcW w:w="4536" w:type="dxa"/>
            <w:vAlign w:val="center"/>
          </w:tcPr>
          <w:p w:rsidR="00047211" w:rsidRDefault="003C3CB4">
            <w:pPr>
              <w:pStyle w:val="2"/>
            </w:pPr>
            <w:r>
              <w:t>事业单位离退休</w:t>
            </w:r>
          </w:p>
        </w:tc>
        <w:tc>
          <w:tcPr>
            <w:tcW w:w="1361" w:type="dxa"/>
            <w:vAlign w:val="center"/>
          </w:tcPr>
          <w:p w:rsidR="00047211" w:rsidRDefault="003C3CB4">
            <w:pPr>
              <w:pStyle w:val="40"/>
            </w:pPr>
            <w:r>
              <w:t>4.13</w:t>
            </w:r>
          </w:p>
        </w:tc>
        <w:tc>
          <w:tcPr>
            <w:tcW w:w="1361" w:type="dxa"/>
            <w:vAlign w:val="center"/>
          </w:tcPr>
          <w:p w:rsidR="00047211" w:rsidRDefault="003C3CB4">
            <w:pPr>
              <w:pStyle w:val="40"/>
            </w:pPr>
            <w:r>
              <w:t>4.13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992" w:type="dxa"/>
            <w:vAlign w:val="center"/>
          </w:tcPr>
          <w:p w:rsidR="00047211" w:rsidRDefault="003C3CB4">
            <w:pPr>
              <w:pStyle w:val="2"/>
            </w:pPr>
            <w:r>
              <w:t>2080505</w:t>
            </w:r>
          </w:p>
        </w:tc>
        <w:tc>
          <w:tcPr>
            <w:tcW w:w="4536" w:type="dxa"/>
            <w:vAlign w:val="center"/>
          </w:tcPr>
          <w:p w:rsidR="00047211" w:rsidRDefault="003C3CB4">
            <w:pPr>
              <w:pStyle w:val="2"/>
            </w:pPr>
            <w:r>
              <w:t>机关事业单位基本养老保险缴费支出</w:t>
            </w:r>
          </w:p>
        </w:tc>
        <w:tc>
          <w:tcPr>
            <w:tcW w:w="1361" w:type="dxa"/>
            <w:vAlign w:val="center"/>
          </w:tcPr>
          <w:p w:rsidR="00047211" w:rsidRDefault="003C3CB4">
            <w:pPr>
              <w:pStyle w:val="40"/>
            </w:pPr>
            <w:r>
              <w:t>5.97</w:t>
            </w:r>
          </w:p>
        </w:tc>
        <w:tc>
          <w:tcPr>
            <w:tcW w:w="1361" w:type="dxa"/>
            <w:vAlign w:val="center"/>
          </w:tcPr>
          <w:p w:rsidR="00047211" w:rsidRDefault="003C3CB4">
            <w:pPr>
              <w:pStyle w:val="40"/>
            </w:pPr>
            <w:r>
              <w:t>5.97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992" w:type="dxa"/>
            <w:vAlign w:val="center"/>
          </w:tcPr>
          <w:p w:rsidR="00047211" w:rsidRDefault="003C3CB4">
            <w:pPr>
              <w:pStyle w:val="2"/>
            </w:pPr>
            <w:r>
              <w:t>2080506</w:t>
            </w:r>
          </w:p>
        </w:tc>
        <w:tc>
          <w:tcPr>
            <w:tcW w:w="4536" w:type="dxa"/>
            <w:vAlign w:val="center"/>
          </w:tcPr>
          <w:p w:rsidR="00047211" w:rsidRDefault="003C3CB4">
            <w:pPr>
              <w:pStyle w:val="2"/>
            </w:pPr>
            <w:r>
              <w:t>机关事业单位职业年金缴费支出</w:t>
            </w:r>
          </w:p>
        </w:tc>
        <w:tc>
          <w:tcPr>
            <w:tcW w:w="1361" w:type="dxa"/>
            <w:vAlign w:val="center"/>
          </w:tcPr>
          <w:p w:rsidR="00047211" w:rsidRDefault="003C3CB4">
            <w:pPr>
              <w:pStyle w:val="40"/>
            </w:pPr>
            <w:r>
              <w:t>1.44</w:t>
            </w:r>
          </w:p>
        </w:tc>
        <w:tc>
          <w:tcPr>
            <w:tcW w:w="1361" w:type="dxa"/>
            <w:vAlign w:val="center"/>
          </w:tcPr>
          <w:p w:rsidR="00047211" w:rsidRDefault="003C3CB4">
            <w:pPr>
              <w:pStyle w:val="40"/>
            </w:pPr>
            <w:r>
              <w:t>1.44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992" w:type="dxa"/>
            <w:vAlign w:val="center"/>
          </w:tcPr>
          <w:p w:rsidR="00047211" w:rsidRDefault="003C3CB4">
            <w:pPr>
              <w:pStyle w:val="2"/>
            </w:pPr>
            <w:r>
              <w:t>20827</w:t>
            </w:r>
          </w:p>
        </w:tc>
        <w:tc>
          <w:tcPr>
            <w:tcW w:w="4536" w:type="dxa"/>
            <w:vAlign w:val="center"/>
          </w:tcPr>
          <w:p w:rsidR="00047211" w:rsidRDefault="003C3CB4">
            <w:pPr>
              <w:pStyle w:val="2"/>
            </w:pPr>
            <w:r>
              <w:t>财政对其他社会保险基金的补助</w:t>
            </w:r>
          </w:p>
        </w:tc>
        <w:tc>
          <w:tcPr>
            <w:tcW w:w="1361" w:type="dxa"/>
            <w:vAlign w:val="center"/>
          </w:tcPr>
          <w:p w:rsidR="00047211" w:rsidRDefault="003C3CB4">
            <w:pPr>
              <w:pStyle w:val="40"/>
            </w:pPr>
            <w:r>
              <w:t>0.20</w:t>
            </w:r>
          </w:p>
        </w:tc>
        <w:tc>
          <w:tcPr>
            <w:tcW w:w="1361" w:type="dxa"/>
            <w:vAlign w:val="center"/>
          </w:tcPr>
          <w:p w:rsidR="00047211" w:rsidRDefault="003C3CB4">
            <w:pPr>
              <w:pStyle w:val="40"/>
            </w:pPr>
            <w:r>
              <w:t>0.20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992" w:type="dxa"/>
            <w:vAlign w:val="center"/>
          </w:tcPr>
          <w:p w:rsidR="00047211" w:rsidRDefault="003C3CB4">
            <w:pPr>
              <w:pStyle w:val="2"/>
            </w:pPr>
            <w:r>
              <w:t>2082701</w:t>
            </w:r>
          </w:p>
        </w:tc>
        <w:tc>
          <w:tcPr>
            <w:tcW w:w="4536" w:type="dxa"/>
            <w:vAlign w:val="center"/>
          </w:tcPr>
          <w:p w:rsidR="00047211" w:rsidRDefault="003C3CB4">
            <w:pPr>
              <w:pStyle w:val="2"/>
            </w:pPr>
            <w:r>
              <w:t>财政对失业保险基金的补助</w:t>
            </w:r>
          </w:p>
        </w:tc>
        <w:tc>
          <w:tcPr>
            <w:tcW w:w="1361" w:type="dxa"/>
            <w:vAlign w:val="center"/>
          </w:tcPr>
          <w:p w:rsidR="00047211" w:rsidRDefault="003C3CB4">
            <w:pPr>
              <w:pStyle w:val="40"/>
            </w:pPr>
            <w:r>
              <w:t>0.12</w:t>
            </w:r>
          </w:p>
        </w:tc>
        <w:tc>
          <w:tcPr>
            <w:tcW w:w="1361" w:type="dxa"/>
            <w:vAlign w:val="center"/>
          </w:tcPr>
          <w:p w:rsidR="00047211" w:rsidRDefault="003C3CB4">
            <w:pPr>
              <w:pStyle w:val="40"/>
            </w:pPr>
            <w:r>
              <w:t>0.12</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992" w:type="dxa"/>
            <w:vAlign w:val="center"/>
          </w:tcPr>
          <w:p w:rsidR="00047211" w:rsidRDefault="003C3CB4">
            <w:pPr>
              <w:pStyle w:val="2"/>
            </w:pPr>
            <w:r>
              <w:t>2082702</w:t>
            </w:r>
          </w:p>
        </w:tc>
        <w:tc>
          <w:tcPr>
            <w:tcW w:w="4536" w:type="dxa"/>
            <w:vAlign w:val="center"/>
          </w:tcPr>
          <w:p w:rsidR="00047211" w:rsidRDefault="003C3CB4">
            <w:pPr>
              <w:pStyle w:val="2"/>
            </w:pPr>
            <w:r>
              <w:t>财政对工伤保险基金的补助</w:t>
            </w:r>
          </w:p>
        </w:tc>
        <w:tc>
          <w:tcPr>
            <w:tcW w:w="1361" w:type="dxa"/>
            <w:vAlign w:val="center"/>
          </w:tcPr>
          <w:p w:rsidR="00047211" w:rsidRDefault="003C3CB4">
            <w:pPr>
              <w:pStyle w:val="40"/>
            </w:pPr>
            <w:r>
              <w:t>0.08</w:t>
            </w:r>
          </w:p>
        </w:tc>
        <w:tc>
          <w:tcPr>
            <w:tcW w:w="1361" w:type="dxa"/>
            <w:vAlign w:val="center"/>
          </w:tcPr>
          <w:p w:rsidR="00047211" w:rsidRDefault="003C3CB4">
            <w:pPr>
              <w:pStyle w:val="40"/>
            </w:pPr>
            <w:r>
              <w:t>0.08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992" w:type="dxa"/>
            <w:vAlign w:val="center"/>
          </w:tcPr>
          <w:p w:rsidR="00047211" w:rsidRDefault="003C3CB4">
            <w:pPr>
              <w:pStyle w:val="2"/>
            </w:pPr>
            <w:r>
              <w:t>210</w:t>
            </w:r>
          </w:p>
        </w:tc>
        <w:tc>
          <w:tcPr>
            <w:tcW w:w="4536" w:type="dxa"/>
            <w:vAlign w:val="center"/>
          </w:tcPr>
          <w:p w:rsidR="00047211" w:rsidRDefault="003C3CB4">
            <w:pPr>
              <w:pStyle w:val="2"/>
            </w:pPr>
            <w:r>
              <w:t>卫生健康支出</w:t>
            </w:r>
          </w:p>
        </w:tc>
        <w:tc>
          <w:tcPr>
            <w:tcW w:w="1361" w:type="dxa"/>
            <w:vAlign w:val="center"/>
          </w:tcPr>
          <w:p w:rsidR="00047211" w:rsidRDefault="003C3CB4">
            <w:pPr>
              <w:pStyle w:val="40"/>
            </w:pPr>
            <w:r>
              <w:t>3.65</w:t>
            </w:r>
          </w:p>
        </w:tc>
        <w:tc>
          <w:tcPr>
            <w:tcW w:w="1361" w:type="dxa"/>
            <w:vAlign w:val="center"/>
          </w:tcPr>
          <w:p w:rsidR="00047211" w:rsidRDefault="003C3CB4">
            <w:pPr>
              <w:pStyle w:val="40"/>
            </w:pPr>
            <w:r>
              <w:t>3.65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992" w:type="dxa"/>
            <w:vAlign w:val="center"/>
          </w:tcPr>
          <w:p w:rsidR="00047211" w:rsidRDefault="003C3CB4">
            <w:pPr>
              <w:pStyle w:val="2"/>
            </w:pPr>
            <w:r>
              <w:t>21011</w:t>
            </w:r>
          </w:p>
        </w:tc>
        <w:tc>
          <w:tcPr>
            <w:tcW w:w="4536" w:type="dxa"/>
            <w:vAlign w:val="center"/>
          </w:tcPr>
          <w:p w:rsidR="00047211" w:rsidRDefault="003C3CB4">
            <w:pPr>
              <w:pStyle w:val="2"/>
            </w:pPr>
            <w:r>
              <w:t>行政事业单位医疗</w:t>
            </w:r>
          </w:p>
        </w:tc>
        <w:tc>
          <w:tcPr>
            <w:tcW w:w="1361" w:type="dxa"/>
            <w:vAlign w:val="center"/>
          </w:tcPr>
          <w:p w:rsidR="00047211" w:rsidRDefault="003C3CB4">
            <w:pPr>
              <w:pStyle w:val="40"/>
            </w:pPr>
            <w:r>
              <w:t>3.65</w:t>
            </w:r>
          </w:p>
        </w:tc>
        <w:tc>
          <w:tcPr>
            <w:tcW w:w="1361" w:type="dxa"/>
            <w:vAlign w:val="center"/>
          </w:tcPr>
          <w:p w:rsidR="00047211" w:rsidRDefault="003C3CB4">
            <w:pPr>
              <w:pStyle w:val="40"/>
            </w:pPr>
            <w:r>
              <w:t>3.65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992" w:type="dxa"/>
            <w:vAlign w:val="center"/>
          </w:tcPr>
          <w:p w:rsidR="00047211" w:rsidRDefault="003C3CB4">
            <w:pPr>
              <w:pStyle w:val="2"/>
            </w:pPr>
            <w:r>
              <w:t>2101102</w:t>
            </w:r>
          </w:p>
        </w:tc>
        <w:tc>
          <w:tcPr>
            <w:tcW w:w="4536" w:type="dxa"/>
            <w:vAlign w:val="center"/>
          </w:tcPr>
          <w:p w:rsidR="00047211" w:rsidRDefault="003C3CB4">
            <w:pPr>
              <w:pStyle w:val="2"/>
            </w:pPr>
            <w:r>
              <w:t>事业单位医疗</w:t>
            </w:r>
          </w:p>
        </w:tc>
        <w:tc>
          <w:tcPr>
            <w:tcW w:w="1361" w:type="dxa"/>
            <w:vAlign w:val="center"/>
          </w:tcPr>
          <w:p w:rsidR="00047211" w:rsidRDefault="003C3CB4">
            <w:pPr>
              <w:pStyle w:val="40"/>
            </w:pPr>
            <w:r>
              <w:t>2.61</w:t>
            </w:r>
          </w:p>
        </w:tc>
        <w:tc>
          <w:tcPr>
            <w:tcW w:w="1361" w:type="dxa"/>
            <w:vAlign w:val="center"/>
          </w:tcPr>
          <w:p w:rsidR="00047211" w:rsidRDefault="003C3CB4">
            <w:pPr>
              <w:pStyle w:val="40"/>
            </w:pPr>
            <w:r>
              <w:t>2.61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992" w:type="dxa"/>
            <w:vAlign w:val="center"/>
          </w:tcPr>
          <w:p w:rsidR="00047211" w:rsidRDefault="003C3CB4">
            <w:pPr>
              <w:pStyle w:val="2"/>
            </w:pPr>
            <w:r>
              <w:t>2101103</w:t>
            </w:r>
          </w:p>
        </w:tc>
        <w:tc>
          <w:tcPr>
            <w:tcW w:w="4536" w:type="dxa"/>
            <w:vAlign w:val="center"/>
          </w:tcPr>
          <w:p w:rsidR="00047211" w:rsidRDefault="003C3CB4">
            <w:pPr>
              <w:pStyle w:val="2"/>
            </w:pPr>
            <w:r>
              <w:t>公务员医疗补助</w:t>
            </w:r>
          </w:p>
        </w:tc>
        <w:tc>
          <w:tcPr>
            <w:tcW w:w="1361" w:type="dxa"/>
            <w:vAlign w:val="center"/>
          </w:tcPr>
          <w:p w:rsidR="00047211" w:rsidRDefault="003C3CB4">
            <w:pPr>
              <w:pStyle w:val="40"/>
            </w:pPr>
            <w:r>
              <w:t>1.04</w:t>
            </w:r>
          </w:p>
        </w:tc>
        <w:tc>
          <w:tcPr>
            <w:tcW w:w="1361" w:type="dxa"/>
            <w:vAlign w:val="center"/>
          </w:tcPr>
          <w:p w:rsidR="00047211" w:rsidRDefault="003C3CB4">
            <w:pPr>
              <w:pStyle w:val="40"/>
            </w:pPr>
            <w:r>
              <w:t>1.04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992" w:type="dxa"/>
            <w:vAlign w:val="center"/>
          </w:tcPr>
          <w:p w:rsidR="00047211" w:rsidRDefault="003C3CB4">
            <w:pPr>
              <w:pStyle w:val="2"/>
            </w:pPr>
            <w:r>
              <w:t>221</w:t>
            </w:r>
          </w:p>
        </w:tc>
        <w:tc>
          <w:tcPr>
            <w:tcW w:w="4536" w:type="dxa"/>
            <w:vAlign w:val="center"/>
          </w:tcPr>
          <w:p w:rsidR="00047211" w:rsidRDefault="003C3CB4">
            <w:pPr>
              <w:pStyle w:val="2"/>
            </w:pPr>
            <w:r>
              <w:t>住房保障支出</w:t>
            </w:r>
          </w:p>
        </w:tc>
        <w:tc>
          <w:tcPr>
            <w:tcW w:w="1361" w:type="dxa"/>
            <w:vAlign w:val="center"/>
          </w:tcPr>
          <w:p w:rsidR="00047211" w:rsidRDefault="003C3CB4">
            <w:pPr>
              <w:pStyle w:val="40"/>
            </w:pPr>
            <w:r>
              <w:t>4.46</w:t>
            </w:r>
          </w:p>
        </w:tc>
        <w:tc>
          <w:tcPr>
            <w:tcW w:w="1361" w:type="dxa"/>
            <w:vAlign w:val="center"/>
          </w:tcPr>
          <w:p w:rsidR="00047211" w:rsidRDefault="003C3CB4">
            <w:pPr>
              <w:pStyle w:val="40"/>
            </w:pPr>
            <w:r>
              <w:t>4.46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992" w:type="dxa"/>
            <w:vAlign w:val="center"/>
          </w:tcPr>
          <w:p w:rsidR="00047211" w:rsidRDefault="003C3CB4">
            <w:pPr>
              <w:pStyle w:val="2"/>
            </w:pPr>
            <w:r>
              <w:t>22102</w:t>
            </w:r>
          </w:p>
        </w:tc>
        <w:tc>
          <w:tcPr>
            <w:tcW w:w="4536" w:type="dxa"/>
            <w:vAlign w:val="center"/>
          </w:tcPr>
          <w:p w:rsidR="00047211" w:rsidRDefault="003C3CB4">
            <w:pPr>
              <w:pStyle w:val="2"/>
            </w:pPr>
            <w:r>
              <w:t>住房改革支出</w:t>
            </w:r>
          </w:p>
        </w:tc>
        <w:tc>
          <w:tcPr>
            <w:tcW w:w="1361" w:type="dxa"/>
            <w:vAlign w:val="center"/>
          </w:tcPr>
          <w:p w:rsidR="00047211" w:rsidRDefault="003C3CB4">
            <w:pPr>
              <w:pStyle w:val="40"/>
            </w:pPr>
            <w:r>
              <w:t>4.46</w:t>
            </w:r>
          </w:p>
        </w:tc>
        <w:tc>
          <w:tcPr>
            <w:tcW w:w="1361" w:type="dxa"/>
            <w:vAlign w:val="center"/>
          </w:tcPr>
          <w:p w:rsidR="00047211" w:rsidRDefault="003C3CB4">
            <w:pPr>
              <w:pStyle w:val="40"/>
            </w:pPr>
            <w:r>
              <w:t>4.46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992" w:type="dxa"/>
            <w:vAlign w:val="center"/>
          </w:tcPr>
          <w:p w:rsidR="00047211" w:rsidRDefault="003C3CB4">
            <w:pPr>
              <w:pStyle w:val="2"/>
            </w:pPr>
            <w:r>
              <w:t>2210201</w:t>
            </w:r>
          </w:p>
        </w:tc>
        <w:tc>
          <w:tcPr>
            <w:tcW w:w="4536" w:type="dxa"/>
            <w:vAlign w:val="center"/>
          </w:tcPr>
          <w:p w:rsidR="00047211" w:rsidRDefault="003C3CB4">
            <w:pPr>
              <w:pStyle w:val="2"/>
            </w:pPr>
            <w:r>
              <w:t>住房公积金</w:t>
            </w:r>
          </w:p>
        </w:tc>
        <w:tc>
          <w:tcPr>
            <w:tcW w:w="1361" w:type="dxa"/>
            <w:vAlign w:val="center"/>
          </w:tcPr>
          <w:p w:rsidR="00047211" w:rsidRDefault="003C3CB4">
            <w:pPr>
              <w:pStyle w:val="40"/>
            </w:pPr>
            <w:r>
              <w:t>4.46</w:t>
            </w:r>
          </w:p>
        </w:tc>
        <w:tc>
          <w:tcPr>
            <w:tcW w:w="1361" w:type="dxa"/>
            <w:vAlign w:val="center"/>
          </w:tcPr>
          <w:p w:rsidR="00047211" w:rsidRDefault="003C3CB4">
            <w:pPr>
              <w:pStyle w:val="40"/>
            </w:pPr>
            <w:r>
              <w:t>4.46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1502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402"/>
        <w:gridCol w:w="1474"/>
        <w:gridCol w:w="3402"/>
        <w:gridCol w:w="1474"/>
        <w:gridCol w:w="1474"/>
        <w:gridCol w:w="1474"/>
        <w:gridCol w:w="1474"/>
      </w:tblGrid>
      <w:tr w:rsidR="00047211">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3402"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896"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4876" w:type="dxa"/>
            <w:gridSpan w:val="2"/>
            <w:vAlign w:val="center"/>
          </w:tcPr>
          <w:p w:rsidR="00047211" w:rsidRDefault="003C3CB4">
            <w:pPr>
              <w:pStyle w:val="10"/>
            </w:pPr>
            <w:r>
              <w:t>收入</w:t>
            </w:r>
          </w:p>
        </w:tc>
        <w:tc>
          <w:tcPr>
            <w:tcW w:w="9298" w:type="dxa"/>
            <w:gridSpan w:val="5"/>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金额</w:t>
            </w:r>
          </w:p>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合计</w:t>
            </w:r>
          </w:p>
        </w:tc>
        <w:tc>
          <w:tcPr>
            <w:tcW w:w="1474" w:type="dxa"/>
            <w:vAlign w:val="center"/>
          </w:tcPr>
          <w:p w:rsidR="00047211" w:rsidRDefault="003C3CB4">
            <w:pPr>
              <w:pStyle w:val="10"/>
            </w:pPr>
            <w:r>
              <w:t>一般公共预算财政拨款</w:t>
            </w:r>
          </w:p>
        </w:tc>
        <w:tc>
          <w:tcPr>
            <w:tcW w:w="1474" w:type="dxa"/>
            <w:vAlign w:val="center"/>
          </w:tcPr>
          <w:p w:rsidR="00047211" w:rsidRDefault="003C3CB4">
            <w:pPr>
              <w:pStyle w:val="10"/>
            </w:pPr>
            <w:r>
              <w:t>政府性基金预算财政</w:t>
            </w:r>
            <w:r>
              <w:t xml:space="preserve">    </w:t>
            </w:r>
            <w:r>
              <w:t>拨款</w:t>
            </w:r>
          </w:p>
        </w:tc>
        <w:tc>
          <w:tcPr>
            <w:tcW w:w="1474" w:type="dxa"/>
            <w:vAlign w:val="center"/>
          </w:tcPr>
          <w:p w:rsidR="00047211" w:rsidRDefault="003C3CB4">
            <w:pPr>
              <w:pStyle w:val="10"/>
            </w:pPr>
            <w:r>
              <w:t>国有资本经营预算财政拨款</w:t>
            </w:r>
          </w:p>
        </w:tc>
      </w:tr>
      <w:tr w:rsidR="00047211">
        <w:trPr>
          <w:trHeight w:val="369"/>
          <w:tblHeader/>
          <w:jc w:val="center"/>
        </w:trPr>
        <w:tc>
          <w:tcPr>
            <w:tcW w:w="850" w:type="dxa"/>
            <w:vAlign w:val="center"/>
          </w:tcPr>
          <w:p w:rsidR="00047211" w:rsidRDefault="003C3CB4">
            <w:pPr>
              <w:pStyle w:val="10"/>
            </w:pPr>
            <w:r>
              <w:t>栏次</w:t>
            </w:r>
          </w:p>
        </w:tc>
        <w:tc>
          <w:tcPr>
            <w:tcW w:w="3402" w:type="dxa"/>
            <w:vAlign w:val="center"/>
          </w:tcPr>
          <w:p w:rsidR="00047211" w:rsidRDefault="003C3CB4">
            <w:pPr>
              <w:pStyle w:val="10"/>
            </w:pPr>
            <w:r>
              <w:t>1</w:t>
            </w:r>
          </w:p>
        </w:tc>
        <w:tc>
          <w:tcPr>
            <w:tcW w:w="1474" w:type="dxa"/>
            <w:vAlign w:val="center"/>
          </w:tcPr>
          <w:p w:rsidR="00047211" w:rsidRDefault="003C3CB4">
            <w:pPr>
              <w:pStyle w:val="10"/>
            </w:pPr>
            <w:r>
              <w:t>2</w:t>
            </w:r>
          </w:p>
        </w:tc>
        <w:tc>
          <w:tcPr>
            <w:tcW w:w="3402" w:type="dxa"/>
            <w:vAlign w:val="center"/>
          </w:tcPr>
          <w:p w:rsidR="00047211" w:rsidRDefault="003C3CB4">
            <w:pPr>
              <w:pStyle w:val="10"/>
            </w:pPr>
            <w:r>
              <w:t>3</w:t>
            </w:r>
          </w:p>
        </w:tc>
        <w:tc>
          <w:tcPr>
            <w:tcW w:w="1474" w:type="dxa"/>
            <w:vAlign w:val="center"/>
          </w:tcPr>
          <w:p w:rsidR="00047211" w:rsidRDefault="003C3CB4">
            <w:pPr>
              <w:pStyle w:val="10"/>
            </w:pPr>
            <w:r>
              <w:t>4</w:t>
            </w:r>
          </w:p>
        </w:tc>
        <w:tc>
          <w:tcPr>
            <w:tcW w:w="1474" w:type="dxa"/>
            <w:vAlign w:val="center"/>
          </w:tcPr>
          <w:p w:rsidR="00047211" w:rsidRDefault="003C3CB4">
            <w:pPr>
              <w:pStyle w:val="10"/>
            </w:pPr>
            <w:r>
              <w:t>5</w:t>
            </w:r>
          </w:p>
        </w:tc>
        <w:tc>
          <w:tcPr>
            <w:tcW w:w="1474" w:type="dxa"/>
            <w:vAlign w:val="center"/>
          </w:tcPr>
          <w:p w:rsidR="00047211" w:rsidRDefault="003C3CB4">
            <w:pPr>
              <w:pStyle w:val="10"/>
            </w:pPr>
            <w:r>
              <w:t>6</w:t>
            </w:r>
          </w:p>
        </w:tc>
        <w:tc>
          <w:tcPr>
            <w:tcW w:w="1474" w:type="dxa"/>
            <w:vAlign w:val="center"/>
          </w:tcPr>
          <w:p w:rsidR="00047211" w:rsidRDefault="003C3CB4">
            <w:pPr>
              <w:pStyle w:val="10"/>
            </w:pPr>
            <w:r>
              <w:t>7</w:t>
            </w:r>
          </w:p>
        </w:tc>
      </w:tr>
      <w:tr w:rsidR="00047211">
        <w:trPr>
          <w:trHeight w:val="369"/>
          <w:jc w:val="center"/>
        </w:trPr>
        <w:tc>
          <w:tcPr>
            <w:tcW w:w="850" w:type="dxa"/>
            <w:vAlign w:val="center"/>
          </w:tcPr>
          <w:p w:rsidR="00047211" w:rsidRDefault="003C3CB4">
            <w:pPr>
              <w:pStyle w:val="3"/>
            </w:pPr>
            <w:r>
              <w:t>1</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3286.25</w:t>
            </w:r>
          </w:p>
        </w:tc>
        <w:tc>
          <w:tcPr>
            <w:tcW w:w="3402" w:type="dxa"/>
            <w:vAlign w:val="center"/>
          </w:tcPr>
          <w:p w:rsidR="00047211" w:rsidRDefault="003C3CB4">
            <w:pPr>
              <w:pStyle w:val="2"/>
            </w:pPr>
            <w:r>
              <w:t>一、一般公共服务支出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3C3CB4">
            <w:pPr>
              <w:pStyle w:val="2"/>
            </w:pPr>
            <w:r>
              <w:t>二、外交支出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3C3CB4">
            <w:pPr>
              <w:pStyle w:val="2"/>
            </w:pPr>
            <w:r>
              <w:t>三、国防支出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四、公共安全支出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五、教育支出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六、科学技术支出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七、文化旅游体育与传媒支出</w:t>
            </w:r>
          </w:p>
        </w:tc>
        <w:tc>
          <w:tcPr>
            <w:tcW w:w="1474" w:type="dxa"/>
            <w:vAlign w:val="center"/>
          </w:tcPr>
          <w:p w:rsidR="00047211" w:rsidRDefault="003C3CB4">
            <w:pPr>
              <w:pStyle w:val="40"/>
            </w:pPr>
            <w:r>
              <w:t>3592.40</w:t>
            </w:r>
          </w:p>
        </w:tc>
        <w:tc>
          <w:tcPr>
            <w:tcW w:w="1474" w:type="dxa"/>
            <w:vAlign w:val="center"/>
          </w:tcPr>
          <w:p w:rsidR="00047211" w:rsidRDefault="003C3CB4">
            <w:pPr>
              <w:pStyle w:val="40"/>
            </w:pPr>
            <w:r>
              <w:t>3592.40</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八、社会保障和就业支出</w:t>
            </w:r>
          </w:p>
        </w:tc>
        <w:tc>
          <w:tcPr>
            <w:tcW w:w="1474" w:type="dxa"/>
            <w:vAlign w:val="center"/>
          </w:tcPr>
          <w:p w:rsidR="00047211" w:rsidRDefault="003C3CB4">
            <w:pPr>
              <w:pStyle w:val="40"/>
            </w:pPr>
            <w:r>
              <w:t>11.74</w:t>
            </w:r>
          </w:p>
        </w:tc>
        <w:tc>
          <w:tcPr>
            <w:tcW w:w="1474" w:type="dxa"/>
            <w:vAlign w:val="center"/>
          </w:tcPr>
          <w:p w:rsidR="00047211" w:rsidRDefault="003C3CB4">
            <w:pPr>
              <w:pStyle w:val="40"/>
            </w:pPr>
            <w:r>
              <w:t>11.74</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九、社会保险基金支出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十、卫生健康支出</w:t>
            </w:r>
          </w:p>
        </w:tc>
        <w:tc>
          <w:tcPr>
            <w:tcW w:w="1474" w:type="dxa"/>
            <w:vAlign w:val="center"/>
          </w:tcPr>
          <w:p w:rsidR="00047211" w:rsidRDefault="003C3CB4">
            <w:pPr>
              <w:pStyle w:val="40"/>
            </w:pPr>
            <w:r>
              <w:t>3.65</w:t>
            </w:r>
          </w:p>
        </w:tc>
        <w:tc>
          <w:tcPr>
            <w:tcW w:w="1474" w:type="dxa"/>
            <w:vAlign w:val="center"/>
          </w:tcPr>
          <w:p w:rsidR="00047211" w:rsidRDefault="003C3CB4">
            <w:pPr>
              <w:pStyle w:val="40"/>
            </w:pPr>
            <w:r>
              <w:t>3.65</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十一、节能环保支出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十二、城乡社区支出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十三、农林水支出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十四、交通运输支出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十五、资源勘探工业信息等支出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十六、商业服务业等支出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十七、金融支出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十八、援助其他地区支出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十九、自然资源海洋气象等支出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二十、住房保障支出</w:t>
            </w:r>
          </w:p>
        </w:tc>
        <w:tc>
          <w:tcPr>
            <w:tcW w:w="1474" w:type="dxa"/>
            <w:vAlign w:val="center"/>
          </w:tcPr>
          <w:p w:rsidR="00047211" w:rsidRDefault="003C3CB4">
            <w:pPr>
              <w:pStyle w:val="40"/>
            </w:pPr>
            <w:r>
              <w:t>4.46</w:t>
            </w:r>
          </w:p>
        </w:tc>
        <w:tc>
          <w:tcPr>
            <w:tcW w:w="1474" w:type="dxa"/>
            <w:vAlign w:val="center"/>
          </w:tcPr>
          <w:p w:rsidR="00047211" w:rsidRDefault="003C3CB4">
            <w:pPr>
              <w:pStyle w:val="40"/>
            </w:pPr>
            <w:r>
              <w:t>4.46</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二十一、粮油物资储备支出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二十二、国有资本经营预算支出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二十三、灾害防治及应急管理支出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二十四、预备费</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二十五、其他支出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二十六、转移性支出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二十七、债务还本支出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二十八、债务付息支出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二十九、债务发行费用支出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三十、抗疫特别国债安排的支出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三十一、人行科目</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3402" w:type="dxa"/>
            <w:vAlign w:val="center"/>
          </w:tcPr>
          <w:p w:rsidR="00047211" w:rsidRDefault="003C3CB4">
            <w:pPr>
              <w:pStyle w:val="6"/>
            </w:pPr>
            <w:r>
              <w:t>本年收入合计</w:t>
            </w:r>
          </w:p>
        </w:tc>
        <w:tc>
          <w:tcPr>
            <w:tcW w:w="1474" w:type="dxa"/>
            <w:vAlign w:val="center"/>
          </w:tcPr>
          <w:p w:rsidR="00047211" w:rsidRDefault="003C3CB4">
            <w:pPr>
              <w:pStyle w:val="7"/>
            </w:pPr>
            <w:r>
              <w:t>3286.25</w:t>
            </w:r>
          </w:p>
        </w:tc>
        <w:tc>
          <w:tcPr>
            <w:tcW w:w="3402" w:type="dxa"/>
            <w:vAlign w:val="center"/>
          </w:tcPr>
          <w:p w:rsidR="00047211" w:rsidRDefault="003C3CB4">
            <w:pPr>
              <w:pStyle w:val="6"/>
            </w:pPr>
            <w:r>
              <w:t>本年支出合计</w:t>
            </w:r>
          </w:p>
        </w:tc>
        <w:tc>
          <w:tcPr>
            <w:tcW w:w="1474" w:type="dxa"/>
            <w:vAlign w:val="center"/>
          </w:tcPr>
          <w:p w:rsidR="00047211" w:rsidRDefault="003C3CB4">
            <w:pPr>
              <w:pStyle w:val="7"/>
            </w:pPr>
            <w:r>
              <w:t>3612.25</w:t>
            </w:r>
          </w:p>
        </w:tc>
        <w:tc>
          <w:tcPr>
            <w:tcW w:w="1474" w:type="dxa"/>
            <w:vAlign w:val="center"/>
          </w:tcPr>
          <w:p w:rsidR="00047211" w:rsidRDefault="003C3CB4">
            <w:pPr>
              <w:pStyle w:val="7"/>
            </w:pPr>
            <w:r>
              <w:t>3612.25</w:t>
            </w:r>
          </w:p>
        </w:tc>
        <w:tc>
          <w:tcPr>
            <w:tcW w:w="1474" w:type="dxa"/>
            <w:vAlign w:val="center"/>
          </w:tcPr>
          <w:p w:rsidR="00047211" w:rsidRDefault="00047211">
            <w:pPr>
              <w:pStyle w:val="7"/>
            </w:pPr>
          </w:p>
        </w:tc>
        <w:tc>
          <w:tcPr>
            <w:tcW w:w="1474"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33</w:t>
            </w:r>
          </w:p>
        </w:tc>
        <w:tc>
          <w:tcPr>
            <w:tcW w:w="3402" w:type="dxa"/>
            <w:vAlign w:val="center"/>
          </w:tcPr>
          <w:p w:rsidR="00047211" w:rsidRDefault="003C3CB4">
            <w:pPr>
              <w:pStyle w:val="2"/>
            </w:pPr>
            <w:r>
              <w:t>年初财政拨款结转和结余</w:t>
            </w:r>
          </w:p>
        </w:tc>
        <w:tc>
          <w:tcPr>
            <w:tcW w:w="1474" w:type="dxa"/>
            <w:vAlign w:val="center"/>
          </w:tcPr>
          <w:p w:rsidR="00047211" w:rsidRDefault="003C3CB4">
            <w:pPr>
              <w:pStyle w:val="40"/>
            </w:pPr>
            <w:r>
              <w:t>326.00</w:t>
            </w:r>
          </w:p>
        </w:tc>
        <w:tc>
          <w:tcPr>
            <w:tcW w:w="3402" w:type="dxa"/>
            <w:vAlign w:val="center"/>
          </w:tcPr>
          <w:p w:rsidR="00047211" w:rsidRDefault="003C3CB4">
            <w:pPr>
              <w:pStyle w:val="2"/>
            </w:pPr>
            <w:r>
              <w:t>年末财政拨款结转和结余</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326.00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35</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36</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37</w:t>
            </w:r>
          </w:p>
        </w:tc>
        <w:tc>
          <w:tcPr>
            <w:tcW w:w="3402" w:type="dxa"/>
            <w:vAlign w:val="center"/>
          </w:tcPr>
          <w:p w:rsidR="00047211" w:rsidRDefault="003C3CB4">
            <w:pPr>
              <w:pStyle w:val="6"/>
            </w:pPr>
            <w:r>
              <w:t>收入总计</w:t>
            </w:r>
          </w:p>
        </w:tc>
        <w:tc>
          <w:tcPr>
            <w:tcW w:w="1474" w:type="dxa"/>
            <w:vAlign w:val="center"/>
          </w:tcPr>
          <w:p w:rsidR="00047211" w:rsidRDefault="003C3CB4">
            <w:pPr>
              <w:pStyle w:val="7"/>
            </w:pPr>
            <w:r>
              <w:t>3612.25</w:t>
            </w:r>
          </w:p>
        </w:tc>
        <w:tc>
          <w:tcPr>
            <w:tcW w:w="3402" w:type="dxa"/>
            <w:vAlign w:val="center"/>
          </w:tcPr>
          <w:p w:rsidR="00047211" w:rsidRDefault="003C3CB4">
            <w:pPr>
              <w:pStyle w:val="6"/>
            </w:pPr>
            <w:r>
              <w:t>支出总计</w:t>
            </w:r>
          </w:p>
        </w:tc>
        <w:tc>
          <w:tcPr>
            <w:tcW w:w="1474" w:type="dxa"/>
            <w:vAlign w:val="center"/>
          </w:tcPr>
          <w:p w:rsidR="00047211" w:rsidRDefault="003C3CB4">
            <w:pPr>
              <w:pStyle w:val="7"/>
            </w:pPr>
            <w:r>
              <w:t>3612.25</w:t>
            </w:r>
          </w:p>
        </w:tc>
        <w:tc>
          <w:tcPr>
            <w:tcW w:w="1474" w:type="dxa"/>
            <w:vAlign w:val="center"/>
          </w:tcPr>
          <w:p w:rsidR="00047211" w:rsidRDefault="003C3CB4">
            <w:pPr>
              <w:pStyle w:val="7"/>
            </w:pPr>
            <w:r>
              <w:t>3612.25</w:t>
            </w:r>
          </w:p>
        </w:tc>
        <w:tc>
          <w:tcPr>
            <w:tcW w:w="1474" w:type="dxa"/>
            <w:vAlign w:val="center"/>
          </w:tcPr>
          <w:p w:rsidR="00047211" w:rsidRDefault="00047211">
            <w:pPr>
              <w:pStyle w:val="7"/>
            </w:pPr>
          </w:p>
        </w:tc>
        <w:tc>
          <w:tcPr>
            <w:tcW w:w="1474" w:type="dxa"/>
            <w:vAlign w:val="center"/>
          </w:tcPr>
          <w:p w:rsidR="00047211" w:rsidRDefault="00047211">
            <w:pPr>
              <w:pStyle w:val="7"/>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3612.25</w:t>
            </w:r>
          </w:p>
        </w:tc>
        <w:tc>
          <w:tcPr>
            <w:tcW w:w="2551" w:type="dxa"/>
            <w:vAlign w:val="center"/>
          </w:tcPr>
          <w:p w:rsidR="00047211" w:rsidRDefault="003C3CB4">
            <w:pPr>
              <w:pStyle w:val="7"/>
            </w:pPr>
            <w:r>
              <w:t>74.00</w:t>
            </w:r>
          </w:p>
        </w:tc>
        <w:tc>
          <w:tcPr>
            <w:tcW w:w="2551" w:type="dxa"/>
            <w:vAlign w:val="center"/>
          </w:tcPr>
          <w:p w:rsidR="00047211" w:rsidRDefault="003C3CB4">
            <w:pPr>
              <w:pStyle w:val="7"/>
            </w:pPr>
            <w:r>
              <w:t>3538.25</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207</w:t>
            </w:r>
          </w:p>
        </w:tc>
        <w:tc>
          <w:tcPr>
            <w:tcW w:w="4535" w:type="dxa"/>
            <w:vAlign w:val="center"/>
          </w:tcPr>
          <w:p w:rsidR="00047211" w:rsidRDefault="003C3CB4">
            <w:pPr>
              <w:pStyle w:val="2"/>
            </w:pPr>
            <w:r>
              <w:t>文化旅游体育与传媒支出</w:t>
            </w:r>
          </w:p>
        </w:tc>
        <w:tc>
          <w:tcPr>
            <w:tcW w:w="2551" w:type="dxa"/>
            <w:vAlign w:val="center"/>
          </w:tcPr>
          <w:p w:rsidR="00047211" w:rsidRDefault="003C3CB4">
            <w:pPr>
              <w:pStyle w:val="40"/>
            </w:pPr>
            <w:r>
              <w:t>3592.40</w:t>
            </w:r>
          </w:p>
        </w:tc>
        <w:tc>
          <w:tcPr>
            <w:tcW w:w="2551" w:type="dxa"/>
            <w:vAlign w:val="center"/>
          </w:tcPr>
          <w:p w:rsidR="00047211" w:rsidRDefault="003C3CB4">
            <w:pPr>
              <w:pStyle w:val="40"/>
            </w:pPr>
            <w:r>
              <w:t>54.15</w:t>
            </w:r>
          </w:p>
        </w:tc>
        <w:tc>
          <w:tcPr>
            <w:tcW w:w="2551" w:type="dxa"/>
            <w:vAlign w:val="center"/>
          </w:tcPr>
          <w:p w:rsidR="00047211" w:rsidRDefault="003C3CB4">
            <w:pPr>
              <w:pStyle w:val="40"/>
            </w:pPr>
            <w:r>
              <w:t>3538.25</w:t>
            </w: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20702</w:t>
            </w:r>
          </w:p>
        </w:tc>
        <w:tc>
          <w:tcPr>
            <w:tcW w:w="4535" w:type="dxa"/>
            <w:vAlign w:val="center"/>
          </w:tcPr>
          <w:p w:rsidR="00047211" w:rsidRDefault="003C3CB4">
            <w:pPr>
              <w:pStyle w:val="2"/>
            </w:pPr>
            <w:r>
              <w:t>文物</w:t>
            </w:r>
          </w:p>
        </w:tc>
        <w:tc>
          <w:tcPr>
            <w:tcW w:w="2551" w:type="dxa"/>
            <w:vAlign w:val="center"/>
          </w:tcPr>
          <w:p w:rsidR="00047211" w:rsidRDefault="003C3CB4">
            <w:pPr>
              <w:pStyle w:val="40"/>
            </w:pPr>
            <w:r>
              <w:t>3592.40</w:t>
            </w:r>
          </w:p>
        </w:tc>
        <w:tc>
          <w:tcPr>
            <w:tcW w:w="2551" w:type="dxa"/>
            <w:vAlign w:val="center"/>
          </w:tcPr>
          <w:p w:rsidR="00047211" w:rsidRDefault="003C3CB4">
            <w:pPr>
              <w:pStyle w:val="40"/>
            </w:pPr>
            <w:r>
              <w:t>54.15</w:t>
            </w:r>
          </w:p>
        </w:tc>
        <w:tc>
          <w:tcPr>
            <w:tcW w:w="2551" w:type="dxa"/>
            <w:vAlign w:val="center"/>
          </w:tcPr>
          <w:p w:rsidR="00047211" w:rsidRDefault="003C3CB4">
            <w:pPr>
              <w:pStyle w:val="40"/>
            </w:pPr>
            <w:r>
              <w:t>3538.25</w:t>
            </w: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2070204</w:t>
            </w:r>
          </w:p>
        </w:tc>
        <w:tc>
          <w:tcPr>
            <w:tcW w:w="4535" w:type="dxa"/>
            <w:vAlign w:val="center"/>
          </w:tcPr>
          <w:p w:rsidR="00047211" w:rsidRDefault="003C3CB4">
            <w:pPr>
              <w:pStyle w:val="2"/>
            </w:pPr>
            <w:r>
              <w:t>文物保护</w:t>
            </w:r>
          </w:p>
        </w:tc>
        <w:tc>
          <w:tcPr>
            <w:tcW w:w="2551" w:type="dxa"/>
            <w:vAlign w:val="center"/>
          </w:tcPr>
          <w:p w:rsidR="00047211" w:rsidRDefault="003C3CB4">
            <w:pPr>
              <w:pStyle w:val="40"/>
            </w:pPr>
            <w:r>
              <w:t>3592.40</w:t>
            </w:r>
          </w:p>
        </w:tc>
        <w:tc>
          <w:tcPr>
            <w:tcW w:w="2551" w:type="dxa"/>
            <w:vAlign w:val="center"/>
          </w:tcPr>
          <w:p w:rsidR="00047211" w:rsidRDefault="003C3CB4">
            <w:pPr>
              <w:pStyle w:val="40"/>
            </w:pPr>
            <w:r>
              <w:t>54.15</w:t>
            </w:r>
          </w:p>
        </w:tc>
        <w:tc>
          <w:tcPr>
            <w:tcW w:w="2551" w:type="dxa"/>
            <w:vAlign w:val="center"/>
          </w:tcPr>
          <w:p w:rsidR="00047211" w:rsidRDefault="003C3CB4">
            <w:pPr>
              <w:pStyle w:val="40"/>
            </w:pPr>
            <w:r>
              <w:t>3538.25</w:t>
            </w: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208</w:t>
            </w:r>
          </w:p>
        </w:tc>
        <w:tc>
          <w:tcPr>
            <w:tcW w:w="4535" w:type="dxa"/>
            <w:vAlign w:val="center"/>
          </w:tcPr>
          <w:p w:rsidR="00047211" w:rsidRDefault="003C3CB4">
            <w:pPr>
              <w:pStyle w:val="2"/>
            </w:pPr>
            <w:r>
              <w:t>社会保障和就业支出</w:t>
            </w:r>
          </w:p>
        </w:tc>
        <w:tc>
          <w:tcPr>
            <w:tcW w:w="2551" w:type="dxa"/>
            <w:vAlign w:val="center"/>
          </w:tcPr>
          <w:p w:rsidR="00047211" w:rsidRDefault="003C3CB4">
            <w:pPr>
              <w:pStyle w:val="40"/>
            </w:pPr>
            <w:r>
              <w:t>11.74</w:t>
            </w:r>
          </w:p>
        </w:tc>
        <w:tc>
          <w:tcPr>
            <w:tcW w:w="2551" w:type="dxa"/>
            <w:vAlign w:val="center"/>
          </w:tcPr>
          <w:p w:rsidR="00047211" w:rsidRDefault="003C3CB4">
            <w:pPr>
              <w:pStyle w:val="40"/>
            </w:pPr>
            <w:r>
              <w:t>11.74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20805</w:t>
            </w:r>
          </w:p>
        </w:tc>
        <w:tc>
          <w:tcPr>
            <w:tcW w:w="4535" w:type="dxa"/>
            <w:vAlign w:val="center"/>
          </w:tcPr>
          <w:p w:rsidR="00047211" w:rsidRDefault="003C3CB4">
            <w:pPr>
              <w:pStyle w:val="2"/>
            </w:pPr>
            <w:r>
              <w:t>行政事业单位养老支出</w:t>
            </w:r>
          </w:p>
        </w:tc>
        <w:tc>
          <w:tcPr>
            <w:tcW w:w="2551" w:type="dxa"/>
            <w:vAlign w:val="center"/>
          </w:tcPr>
          <w:p w:rsidR="00047211" w:rsidRDefault="003C3CB4">
            <w:pPr>
              <w:pStyle w:val="40"/>
            </w:pPr>
            <w:r>
              <w:t>11.54</w:t>
            </w:r>
          </w:p>
        </w:tc>
        <w:tc>
          <w:tcPr>
            <w:tcW w:w="2551" w:type="dxa"/>
            <w:vAlign w:val="center"/>
          </w:tcPr>
          <w:p w:rsidR="00047211" w:rsidRDefault="003C3CB4">
            <w:pPr>
              <w:pStyle w:val="40"/>
            </w:pPr>
            <w:r>
              <w:t>11.54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2080502</w:t>
            </w:r>
          </w:p>
        </w:tc>
        <w:tc>
          <w:tcPr>
            <w:tcW w:w="4535" w:type="dxa"/>
            <w:vAlign w:val="center"/>
          </w:tcPr>
          <w:p w:rsidR="00047211" w:rsidRDefault="003C3CB4">
            <w:pPr>
              <w:pStyle w:val="2"/>
            </w:pPr>
            <w:r>
              <w:t>事业单位离退休</w:t>
            </w:r>
          </w:p>
        </w:tc>
        <w:tc>
          <w:tcPr>
            <w:tcW w:w="2551" w:type="dxa"/>
            <w:vAlign w:val="center"/>
          </w:tcPr>
          <w:p w:rsidR="00047211" w:rsidRDefault="003C3CB4">
            <w:pPr>
              <w:pStyle w:val="40"/>
            </w:pPr>
            <w:r>
              <w:t>4.13</w:t>
            </w:r>
          </w:p>
        </w:tc>
        <w:tc>
          <w:tcPr>
            <w:tcW w:w="2551" w:type="dxa"/>
            <w:vAlign w:val="center"/>
          </w:tcPr>
          <w:p w:rsidR="00047211" w:rsidRDefault="003C3CB4">
            <w:pPr>
              <w:pStyle w:val="40"/>
            </w:pPr>
            <w:r>
              <w:t>4.13</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2080505</w:t>
            </w:r>
          </w:p>
        </w:tc>
        <w:tc>
          <w:tcPr>
            <w:tcW w:w="4535" w:type="dxa"/>
            <w:vAlign w:val="center"/>
          </w:tcPr>
          <w:p w:rsidR="00047211" w:rsidRDefault="003C3CB4">
            <w:pPr>
              <w:pStyle w:val="2"/>
            </w:pPr>
            <w:r>
              <w:t>机关事业单位基本养老保险缴费支出</w:t>
            </w:r>
          </w:p>
        </w:tc>
        <w:tc>
          <w:tcPr>
            <w:tcW w:w="2551" w:type="dxa"/>
            <w:vAlign w:val="center"/>
          </w:tcPr>
          <w:p w:rsidR="00047211" w:rsidRDefault="003C3CB4">
            <w:pPr>
              <w:pStyle w:val="40"/>
            </w:pPr>
            <w:r>
              <w:t>5.97</w:t>
            </w:r>
          </w:p>
        </w:tc>
        <w:tc>
          <w:tcPr>
            <w:tcW w:w="2551" w:type="dxa"/>
            <w:vAlign w:val="center"/>
          </w:tcPr>
          <w:p w:rsidR="00047211" w:rsidRDefault="003C3CB4">
            <w:pPr>
              <w:pStyle w:val="40"/>
            </w:pPr>
            <w:r>
              <w:t>5.97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2080506</w:t>
            </w:r>
          </w:p>
        </w:tc>
        <w:tc>
          <w:tcPr>
            <w:tcW w:w="4535" w:type="dxa"/>
            <w:vAlign w:val="center"/>
          </w:tcPr>
          <w:p w:rsidR="00047211" w:rsidRDefault="003C3CB4">
            <w:pPr>
              <w:pStyle w:val="2"/>
            </w:pPr>
            <w:r>
              <w:t>机关事业单位职业年金缴费支出</w:t>
            </w:r>
          </w:p>
        </w:tc>
        <w:tc>
          <w:tcPr>
            <w:tcW w:w="2551" w:type="dxa"/>
            <w:vAlign w:val="center"/>
          </w:tcPr>
          <w:p w:rsidR="00047211" w:rsidRDefault="003C3CB4">
            <w:pPr>
              <w:pStyle w:val="40"/>
            </w:pPr>
            <w:r>
              <w:t>1.44</w:t>
            </w:r>
          </w:p>
        </w:tc>
        <w:tc>
          <w:tcPr>
            <w:tcW w:w="2551" w:type="dxa"/>
            <w:vAlign w:val="center"/>
          </w:tcPr>
          <w:p w:rsidR="00047211" w:rsidRDefault="003C3CB4">
            <w:pPr>
              <w:pStyle w:val="40"/>
            </w:pPr>
            <w:r>
              <w:t>1.44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20827</w:t>
            </w:r>
          </w:p>
        </w:tc>
        <w:tc>
          <w:tcPr>
            <w:tcW w:w="4535" w:type="dxa"/>
            <w:vAlign w:val="center"/>
          </w:tcPr>
          <w:p w:rsidR="00047211" w:rsidRDefault="003C3CB4">
            <w:pPr>
              <w:pStyle w:val="2"/>
            </w:pPr>
            <w:r>
              <w:t>财政对其他社会保险基金的补助</w:t>
            </w:r>
          </w:p>
        </w:tc>
        <w:tc>
          <w:tcPr>
            <w:tcW w:w="2551" w:type="dxa"/>
            <w:vAlign w:val="center"/>
          </w:tcPr>
          <w:p w:rsidR="00047211" w:rsidRDefault="003C3CB4">
            <w:pPr>
              <w:pStyle w:val="40"/>
            </w:pPr>
            <w:r>
              <w:t>0.20</w:t>
            </w:r>
          </w:p>
        </w:tc>
        <w:tc>
          <w:tcPr>
            <w:tcW w:w="2551" w:type="dxa"/>
            <w:vAlign w:val="center"/>
          </w:tcPr>
          <w:p w:rsidR="00047211" w:rsidRDefault="003C3CB4">
            <w:pPr>
              <w:pStyle w:val="40"/>
            </w:pPr>
            <w:r>
              <w:t>0.20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2082701</w:t>
            </w:r>
          </w:p>
        </w:tc>
        <w:tc>
          <w:tcPr>
            <w:tcW w:w="4535" w:type="dxa"/>
            <w:vAlign w:val="center"/>
          </w:tcPr>
          <w:p w:rsidR="00047211" w:rsidRDefault="003C3CB4">
            <w:pPr>
              <w:pStyle w:val="2"/>
            </w:pPr>
            <w:r>
              <w:t>财政对失业保险基金的补助</w:t>
            </w:r>
          </w:p>
        </w:tc>
        <w:tc>
          <w:tcPr>
            <w:tcW w:w="2551" w:type="dxa"/>
            <w:vAlign w:val="center"/>
          </w:tcPr>
          <w:p w:rsidR="00047211" w:rsidRDefault="003C3CB4">
            <w:pPr>
              <w:pStyle w:val="40"/>
            </w:pPr>
            <w:r>
              <w:t>0.12</w:t>
            </w:r>
          </w:p>
        </w:tc>
        <w:tc>
          <w:tcPr>
            <w:tcW w:w="2551" w:type="dxa"/>
            <w:vAlign w:val="center"/>
          </w:tcPr>
          <w:p w:rsidR="00047211" w:rsidRDefault="003C3CB4">
            <w:pPr>
              <w:pStyle w:val="40"/>
            </w:pPr>
            <w:r>
              <w:t>0.12</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2082702</w:t>
            </w:r>
          </w:p>
        </w:tc>
        <w:tc>
          <w:tcPr>
            <w:tcW w:w="4535" w:type="dxa"/>
            <w:vAlign w:val="center"/>
          </w:tcPr>
          <w:p w:rsidR="00047211" w:rsidRDefault="003C3CB4">
            <w:pPr>
              <w:pStyle w:val="2"/>
            </w:pPr>
            <w:r>
              <w:t>财政对工伤保险基金的补助</w:t>
            </w:r>
          </w:p>
        </w:tc>
        <w:tc>
          <w:tcPr>
            <w:tcW w:w="2551" w:type="dxa"/>
            <w:vAlign w:val="center"/>
          </w:tcPr>
          <w:p w:rsidR="00047211" w:rsidRDefault="003C3CB4">
            <w:pPr>
              <w:pStyle w:val="40"/>
            </w:pPr>
            <w:r>
              <w:t>0.08</w:t>
            </w:r>
          </w:p>
        </w:tc>
        <w:tc>
          <w:tcPr>
            <w:tcW w:w="2551" w:type="dxa"/>
            <w:vAlign w:val="center"/>
          </w:tcPr>
          <w:p w:rsidR="00047211" w:rsidRDefault="003C3CB4">
            <w:pPr>
              <w:pStyle w:val="40"/>
            </w:pPr>
            <w:r>
              <w:t>0.08</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210</w:t>
            </w:r>
          </w:p>
        </w:tc>
        <w:tc>
          <w:tcPr>
            <w:tcW w:w="4535" w:type="dxa"/>
            <w:vAlign w:val="center"/>
          </w:tcPr>
          <w:p w:rsidR="00047211" w:rsidRDefault="003C3CB4">
            <w:pPr>
              <w:pStyle w:val="2"/>
            </w:pPr>
            <w:r>
              <w:t>卫生健康支出</w:t>
            </w:r>
          </w:p>
        </w:tc>
        <w:tc>
          <w:tcPr>
            <w:tcW w:w="2551" w:type="dxa"/>
            <w:vAlign w:val="center"/>
          </w:tcPr>
          <w:p w:rsidR="00047211" w:rsidRDefault="003C3CB4">
            <w:pPr>
              <w:pStyle w:val="40"/>
            </w:pPr>
            <w:r>
              <w:t>3.65</w:t>
            </w:r>
          </w:p>
        </w:tc>
        <w:tc>
          <w:tcPr>
            <w:tcW w:w="2551" w:type="dxa"/>
            <w:vAlign w:val="center"/>
          </w:tcPr>
          <w:p w:rsidR="00047211" w:rsidRDefault="003C3CB4">
            <w:pPr>
              <w:pStyle w:val="40"/>
            </w:pPr>
            <w:r>
              <w:t>3.65</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21011</w:t>
            </w:r>
          </w:p>
        </w:tc>
        <w:tc>
          <w:tcPr>
            <w:tcW w:w="4535" w:type="dxa"/>
            <w:vAlign w:val="center"/>
          </w:tcPr>
          <w:p w:rsidR="00047211" w:rsidRDefault="003C3CB4">
            <w:pPr>
              <w:pStyle w:val="2"/>
            </w:pPr>
            <w:r>
              <w:t>行政事业单位医疗</w:t>
            </w:r>
          </w:p>
        </w:tc>
        <w:tc>
          <w:tcPr>
            <w:tcW w:w="2551" w:type="dxa"/>
            <w:vAlign w:val="center"/>
          </w:tcPr>
          <w:p w:rsidR="00047211" w:rsidRDefault="003C3CB4">
            <w:pPr>
              <w:pStyle w:val="40"/>
            </w:pPr>
            <w:r>
              <w:t>3.65</w:t>
            </w:r>
          </w:p>
        </w:tc>
        <w:tc>
          <w:tcPr>
            <w:tcW w:w="2551" w:type="dxa"/>
            <w:vAlign w:val="center"/>
          </w:tcPr>
          <w:p w:rsidR="00047211" w:rsidRDefault="003C3CB4">
            <w:pPr>
              <w:pStyle w:val="40"/>
            </w:pPr>
            <w:r>
              <w:t>3.65</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2101102</w:t>
            </w:r>
          </w:p>
        </w:tc>
        <w:tc>
          <w:tcPr>
            <w:tcW w:w="4535" w:type="dxa"/>
            <w:vAlign w:val="center"/>
          </w:tcPr>
          <w:p w:rsidR="00047211" w:rsidRDefault="003C3CB4">
            <w:pPr>
              <w:pStyle w:val="2"/>
            </w:pPr>
            <w:r>
              <w:t>事业单位医疗</w:t>
            </w:r>
          </w:p>
        </w:tc>
        <w:tc>
          <w:tcPr>
            <w:tcW w:w="2551" w:type="dxa"/>
            <w:vAlign w:val="center"/>
          </w:tcPr>
          <w:p w:rsidR="00047211" w:rsidRDefault="003C3CB4">
            <w:pPr>
              <w:pStyle w:val="40"/>
            </w:pPr>
            <w:r>
              <w:t>2.61</w:t>
            </w:r>
          </w:p>
        </w:tc>
        <w:tc>
          <w:tcPr>
            <w:tcW w:w="2551" w:type="dxa"/>
            <w:vAlign w:val="center"/>
          </w:tcPr>
          <w:p w:rsidR="00047211" w:rsidRDefault="003C3CB4">
            <w:pPr>
              <w:pStyle w:val="40"/>
            </w:pPr>
            <w:r>
              <w:t>2.61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2101103</w:t>
            </w:r>
          </w:p>
        </w:tc>
        <w:tc>
          <w:tcPr>
            <w:tcW w:w="4535" w:type="dxa"/>
            <w:vAlign w:val="center"/>
          </w:tcPr>
          <w:p w:rsidR="00047211" w:rsidRDefault="003C3CB4">
            <w:pPr>
              <w:pStyle w:val="2"/>
            </w:pPr>
            <w:r>
              <w:t>公务员医疗补助</w:t>
            </w:r>
          </w:p>
        </w:tc>
        <w:tc>
          <w:tcPr>
            <w:tcW w:w="2551" w:type="dxa"/>
            <w:vAlign w:val="center"/>
          </w:tcPr>
          <w:p w:rsidR="00047211" w:rsidRDefault="003C3CB4">
            <w:pPr>
              <w:pStyle w:val="40"/>
            </w:pPr>
            <w:r>
              <w:t>1.04</w:t>
            </w:r>
          </w:p>
        </w:tc>
        <w:tc>
          <w:tcPr>
            <w:tcW w:w="2551" w:type="dxa"/>
            <w:vAlign w:val="center"/>
          </w:tcPr>
          <w:p w:rsidR="00047211" w:rsidRDefault="003C3CB4">
            <w:pPr>
              <w:pStyle w:val="40"/>
            </w:pPr>
            <w:r>
              <w:t>1.04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221</w:t>
            </w:r>
          </w:p>
        </w:tc>
        <w:tc>
          <w:tcPr>
            <w:tcW w:w="4535" w:type="dxa"/>
            <w:vAlign w:val="center"/>
          </w:tcPr>
          <w:p w:rsidR="00047211" w:rsidRDefault="003C3CB4">
            <w:pPr>
              <w:pStyle w:val="2"/>
            </w:pPr>
            <w:r>
              <w:t>住房保障支出</w:t>
            </w:r>
          </w:p>
        </w:tc>
        <w:tc>
          <w:tcPr>
            <w:tcW w:w="2551" w:type="dxa"/>
            <w:vAlign w:val="center"/>
          </w:tcPr>
          <w:p w:rsidR="00047211" w:rsidRDefault="003C3CB4">
            <w:pPr>
              <w:pStyle w:val="40"/>
            </w:pPr>
            <w:r>
              <w:t>4.46</w:t>
            </w:r>
          </w:p>
        </w:tc>
        <w:tc>
          <w:tcPr>
            <w:tcW w:w="2551" w:type="dxa"/>
            <w:vAlign w:val="center"/>
          </w:tcPr>
          <w:p w:rsidR="00047211" w:rsidRDefault="003C3CB4">
            <w:pPr>
              <w:pStyle w:val="40"/>
            </w:pPr>
            <w:r>
              <w:t>4.46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22102</w:t>
            </w:r>
          </w:p>
        </w:tc>
        <w:tc>
          <w:tcPr>
            <w:tcW w:w="4535" w:type="dxa"/>
            <w:vAlign w:val="center"/>
          </w:tcPr>
          <w:p w:rsidR="00047211" w:rsidRDefault="003C3CB4">
            <w:pPr>
              <w:pStyle w:val="2"/>
            </w:pPr>
            <w:r>
              <w:t>住房改革支出</w:t>
            </w:r>
          </w:p>
        </w:tc>
        <w:tc>
          <w:tcPr>
            <w:tcW w:w="2551" w:type="dxa"/>
            <w:vAlign w:val="center"/>
          </w:tcPr>
          <w:p w:rsidR="00047211" w:rsidRDefault="003C3CB4">
            <w:pPr>
              <w:pStyle w:val="40"/>
            </w:pPr>
            <w:r>
              <w:t>4.46</w:t>
            </w:r>
          </w:p>
        </w:tc>
        <w:tc>
          <w:tcPr>
            <w:tcW w:w="2551" w:type="dxa"/>
            <w:vAlign w:val="center"/>
          </w:tcPr>
          <w:p w:rsidR="00047211" w:rsidRDefault="003C3CB4">
            <w:pPr>
              <w:pStyle w:val="40"/>
            </w:pPr>
            <w:r>
              <w:t>4.46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1191" w:type="dxa"/>
            <w:vAlign w:val="center"/>
          </w:tcPr>
          <w:p w:rsidR="00047211" w:rsidRDefault="003C3CB4">
            <w:pPr>
              <w:pStyle w:val="2"/>
            </w:pPr>
            <w:r>
              <w:t>2210201</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4.46</w:t>
            </w:r>
          </w:p>
        </w:tc>
        <w:tc>
          <w:tcPr>
            <w:tcW w:w="2551" w:type="dxa"/>
            <w:vAlign w:val="center"/>
          </w:tcPr>
          <w:p w:rsidR="00047211" w:rsidRDefault="003C3CB4">
            <w:pPr>
              <w:pStyle w:val="40"/>
            </w:pPr>
            <w:r>
              <w:t>4.46</w:t>
            </w:r>
          </w:p>
        </w:tc>
        <w:tc>
          <w:tcPr>
            <w:tcW w:w="255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1423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2"/>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3"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支出部门经济分类科目</w:t>
            </w:r>
          </w:p>
        </w:tc>
        <w:tc>
          <w:tcPr>
            <w:tcW w:w="7654" w:type="dxa"/>
            <w:gridSpan w:val="3"/>
            <w:vAlign w:val="center"/>
          </w:tcPr>
          <w:p w:rsidR="00047211" w:rsidRDefault="003C3CB4">
            <w:pPr>
              <w:pStyle w:val="10"/>
            </w:pPr>
            <w:r>
              <w:t>一般公共预算基本支出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Align w:val="center"/>
          </w:tcPr>
          <w:p w:rsidR="00047211" w:rsidRDefault="003C3CB4">
            <w:pPr>
              <w:pStyle w:val="10"/>
            </w:pPr>
            <w:r>
              <w:t>合计</w:t>
            </w:r>
          </w:p>
        </w:tc>
        <w:tc>
          <w:tcPr>
            <w:tcW w:w="2551" w:type="dxa"/>
            <w:vAlign w:val="center"/>
          </w:tcPr>
          <w:p w:rsidR="00047211" w:rsidRDefault="003C3CB4">
            <w:pPr>
              <w:pStyle w:val="10"/>
            </w:pPr>
            <w:r>
              <w:t>人员经费</w:t>
            </w:r>
          </w:p>
        </w:tc>
        <w:tc>
          <w:tcPr>
            <w:tcW w:w="2552" w:type="dxa"/>
            <w:vAlign w:val="center"/>
          </w:tcPr>
          <w:p w:rsidR="00047211" w:rsidRDefault="003C3CB4">
            <w:pPr>
              <w:pStyle w:val="10"/>
            </w:pPr>
            <w:r>
              <w:t>公用经费</w:t>
            </w:r>
          </w:p>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2"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74.00</w:t>
            </w:r>
          </w:p>
        </w:tc>
        <w:tc>
          <w:tcPr>
            <w:tcW w:w="2551" w:type="dxa"/>
            <w:vAlign w:val="center"/>
          </w:tcPr>
          <w:p w:rsidR="00047211" w:rsidRDefault="003C3CB4">
            <w:pPr>
              <w:pStyle w:val="7"/>
            </w:pPr>
            <w:r>
              <w:t>68.14</w:t>
            </w:r>
          </w:p>
        </w:tc>
        <w:tc>
          <w:tcPr>
            <w:tcW w:w="2552" w:type="dxa"/>
            <w:vAlign w:val="center"/>
          </w:tcPr>
          <w:p w:rsidR="00047211" w:rsidRDefault="003C3CB4">
            <w:pPr>
              <w:pStyle w:val="7"/>
            </w:pPr>
            <w:r>
              <w:t>5.86</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301</w:t>
            </w:r>
          </w:p>
        </w:tc>
        <w:tc>
          <w:tcPr>
            <w:tcW w:w="4535" w:type="dxa"/>
            <w:vAlign w:val="center"/>
          </w:tcPr>
          <w:p w:rsidR="00047211" w:rsidRDefault="003C3CB4">
            <w:pPr>
              <w:pStyle w:val="2"/>
            </w:pPr>
            <w:r>
              <w:t>工资福利支出</w:t>
            </w:r>
          </w:p>
        </w:tc>
        <w:tc>
          <w:tcPr>
            <w:tcW w:w="2551" w:type="dxa"/>
            <w:vAlign w:val="center"/>
          </w:tcPr>
          <w:p w:rsidR="00047211" w:rsidRDefault="003C3CB4">
            <w:pPr>
              <w:pStyle w:val="40"/>
            </w:pPr>
            <w:r>
              <w:t>64.01</w:t>
            </w:r>
          </w:p>
        </w:tc>
        <w:tc>
          <w:tcPr>
            <w:tcW w:w="2551" w:type="dxa"/>
            <w:vAlign w:val="center"/>
          </w:tcPr>
          <w:p w:rsidR="00047211" w:rsidRDefault="003C3CB4">
            <w:pPr>
              <w:pStyle w:val="40"/>
            </w:pPr>
            <w:r>
              <w:t>64.01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30101</w:t>
            </w:r>
          </w:p>
        </w:tc>
        <w:tc>
          <w:tcPr>
            <w:tcW w:w="4535" w:type="dxa"/>
            <w:vAlign w:val="center"/>
          </w:tcPr>
          <w:p w:rsidR="00047211" w:rsidRDefault="003C3CB4">
            <w:pPr>
              <w:pStyle w:val="2"/>
            </w:pPr>
            <w:r>
              <w:t>基本工资</w:t>
            </w:r>
          </w:p>
        </w:tc>
        <w:tc>
          <w:tcPr>
            <w:tcW w:w="2551" w:type="dxa"/>
            <w:vAlign w:val="center"/>
          </w:tcPr>
          <w:p w:rsidR="00047211" w:rsidRDefault="003C3CB4">
            <w:pPr>
              <w:pStyle w:val="40"/>
            </w:pPr>
            <w:r>
              <w:t>23.91</w:t>
            </w:r>
          </w:p>
        </w:tc>
        <w:tc>
          <w:tcPr>
            <w:tcW w:w="2551" w:type="dxa"/>
            <w:vAlign w:val="center"/>
          </w:tcPr>
          <w:p w:rsidR="00047211" w:rsidRDefault="003C3CB4">
            <w:pPr>
              <w:pStyle w:val="40"/>
            </w:pPr>
            <w:r>
              <w:t>23.91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30102</w:t>
            </w:r>
          </w:p>
        </w:tc>
        <w:tc>
          <w:tcPr>
            <w:tcW w:w="4535" w:type="dxa"/>
            <w:vAlign w:val="center"/>
          </w:tcPr>
          <w:p w:rsidR="00047211" w:rsidRDefault="003C3CB4">
            <w:pPr>
              <w:pStyle w:val="2"/>
            </w:pPr>
            <w:r>
              <w:t>津贴补贴</w:t>
            </w:r>
          </w:p>
        </w:tc>
        <w:tc>
          <w:tcPr>
            <w:tcW w:w="2551" w:type="dxa"/>
            <w:vAlign w:val="center"/>
          </w:tcPr>
          <w:p w:rsidR="00047211" w:rsidRDefault="003C3CB4">
            <w:pPr>
              <w:pStyle w:val="40"/>
            </w:pPr>
            <w:r>
              <w:t>9.01</w:t>
            </w:r>
          </w:p>
        </w:tc>
        <w:tc>
          <w:tcPr>
            <w:tcW w:w="2551" w:type="dxa"/>
            <w:vAlign w:val="center"/>
          </w:tcPr>
          <w:p w:rsidR="00047211" w:rsidRDefault="003C3CB4">
            <w:pPr>
              <w:pStyle w:val="40"/>
            </w:pPr>
            <w:r>
              <w:t>9.01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30107</w:t>
            </w:r>
          </w:p>
        </w:tc>
        <w:tc>
          <w:tcPr>
            <w:tcW w:w="4535" w:type="dxa"/>
            <w:vAlign w:val="center"/>
          </w:tcPr>
          <w:p w:rsidR="00047211" w:rsidRDefault="003C3CB4">
            <w:pPr>
              <w:pStyle w:val="2"/>
            </w:pPr>
            <w:r>
              <w:t>绩效工资</w:t>
            </w:r>
          </w:p>
        </w:tc>
        <w:tc>
          <w:tcPr>
            <w:tcW w:w="2551" w:type="dxa"/>
            <w:vAlign w:val="center"/>
          </w:tcPr>
          <w:p w:rsidR="00047211" w:rsidRDefault="003C3CB4">
            <w:pPr>
              <w:pStyle w:val="40"/>
            </w:pPr>
            <w:r>
              <w:t>15.16</w:t>
            </w:r>
          </w:p>
        </w:tc>
        <w:tc>
          <w:tcPr>
            <w:tcW w:w="2551" w:type="dxa"/>
            <w:vAlign w:val="center"/>
          </w:tcPr>
          <w:p w:rsidR="00047211" w:rsidRDefault="003C3CB4">
            <w:pPr>
              <w:pStyle w:val="40"/>
            </w:pPr>
            <w:r>
              <w:t>15.16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30108</w:t>
            </w:r>
          </w:p>
        </w:tc>
        <w:tc>
          <w:tcPr>
            <w:tcW w:w="4535" w:type="dxa"/>
            <w:vAlign w:val="center"/>
          </w:tcPr>
          <w:p w:rsidR="00047211" w:rsidRDefault="003C3CB4">
            <w:pPr>
              <w:pStyle w:val="2"/>
            </w:pPr>
            <w:r>
              <w:t>机关事业单位基本养老保险缴费</w:t>
            </w:r>
          </w:p>
        </w:tc>
        <w:tc>
          <w:tcPr>
            <w:tcW w:w="2551" w:type="dxa"/>
            <w:vAlign w:val="center"/>
          </w:tcPr>
          <w:p w:rsidR="00047211" w:rsidRDefault="003C3CB4">
            <w:pPr>
              <w:pStyle w:val="40"/>
            </w:pPr>
            <w:r>
              <w:t>5.97</w:t>
            </w:r>
          </w:p>
        </w:tc>
        <w:tc>
          <w:tcPr>
            <w:tcW w:w="2551" w:type="dxa"/>
            <w:vAlign w:val="center"/>
          </w:tcPr>
          <w:p w:rsidR="00047211" w:rsidRDefault="003C3CB4">
            <w:pPr>
              <w:pStyle w:val="40"/>
            </w:pPr>
            <w:r>
              <w:t>5.97</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30109</w:t>
            </w:r>
          </w:p>
        </w:tc>
        <w:tc>
          <w:tcPr>
            <w:tcW w:w="4535" w:type="dxa"/>
            <w:vAlign w:val="center"/>
          </w:tcPr>
          <w:p w:rsidR="00047211" w:rsidRDefault="003C3CB4">
            <w:pPr>
              <w:pStyle w:val="2"/>
            </w:pPr>
            <w:r>
              <w:t>职业年金缴费</w:t>
            </w:r>
          </w:p>
        </w:tc>
        <w:tc>
          <w:tcPr>
            <w:tcW w:w="2551" w:type="dxa"/>
            <w:vAlign w:val="center"/>
          </w:tcPr>
          <w:p w:rsidR="00047211" w:rsidRDefault="003C3CB4">
            <w:pPr>
              <w:pStyle w:val="40"/>
            </w:pPr>
            <w:r>
              <w:t>1.44</w:t>
            </w:r>
          </w:p>
        </w:tc>
        <w:tc>
          <w:tcPr>
            <w:tcW w:w="2551" w:type="dxa"/>
            <w:vAlign w:val="center"/>
          </w:tcPr>
          <w:p w:rsidR="00047211" w:rsidRDefault="003C3CB4">
            <w:pPr>
              <w:pStyle w:val="40"/>
            </w:pPr>
            <w:r>
              <w:t>1.44</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30110</w:t>
            </w:r>
          </w:p>
        </w:tc>
        <w:tc>
          <w:tcPr>
            <w:tcW w:w="4535" w:type="dxa"/>
            <w:vAlign w:val="center"/>
          </w:tcPr>
          <w:p w:rsidR="00047211" w:rsidRDefault="003C3CB4">
            <w:pPr>
              <w:pStyle w:val="2"/>
            </w:pPr>
            <w:r>
              <w:t>职工基本医疗保险缴费</w:t>
            </w:r>
          </w:p>
        </w:tc>
        <w:tc>
          <w:tcPr>
            <w:tcW w:w="2551" w:type="dxa"/>
            <w:vAlign w:val="center"/>
          </w:tcPr>
          <w:p w:rsidR="00047211" w:rsidRDefault="003C3CB4">
            <w:pPr>
              <w:pStyle w:val="40"/>
            </w:pPr>
            <w:r>
              <w:t>2.61</w:t>
            </w:r>
          </w:p>
        </w:tc>
        <w:tc>
          <w:tcPr>
            <w:tcW w:w="2551" w:type="dxa"/>
            <w:vAlign w:val="center"/>
          </w:tcPr>
          <w:p w:rsidR="00047211" w:rsidRDefault="003C3CB4">
            <w:pPr>
              <w:pStyle w:val="40"/>
            </w:pPr>
            <w:r>
              <w:t>2.61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30111</w:t>
            </w:r>
          </w:p>
        </w:tc>
        <w:tc>
          <w:tcPr>
            <w:tcW w:w="4535" w:type="dxa"/>
            <w:vAlign w:val="center"/>
          </w:tcPr>
          <w:p w:rsidR="00047211" w:rsidRDefault="003C3CB4">
            <w:pPr>
              <w:pStyle w:val="2"/>
            </w:pPr>
            <w:r>
              <w:t>公务员医疗补助缴费</w:t>
            </w:r>
          </w:p>
        </w:tc>
        <w:tc>
          <w:tcPr>
            <w:tcW w:w="2551" w:type="dxa"/>
            <w:vAlign w:val="center"/>
          </w:tcPr>
          <w:p w:rsidR="00047211" w:rsidRDefault="003C3CB4">
            <w:pPr>
              <w:pStyle w:val="40"/>
            </w:pPr>
            <w:r>
              <w:t>1.04</w:t>
            </w:r>
          </w:p>
        </w:tc>
        <w:tc>
          <w:tcPr>
            <w:tcW w:w="2551" w:type="dxa"/>
            <w:vAlign w:val="center"/>
          </w:tcPr>
          <w:p w:rsidR="00047211" w:rsidRDefault="003C3CB4">
            <w:pPr>
              <w:pStyle w:val="40"/>
            </w:pPr>
            <w:r>
              <w:t>1.04</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30112</w:t>
            </w:r>
          </w:p>
        </w:tc>
        <w:tc>
          <w:tcPr>
            <w:tcW w:w="4535" w:type="dxa"/>
            <w:vAlign w:val="center"/>
          </w:tcPr>
          <w:p w:rsidR="00047211" w:rsidRDefault="003C3CB4">
            <w:pPr>
              <w:pStyle w:val="2"/>
            </w:pPr>
            <w:r>
              <w:t>其他社会保障缴费</w:t>
            </w:r>
          </w:p>
        </w:tc>
        <w:tc>
          <w:tcPr>
            <w:tcW w:w="2551" w:type="dxa"/>
            <w:vAlign w:val="center"/>
          </w:tcPr>
          <w:p w:rsidR="00047211" w:rsidRDefault="003C3CB4">
            <w:pPr>
              <w:pStyle w:val="40"/>
            </w:pPr>
            <w:r>
              <w:t>0.41</w:t>
            </w:r>
          </w:p>
        </w:tc>
        <w:tc>
          <w:tcPr>
            <w:tcW w:w="2551" w:type="dxa"/>
            <w:vAlign w:val="center"/>
          </w:tcPr>
          <w:p w:rsidR="00047211" w:rsidRDefault="003C3CB4">
            <w:pPr>
              <w:pStyle w:val="40"/>
            </w:pPr>
            <w:r>
              <w:t>0.41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30113</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4.46</w:t>
            </w:r>
          </w:p>
        </w:tc>
        <w:tc>
          <w:tcPr>
            <w:tcW w:w="2551" w:type="dxa"/>
            <w:vAlign w:val="center"/>
          </w:tcPr>
          <w:p w:rsidR="00047211" w:rsidRDefault="003C3CB4">
            <w:pPr>
              <w:pStyle w:val="40"/>
            </w:pPr>
            <w:r>
              <w:t>4.46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302</w:t>
            </w:r>
          </w:p>
        </w:tc>
        <w:tc>
          <w:tcPr>
            <w:tcW w:w="4535" w:type="dxa"/>
            <w:vAlign w:val="center"/>
          </w:tcPr>
          <w:p w:rsidR="00047211" w:rsidRDefault="003C3CB4">
            <w:pPr>
              <w:pStyle w:val="2"/>
            </w:pPr>
            <w:r>
              <w:t>商品和服务支出</w:t>
            </w:r>
          </w:p>
        </w:tc>
        <w:tc>
          <w:tcPr>
            <w:tcW w:w="2551" w:type="dxa"/>
            <w:vAlign w:val="center"/>
          </w:tcPr>
          <w:p w:rsidR="00047211" w:rsidRDefault="003C3CB4">
            <w:pPr>
              <w:pStyle w:val="40"/>
            </w:pPr>
            <w:r>
              <w:t>5.86</w:t>
            </w:r>
          </w:p>
        </w:tc>
        <w:tc>
          <w:tcPr>
            <w:tcW w:w="2551" w:type="dxa"/>
            <w:vAlign w:val="center"/>
          </w:tcPr>
          <w:p w:rsidR="00047211" w:rsidRDefault="00047211">
            <w:pPr>
              <w:pStyle w:val="40"/>
            </w:pPr>
          </w:p>
        </w:tc>
        <w:tc>
          <w:tcPr>
            <w:tcW w:w="2552" w:type="dxa"/>
            <w:vAlign w:val="center"/>
          </w:tcPr>
          <w:p w:rsidR="00047211" w:rsidRDefault="003C3CB4">
            <w:pPr>
              <w:pStyle w:val="40"/>
            </w:pPr>
            <w:r>
              <w:t>5.86</w:t>
            </w: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30201</w:t>
            </w:r>
          </w:p>
        </w:tc>
        <w:tc>
          <w:tcPr>
            <w:tcW w:w="4535" w:type="dxa"/>
            <w:vAlign w:val="center"/>
          </w:tcPr>
          <w:p w:rsidR="00047211" w:rsidRDefault="003C3CB4">
            <w:pPr>
              <w:pStyle w:val="2"/>
            </w:pPr>
            <w:r>
              <w:t>办公费</w:t>
            </w:r>
          </w:p>
        </w:tc>
        <w:tc>
          <w:tcPr>
            <w:tcW w:w="2551" w:type="dxa"/>
            <w:vAlign w:val="center"/>
          </w:tcPr>
          <w:p w:rsidR="00047211" w:rsidRDefault="003C3CB4">
            <w:pPr>
              <w:pStyle w:val="40"/>
            </w:pPr>
            <w:r>
              <w:t>0.38</w:t>
            </w:r>
          </w:p>
        </w:tc>
        <w:tc>
          <w:tcPr>
            <w:tcW w:w="2551" w:type="dxa"/>
            <w:vAlign w:val="center"/>
          </w:tcPr>
          <w:p w:rsidR="00047211" w:rsidRDefault="00047211">
            <w:pPr>
              <w:pStyle w:val="40"/>
            </w:pPr>
          </w:p>
        </w:tc>
        <w:tc>
          <w:tcPr>
            <w:tcW w:w="2552" w:type="dxa"/>
            <w:vAlign w:val="center"/>
          </w:tcPr>
          <w:p w:rsidR="00047211" w:rsidRDefault="003C3CB4">
            <w:pPr>
              <w:pStyle w:val="40"/>
            </w:pPr>
            <w:r>
              <w:t>0.38</w:t>
            </w: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30206</w:t>
            </w:r>
          </w:p>
        </w:tc>
        <w:tc>
          <w:tcPr>
            <w:tcW w:w="4535" w:type="dxa"/>
            <w:vAlign w:val="center"/>
          </w:tcPr>
          <w:p w:rsidR="00047211" w:rsidRDefault="003C3CB4">
            <w:pPr>
              <w:pStyle w:val="2"/>
            </w:pPr>
            <w:r>
              <w:t>电费</w:t>
            </w:r>
          </w:p>
        </w:tc>
        <w:tc>
          <w:tcPr>
            <w:tcW w:w="2551" w:type="dxa"/>
            <w:vAlign w:val="center"/>
          </w:tcPr>
          <w:p w:rsidR="00047211" w:rsidRDefault="003C3CB4">
            <w:pPr>
              <w:pStyle w:val="40"/>
            </w:pPr>
            <w:r>
              <w:t>3.20</w:t>
            </w:r>
          </w:p>
        </w:tc>
        <w:tc>
          <w:tcPr>
            <w:tcW w:w="2551" w:type="dxa"/>
            <w:vAlign w:val="center"/>
          </w:tcPr>
          <w:p w:rsidR="00047211" w:rsidRDefault="00047211">
            <w:pPr>
              <w:pStyle w:val="40"/>
            </w:pPr>
          </w:p>
        </w:tc>
        <w:tc>
          <w:tcPr>
            <w:tcW w:w="2552" w:type="dxa"/>
            <w:vAlign w:val="center"/>
          </w:tcPr>
          <w:p w:rsidR="00047211" w:rsidRDefault="003C3CB4">
            <w:pPr>
              <w:pStyle w:val="40"/>
            </w:pPr>
            <w:r>
              <w:t>3.20</w:t>
            </w: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30207</w:t>
            </w:r>
          </w:p>
        </w:tc>
        <w:tc>
          <w:tcPr>
            <w:tcW w:w="4535" w:type="dxa"/>
            <w:vAlign w:val="center"/>
          </w:tcPr>
          <w:p w:rsidR="00047211" w:rsidRDefault="003C3CB4">
            <w:pPr>
              <w:pStyle w:val="2"/>
            </w:pPr>
            <w:r>
              <w:t>邮电费</w:t>
            </w:r>
          </w:p>
        </w:tc>
        <w:tc>
          <w:tcPr>
            <w:tcW w:w="2551" w:type="dxa"/>
            <w:vAlign w:val="center"/>
          </w:tcPr>
          <w:p w:rsidR="00047211" w:rsidRDefault="003C3CB4">
            <w:pPr>
              <w:pStyle w:val="40"/>
            </w:pPr>
            <w:r>
              <w:t>0.20</w:t>
            </w:r>
          </w:p>
        </w:tc>
        <w:tc>
          <w:tcPr>
            <w:tcW w:w="2551" w:type="dxa"/>
            <w:vAlign w:val="center"/>
          </w:tcPr>
          <w:p w:rsidR="00047211" w:rsidRDefault="00047211">
            <w:pPr>
              <w:pStyle w:val="40"/>
            </w:pPr>
          </w:p>
        </w:tc>
        <w:tc>
          <w:tcPr>
            <w:tcW w:w="2552" w:type="dxa"/>
            <w:vAlign w:val="center"/>
          </w:tcPr>
          <w:p w:rsidR="00047211" w:rsidRDefault="003C3CB4">
            <w:pPr>
              <w:pStyle w:val="40"/>
            </w:pPr>
            <w:r>
              <w:t>0.20</w:t>
            </w: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30208</w:t>
            </w:r>
          </w:p>
        </w:tc>
        <w:tc>
          <w:tcPr>
            <w:tcW w:w="4535" w:type="dxa"/>
            <w:vAlign w:val="center"/>
          </w:tcPr>
          <w:p w:rsidR="00047211" w:rsidRDefault="003C3CB4">
            <w:pPr>
              <w:pStyle w:val="2"/>
            </w:pPr>
            <w:r>
              <w:t>取暖费</w:t>
            </w:r>
          </w:p>
        </w:tc>
        <w:tc>
          <w:tcPr>
            <w:tcW w:w="2551" w:type="dxa"/>
            <w:vAlign w:val="center"/>
          </w:tcPr>
          <w:p w:rsidR="00047211" w:rsidRDefault="003C3CB4">
            <w:pPr>
              <w:pStyle w:val="40"/>
            </w:pPr>
            <w:r>
              <w:t>0.90</w:t>
            </w:r>
          </w:p>
        </w:tc>
        <w:tc>
          <w:tcPr>
            <w:tcW w:w="2551" w:type="dxa"/>
            <w:vAlign w:val="center"/>
          </w:tcPr>
          <w:p w:rsidR="00047211" w:rsidRDefault="00047211">
            <w:pPr>
              <w:pStyle w:val="40"/>
            </w:pPr>
          </w:p>
        </w:tc>
        <w:tc>
          <w:tcPr>
            <w:tcW w:w="2552" w:type="dxa"/>
            <w:vAlign w:val="center"/>
          </w:tcPr>
          <w:p w:rsidR="00047211" w:rsidRDefault="003C3CB4">
            <w:pPr>
              <w:pStyle w:val="40"/>
            </w:pPr>
            <w:r>
              <w:t>0.90</w:t>
            </w: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30211</w:t>
            </w:r>
          </w:p>
        </w:tc>
        <w:tc>
          <w:tcPr>
            <w:tcW w:w="4535" w:type="dxa"/>
            <w:vAlign w:val="center"/>
          </w:tcPr>
          <w:p w:rsidR="00047211" w:rsidRDefault="003C3CB4">
            <w:pPr>
              <w:pStyle w:val="2"/>
            </w:pPr>
            <w:r>
              <w:t>差旅费</w:t>
            </w:r>
          </w:p>
        </w:tc>
        <w:tc>
          <w:tcPr>
            <w:tcW w:w="2551" w:type="dxa"/>
            <w:vAlign w:val="center"/>
          </w:tcPr>
          <w:p w:rsidR="00047211" w:rsidRDefault="003C3CB4">
            <w:pPr>
              <w:pStyle w:val="40"/>
            </w:pPr>
            <w:r>
              <w:t>0.12</w:t>
            </w:r>
          </w:p>
        </w:tc>
        <w:tc>
          <w:tcPr>
            <w:tcW w:w="2551" w:type="dxa"/>
            <w:vAlign w:val="center"/>
          </w:tcPr>
          <w:p w:rsidR="00047211" w:rsidRDefault="00047211">
            <w:pPr>
              <w:pStyle w:val="40"/>
            </w:pPr>
          </w:p>
        </w:tc>
        <w:tc>
          <w:tcPr>
            <w:tcW w:w="2552" w:type="dxa"/>
            <w:vAlign w:val="center"/>
          </w:tcPr>
          <w:p w:rsidR="00047211" w:rsidRDefault="003C3CB4">
            <w:pPr>
              <w:pStyle w:val="40"/>
            </w:pPr>
            <w:r>
              <w:t>0.12</w:t>
            </w: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30228</w:t>
            </w:r>
          </w:p>
        </w:tc>
        <w:tc>
          <w:tcPr>
            <w:tcW w:w="4535" w:type="dxa"/>
            <w:vAlign w:val="center"/>
          </w:tcPr>
          <w:p w:rsidR="00047211" w:rsidRDefault="003C3CB4">
            <w:pPr>
              <w:pStyle w:val="2"/>
            </w:pPr>
            <w:r>
              <w:t>工会经费</w:t>
            </w:r>
          </w:p>
        </w:tc>
        <w:tc>
          <w:tcPr>
            <w:tcW w:w="2551" w:type="dxa"/>
            <w:vAlign w:val="center"/>
          </w:tcPr>
          <w:p w:rsidR="00047211" w:rsidRDefault="003C3CB4">
            <w:pPr>
              <w:pStyle w:val="40"/>
            </w:pPr>
            <w:r>
              <w:t>0.38</w:t>
            </w:r>
          </w:p>
        </w:tc>
        <w:tc>
          <w:tcPr>
            <w:tcW w:w="2551" w:type="dxa"/>
            <w:vAlign w:val="center"/>
          </w:tcPr>
          <w:p w:rsidR="00047211" w:rsidRDefault="00047211">
            <w:pPr>
              <w:pStyle w:val="40"/>
            </w:pPr>
          </w:p>
        </w:tc>
        <w:tc>
          <w:tcPr>
            <w:tcW w:w="2552" w:type="dxa"/>
            <w:vAlign w:val="center"/>
          </w:tcPr>
          <w:p w:rsidR="00047211" w:rsidRDefault="003C3CB4">
            <w:pPr>
              <w:pStyle w:val="40"/>
            </w:pPr>
            <w:r>
              <w:t>0.38</w:t>
            </w:r>
          </w:p>
        </w:tc>
      </w:tr>
      <w:tr w:rsidR="00047211">
        <w:trPr>
          <w:trHeight w:val="369"/>
          <w:jc w:val="center"/>
        </w:trPr>
        <w:tc>
          <w:tcPr>
            <w:tcW w:w="850" w:type="dxa"/>
            <w:vAlign w:val="center"/>
          </w:tcPr>
          <w:p w:rsidR="00047211" w:rsidRDefault="003C3CB4">
            <w:pPr>
              <w:pStyle w:val="3"/>
            </w:pPr>
            <w:r>
              <w:t>19</w:t>
            </w:r>
          </w:p>
        </w:tc>
        <w:tc>
          <w:tcPr>
            <w:tcW w:w="1191" w:type="dxa"/>
            <w:vAlign w:val="center"/>
          </w:tcPr>
          <w:p w:rsidR="00047211" w:rsidRDefault="003C3CB4">
            <w:pPr>
              <w:pStyle w:val="2"/>
            </w:pPr>
            <w:r>
              <w:t>30229</w:t>
            </w:r>
          </w:p>
        </w:tc>
        <w:tc>
          <w:tcPr>
            <w:tcW w:w="4535" w:type="dxa"/>
            <w:vAlign w:val="center"/>
          </w:tcPr>
          <w:p w:rsidR="00047211" w:rsidRDefault="003C3CB4">
            <w:pPr>
              <w:pStyle w:val="2"/>
            </w:pPr>
            <w:r>
              <w:t>福利费</w:t>
            </w:r>
          </w:p>
        </w:tc>
        <w:tc>
          <w:tcPr>
            <w:tcW w:w="2551" w:type="dxa"/>
            <w:vAlign w:val="center"/>
          </w:tcPr>
          <w:p w:rsidR="00047211" w:rsidRDefault="003C3CB4">
            <w:pPr>
              <w:pStyle w:val="40"/>
            </w:pPr>
            <w:r>
              <w:t>0.68</w:t>
            </w:r>
          </w:p>
        </w:tc>
        <w:tc>
          <w:tcPr>
            <w:tcW w:w="2551" w:type="dxa"/>
            <w:vAlign w:val="center"/>
          </w:tcPr>
          <w:p w:rsidR="00047211" w:rsidRDefault="00047211">
            <w:pPr>
              <w:pStyle w:val="40"/>
            </w:pPr>
          </w:p>
        </w:tc>
        <w:tc>
          <w:tcPr>
            <w:tcW w:w="2552" w:type="dxa"/>
            <w:vAlign w:val="center"/>
          </w:tcPr>
          <w:p w:rsidR="00047211" w:rsidRDefault="003C3CB4">
            <w:pPr>
              <w:pStyle w:val="40"/>
            </w:pPr>
            <w:r>
              <w:t>0.68</w:t>
            </w:r>
          </w:p>
        </w:tc>
      </w:tr>
      <w:tr w:rsidR="00047211">
        <w:trPr>
          <w:trHeight w:val="369"/>
          <w:jc w:val="center"/>
        </w:trPr>
        <w:tc>
          <w:tcPr>
            <w:tcW w:w="850" w:type="dxa"/>
            <w:vAlign w:val="center"/>
          </w:tcPr>
          <w:p w:rsidR="00047211" w:rsidRDefault="003C3CB4">
            <w:pPr>
              <w:pStyle w:val="3"/>
            </w:pPr>
            <w:r>
              <w:lastRenderedPageBreak/>
              <w:t>20</w:t>
            </w:r>
          </w:p>
        </w:tc>
        <w:tc>
          <w:tcPr>
            <w:tcW w:w="1191" w:type="dxa"/>
            <w:vAlign w:val="center"/>
          </w:tcPr>
          <w:p w:rsidR="00047211" w:rsidRDefault="003C3CB4">
            <w:pPr>
              <w:pStyle w:val="2"/>
            </w:pPr>
            <w:r>
              <w:t>303</w:t>
            </w:r>
          </w:p>
        </w:tc>
        <w:tc>
          <w:tcPr>
            <w:tcW w:w="4535" w:type="dxa"/>
            <w:vAlign w:val="center"/>
          </w:tcPr>
          <w:p w:rsidR="00047211" w:rsidRDefault="003C3CB4">
            <w:pPr>
              <w:pStyle w:val="2"/>
            </w:pPr>
            <w:r>
              <w:t>对个人和家庭的补助</w:t>
            </w:r>
          </w:p>
        </w:tc>
        <w:tc>
          <w:tcPr>
            <w:tcW w:w="2551" w:type="dxa"/>
            <w:vAlign w:val="center"/>
          </w:tcPr>
          <w:p w:rsidR="00047211" w:rsidRDefault="003C3CB4">
            <w:pPr>
              <w:pStyle w:val="40"/>
            </w:pPr>
            <w:r>
              <w:t>4.13</w:t>
            </w:r>
          </w:p>
        </w:tc>
        <w:tc>
          <w:tcPr>
            <w:tcW w:w="2551" w:type="dxa"/>
            <w:vAlign w:val="center"/>
          </w:tcPr>
          <w:p w:rsidR="00047211" w:rsidRDefault="003C3CB4">
            <w:pPr>
              <w:pStyle w:val="40"/>
            </w:pPr>
            <w:r>
              <w:t>4.13</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1191" w:type="dxa"/>
            <w:vAlign w:val="center"/>
          </w:tcPr>
          <w:p w:rsidR="00047211" w:rsidRDefault="003C3CB4">
            <w:pPr>
              <w:pStyle w:val="2"/>
            </w:pPr>
            <w:r>
              <w:t>30302</w:t>
            </w:r>
          </w:p>
        </w:tc>
        <w:tc>
          <w:tcPr>
            <w:tcW w:w="4535" w:type="dxa"/>
            <w:vAlign w:val="center"/>
          </w:tcPr>
          <w:p w:rsidR="00047211" w:rsidRDefault="003C3CB4">
            <w:pPr>
              <w:pStyle w:val="2"/>
            </w:pPr>
            <w:r>
              <w:t>退休费</w:t>
            </w:r>
          </w:p>
        </w:tc>
        <w:tc>
          <w:tcPr>
            <w:tcW w:w="2551" w:type="dxa"/>
            <w:vAlign w:val="center"/>
          </w:tcPr>
          <w:p w:rsidR="00047211" w:rsidRDefault="003C3CB4">
            <w:pPr>
              <w:pStyle w:val="40"/>
            </w:pPr>
            <w:r>
              <w:t>4.13</w:t>
            </w:r>
          </w:p>
        </w:tc>
        <w:tc>
          <w:tcPr>
            <w:tcW w:w="2551" w:type="dxa"/>
            <w:vAlign w:val="center"/>
          </w:tcPr>
          <w:p w:rsidR="00047211" w:rsidRDefault="003C3CB4">
            <w:pPr>
              <w:pStyle w:val="40"/>
            </w:pPr>
            <w:r>
              <w:t>4.13</w:t>
            </w:r>
          </w:p>
        </w:tc>
        <w:tc>
          <w:tcPr>
            <w:tcW w:w="2552"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单位预算政府性基金预算财政拨款支出表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三公</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经费支出表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798"/>
        <w:gridCol w:w="2382"/>
        <w:gridCol w:w="2381"/>
        <w:gridCol w:w="2381"/>
        <w:gridCol w:w="2381"/>
      </w:tblGrid>
      <w:tr w:rsidR="00047211">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238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476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3798" w:type="dxa"/>
            <w:vMerge w:val="restart"/>
            <w:vAlign w:val="center"/>
          </w:tcPr>
          <w:p w:rsidR="00047211" w:rsidRDefault="003C3CB4">
            <w:pPr>
              <w:pStyle w:val="10"/>
            </w:pPr>
            <w:r>
              <w:t>项</w:t>
            </w:r>
            <w:r>
              <w:t xml:space="preserve">  </w:t>
            </w:r>
            <w:r>
              <w:t>目</w:t>
            </w:r>
          </w:p>
        </w:tc>
        <w:tc>
          <w:tcPr>
            <w:tcW w:w="9525" w:type="dxa"/>
            <w:gridSpan w:val="4"/>
            <w:vAlign w:val="center"/>
          </w:tcPr>
          <w:p w:rsidR="00047211" w:rsidRDefault="003C3CB4">
            <w:pPr>
              <w:pStyle w:val="10"/>
            </w:pPr>
            <w:r>
              <w:t>资</w:t>
            </w:r>
            <w:r>
              <w:t xml:space="preserve"> </w:t>
            </w:r>
            <w:r>
              <w:t>金</w:t>
            </w:r>
            <w:r>
              <w:t xml:space="preserve"> </w:t>
            </w:r>
            <w:r>
              <w:t>性</w:t>
            </w:r>
            <w:r>
              <w:t xml:space="preserve"> </w:t>
            </w:r>
            <w:r>
              <w:t>质</w:t>
            </w:r>
          </w:p>
        </w:tc>
      </w:tr>
      <w:tr w:rsidR="00047211">
        <w:trPr>
          <w:trHeight w:val="567"/>
          <w:tblHeader/>
          <w:jc w:val="center"/>
        </w:trPr>
        <w:tc>
          <w:tcPr>
            <w:tcW w:w="850" w:type="dxa"/>
            <w:vMerge/>
          </w:tcPr>
          <w:p w:rsidR="00047211" w:rsidRDefault="00047211"/>
        </w:tc>
        <w:tc>
          <w:tcPr>
            <w:tcW w:w="3798" w:type="dxa"/>
            <w:vMerge/>
          </w:tcPr>
          <w:p w:rsidR="00047211" w:rsidRDefault="00047211"/>
        </w:tc>
        <w:tc>
          <w:tcPr>
            <w:tcW w:w="2382" w:type="dxa"/>
            <w:vAlign w:val="center"/>
          </w:tcPr>
          <w:p w:rsidR="00047211" w:rsidRDefault="003C3CB4">
            <w:pPr>
              <w:pStyle w:val="10"/>
            </w:pPr>
            <w:r>
              <w:t>合计</w:t>
            </w:r>
          </w:p>
        </w:tc>
        <w:tc>
          <w:tcPr>
            <w:tcW w:w="2381" w:type="dxa"/>
            <w:vAlign w:val="center"/>
          </w:tcPr>
          <w:p w:rsidR="00047211" w:rsidRDefault="003C3CB4">
            <w:pPr>
              <w:pStyle w:val="10"/>
            </w:pPr>
            <w:r>
              <w:t>一般公共预算</w:t>
            </w:r>
            <w:r>
              <w:t xml:space="preserve">              </w:t>
            </w:r>
            <w:r>
              <w:t>财政拨款</w:t>
            </w:r>
          </w:p>
        </w:tc>
        <w:tc>
          <w:tcPr>
            <w:tcW w:w="2381" w:type="dxa"/>
            <w:vAlign w:val="center"/>
          </w:tcPr>
          <w:p w:rsidR="00047211" w:rsidRDefault="003C3CB4">
            <w:pPr>
              <w:pStyle w:val="10"/>
            </w:pPr>
            <w:r>
              <w:t>政府性基金</w:t>
            </w:r>
            <w:r>
              <w:t xml:space="preserve">                  </w:t>
            </w:r>
            <w:r>
              <w:t>预算拨款</w:t>
            </w:r>
          </w:p>
        </w:tc>
        <w:tc>
          <w:tcPr>
            <w:tcW w:w="2381" w:type="dxa"/>
            <w:vAlign w:val="center"/>
          </w:tcPr>
          <w:p w:rsidR="00047211" w:rsidRDefault="003C3CB4">
            <w:pPr>
              <w:pStyle w:val="10"/>
            </w:pPr>
            <w:r>
              <w:t>国有资本经营</w:t>
            </w:r>
            <w:r>
              <w:t xml:space="preserve">              </w:t>
            </w:r>
            <w:r>
              <w:t>预算财政拨款</w:t>
            </w:r>
          </w:p>
        </w:tc>
      </w:tr>
      <w:tr w:rsidR="00047211">
        <w:trPr>
          <w:trHeight w:val="567"/>
          <w:tblHeader/>
          <w:jc w:val="center"/>
        </w:trPr>
        <w:tc>
          <w:tcPr>
            <w:tcW w:w="850" w:type="dxa"/>
            <w:vAlign w:val="center"/>
          </w:tcPr>
          <w:p w:rsidR="00047211" w:rsidRDefault="003C3CB4">
            <w:pPr>
              <w:pStyle w:val="10"/>
            </w:pPr>
            <w:r>
              <w:t>栏次</w:t>
            </w:r>
          </w:p>
        </w:tc>
        <w:tc>
          <w:tcPr>
            <w:tcW w:w="3798" w:type="dxa"/>
            <w:vAlign w:val="center"/>
          </w:tcPr>
          <w:p w:rsidR="00047211" w:rsidRDefault="003C3CB4">
            <w:pPr>
              <w:pStyle w:val="10"/>
            </w:pPr>
            <w:r>
              <w:t>1</w:t>
            </w:r>
          </w:p>
        </w:tc>
        <w:tc>
          <w:tcPr>
            <w:tcW w:w="2382" w:type="dxa"/>
            <w:vAlign w:val="center"/>
          </w:tcPr>
          <w:p w:rsidR="00047211" w:rsidRDefault="003C3CB4">
            <w:pPr>
              <w:pStyle w:val="10"/>
            </w:pPr>
            <w:r>
              <w:t>2</w:t>
            </w:r>
          </w:p>
        </w:tc>
        <w:tc>
          <w:tcPr>
            <w:tcW w:w="2381" w:type="dxa"/>
            <w:vAlign w:val="center"/>
          </w:tcPr>
          <w:p w:rsidR="00047211" w:rsidRDefault="003C3CB4">
            <w:pPr>
              <w:pStyle w:val="10"/>
            </w:pPr>
            <w:r>
              <w:t>3</w:t>
            </w:r>
          </w:p>
        </w:tc>
        <w:tc>
          <w:tcPr>
            <w:tcW w:w="2381" w:type="dxa"/>
            <w:vAlign w:val="center"/>
          </w:tcPr>
          <w:p w:rsidR="00047211" w:rsidRDefault="003C3CB4">
            <w:pPr>
              <w:pStyle w:val="10"/>
            </w:pPr>
            <w:r>
              <w:t>4</w:t>
            </w:r>
          </w:p>
        </w:tc>
        <w:tc>
          <w:tcPr>
            <w:tcW w:w="2381" w:type="dxa"/>
            <w:vAlign w:val="center"/>
          </w:tcPr>
          <w:p w:rsidR="00047211" w:rsidRDefault="003C3CB4">
            <w:pPr>
              <w:pStyle w:val="10"/>
            </w:pPr>
            <w:r>
              <w:t>5</w:t>
            </w:r>
          </w:p>
        </w:tc>
      </w:tr>
      <w:tr w:rsidR="00047211">
        <w:trPr>
          <w:trHeight w:val="567"/>
          <w:jc w:val="center"/>
        </w:trPr>
        <w:tc>
          <w:tcPr>
            <w:tcW w:w="850" w:type="dxa"/>
            <w:vAlign w:val="center"/>
          </w:tcPr>
          <w:p w:rsidR="00047211" w:rsidRDefault="00047211">
            <w:pPr>
              <w:pStyle w:val="3"/>
            </w:pPr>
          </w:p>
        </w:tc>
        <w:tc>
          <w:tcPr>
            <w:tcW w:w="3798" w:type="dxa"/>
            <w:vAlign w:val="center"/>
          </w:tcPr>
          <w:p w:rsidR="00047211" w:rsidRDefault="00047211">
            <w:pPr>
              <w:pStyle w:val="2"/>
            </w:pP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bl>
    <w:p w:rsidR="00047211" w:rsidRDefault="003C3CB4">
      <w:pPr>
        <w:ind w:firstLine="420"/>
        <w:sectPr w:rsidR="00047211">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三公</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经费支出表预算，空表列示。</w:t>
      </w:r>
    </w:p>
    <w:p w:rsidR="00047211" w:rsidRDefault="003C3CB4">
      <w:pPr>
        <w:jc w:val="center"/>
        <w:outlineLvl w:val="4"/>
      </w:pPr>
      <w:r>
        <w:rPr>
          <w:rFonts w:ascii="方正小标宋_GBK" w:eastAsia="方正小标宋_GBK" w:hAnsi="方正小标宋_GBK" w:cs="方正小标宋_GBK"/>
          <w:color w:val="000000"/>
          <w:sz w:val="44"/>
        </w:rPr>
        <w:lastRenderedPageBreak/>
        <w:t>曲阳县定窑遗址文物保管所</w:t>
      </w:r>
      <w:r>
        <w:rPr>
          <w:rFonts w:ascii="方正小标宋_GBK" w:eastAsia="方正小标宋_GBK" w:hAnsi="方正小标宋_GBK" w:cs="方正小标宋_GBK"/>
          <w:color w:val="000000"/>
          <w:sz w:val="44"/>
        </w:rPr>
        <w:t>2024</w:t>
      </w:r>
      <w:r>
        <w:rPr>
          <w:rFonts w:ascii="方正小标宋_GBK" w:eastAsia="方正小标宋_GBK" w:hAnsi="方正小标宋_GBK" w:cs="方正小标宋_GBK"/>
          <w:color w:val="000000"/>
          <w:sz w:val="44"/>
        </w:rPr>
        <w:t>年单位预算信息公开情况说明</w:t>
      </w:r>
    </w:p>
    <w:p w:rsidR="00047211" w:rsidRDefault="003C3CB4">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按照《中华人民共和国预算法》、《地方预决算公开操作规程》和《关于进一步推进预算公开工作的实施意见》规定，现将曲阳县定窑遗址文物保管所</w:t>
      </w:r>
      <w:r>
        <w:rPr>
          <w:rFonts w:eastAsia="方正仿宋_GBK"/>
          <w:color w:val="000000"/>
          <w:sz w:val="28"/>
        </w:rPr>
        <w:t>2024</w:t>
      </w:r>
      <w:r>
        <w:rPr>
          <w:rFonts w:eastAsia="方正仿宋_GBK"/>
          <w:color w:val="000000"/>
          <w:sz w:val="28"/>
        </w:rPr>
        <w:t>年单位预算公开如下：</w:t>
      </w:r>
    </w:p>
    <w:p w:rsidR="00047211" w:rsidRDefault="003C3CB4">
      <w:pPr>
        <w:spacing w:before="10" w:after="10"/>
        <w:ind w:firstLine="640"/>
        <w:outlineLvl w:val="5"/>
      </w:pPr>
      <w:r>
        <w:rPr>
          <w:rFonts w:ascii="黑体" w:eastAsia="黑体" w:hAnsi="黑体" w:cs="黑体"/>
          <w:color w:val="000000"/>
          <w:sz w:val="32"/>
        </w:rPr>
        <w:t>一、单位职责及机构设置情况</w:t>
      </w:r>
    </w:p>
    <w:p w:rsidR="00047211" w:rsidRDefault="003C3CB4">
      <w:pPr>
        <w:ind w:firstLine="640"/>
      </w:pPr>
      <w:r>
        <w:rPr>
          <w:rFonts w:ascii="方正楷体_GBK" w:eastAsia="方正楷体_GBK" w:hAnsi="方正楷体_GBK" w:cs="方正楷体_GBK"/>
          <w:b/>
          <w:color w:val="000000"/>
          <w:sz w:val="32"/>
        </w:rPr>
        <w:t>单位职责：</w:t>
      </w:r>
    </w:p>
    <w:p w:rsidR="00047211" w:rsidRDefault="003C3CB4">
      <w:pPr>
        <w:pStyle w:val="-"/>
      </w:pPr>
      <w:r>
        <w:t>（一）贯彻执行国家文物事业的发展方针、政策和法规。</w:t>
      </w:r>
    </w:p>
    <w:p w:rsidR="00047211" w:rsidRDefault="003C3CB4">
      <w:pPr>
        <w:pStyle w:val="-"/>
      </w:pPr>
      <w:r>
        <w:t>（二）负责定密遗址保护、调查、勘探工作。</w:t>
      </w:r>
    </w:p>
    <w:p w:rsidR="00047211" w:rsidRDefault="003C3CB4">
      <w:pPr>
        <w:pStyle w:val="-"/>
      </w:pPr>
      <w:r>
        <w:t>（三）负责制定定窑遗址总体保护规划，为定窑遗址保护提供法律保障。</w:t>
      </w:r>
    </w:p>
    <w:p w:rsidR="00047211" w:rsidRDefault="003C3CB4">
      <w:pPr>
        <w:pStyle w:val="-"/>
      </w:pPr>
      <w:r>
        <w:t>（四）负责定窑遗址文物管理，保护、抢救、发掘、宣传和利用等业务工作</w:t>
      </w:r>
      <w:r>
        <w:t>,</w:t>
      </w:r>
      <w:r>
        <w:t>打击文物违法犯罪行为。</w:t>
      </w:r>
    </w:p>
    <w:p w:rsidR="00047211" w:rsidRDefault="003C3CB4">
      <w:pPr>
        <w:pStyle w:val="-"/>
      </w:pPr>
      <w:r>
        <w:t>（五）负责日常及领导交办的各项接待工作。</w:t>
      </w:r>
    </w:p>
    <w:p w:rsidR="00047211" w:rsidRDefault="003C3CB4">
      <w:pPr>
        <w:ind w:firstLine="640"/>
      </w:pPr>
      <w:r>
        <w:rPr>
          <w:rFonts w:ascii="方正楷体_GBK" w:eastAsia="方正楷体_GBK" w:hAnsi="方正楷体_GBK" w:cs="方正楷体_GBK"/>
          <w:b/>
          <w:color w:val="000000"/>
          <w:sz w:val="32"/>
        </w:rPr>
        <w:t>机构设置：</w:t>
      </w:r>
    </w:p>
    <w:p w:rsidR="00047211" w:rsidRDefault="003C3CB4">
      <w:pPr>
        <w:jc w:val="center"/>
      </w:pPr>
      <w:r>
        <w:rPr>
          <w:rFonts w:ascii="方正小标宋_GBK" w:eastAsia="方正小标宋_GBK" w:hAnsi="方正小标宋_GBK" w:cs="方正小标宋_GBK"/>
          <w:color w:val="000000"/>
          <w:sz w:val="32"/>
        </w:rPr>
        <w:t>单位</w:t>
      </w:r>
      <w:r>
        <w:rPr>
          <w:rFonts w:ascii="方正小标宋_GBK" w:eastAsia="方正小标宋_GBK" w:hAnsi="方正小标宋_GBK" w:cs="方正小标宋_GBK"/>
          <w:color w:val="000000"/>
          <w:sz w:val="32"/>
        </w:rPr>
        <w:t>机构设置情况</w:t>
      </w:r>
    </w:p>
    <w:tbl>
      <w:tblPr>
        <w:tblW w:w="13465"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5669"/>
        <w:gridCol w:w="1843"/>
        <w:gridCol w:w="2126"/>
        <w:gridCol w:w="3827"/>
      </w:tblGrid>
      <w:tr w:rsidR="00047211">
        <w:trPr>
          <w:trHeight w:val="567"/>
          <w:tblHeader/>
          <w:jc w:val="center"/>
        </w:trPr>
        <w:tc>
          <w:tcPr>
            <w:tcW w:w="5669" w:type="dxa"/>
            <w:vAlign w:val="center"/>
          </w:tcPr>
          <w:p w:rsidR="00047211" w:rsidRDefault="003C3CB4">
            <w:pPr>
              <w:pStyle w:val="10"/>
            </w:pPr>
            <w:r>
              <w:t>单位名称</w:t>
            </w:r>
          </w:p>
        </w:tc>
        <w:tc>
          <w:tcPr>
            <w:tcW w:w="1843" w:type="dxa"/>
            <w:vAlign w:val="center"/>
          </w:tcPr>
          <w:p w:rsidR="00047211" w:rsidRDefault="003C3CB4">
            <w:pPr>
              <w:pStyle w:val="10"/>
            </w:pPr>
            <w:r>
              <w:t>单位性质</w:t>
            </w:r>
          </w:p>
        </w:tc>
        <w:tc>
          <w:tcPr>
            <w:tcW w:w="2126" w:type="dxa"/>
            <w:vAlign w:val="center"/>
          </w:tcPr>
          <w:p w:rsidR="00047211" w:rsidRDefault="003C3CB4">
            <w:pPr>
              <w:pStyle w:val="10"/>
            </w:pPr>
            <w:r>
              <w:t>单位规格</w:t>
            </w:r>
          </w:p>
        </w:tc>
        <w:tc>
          <w:tcPr>
            <w:tcW w:w="3827" w:type="dxa"/>
            <w:vAlign w:val="center"/>
          </w:tcPr>
          <w:p w:rsidR="00047211" w:rsidRDefault="003C3CB4">
            <w:pPr>
              <w:pStyle w:val="10"/>
            </w:pPr>
            <w:r>
              <w:t>经费保障形式</w:t>
            </w:r>
          </w:p>
        </w:tc>
      </w:tr>
      <w:tr w:rsidR="00047211">
        <w:trPr>
          <w:trHeight w:val="369"/>
          <w:jc w:val="center"/>
        </w:trPr>
        <w:tc>
          <w:tcPr>
            <w:tcW w:w="5669" w:type="dxa"/>
            <w:vAlign w:val="center"/>
          </w:tcPr>
          <w:p w:rsidR="00047211" w:rsidRDefault="003C3CB4">
            <w:pPr>
              <w:pStyle w:val="2"/>
            </w:pPr>
            <w:r>
              <w:t>曲阳县定窑遗址文物保管所</w:t>
            </w:r>
          </w:p>
        </w:tc>
        <w:tc>
          <w:tcPr>
            <w:tcW w:w="1843" w:type="dxa"/>
            <w:vAlign w:val="center"/>
          </w:tcPr>
          <w:p w:rsidR="00047211" w:rsidRDefault="003C3CB4">
            <w:pPr>
              <w:pStyle w:val="3"/>
            </w:pPr>
            <w:r>
              <w:t>事业</w:t>
            </w:r>
          </w:p>
        </w:tc>
        <w:tc>
          <w:tcPr>
            <w:tcW w:w="2126" w:type="dxa"/>
            <w:vAlign w:val="center"/>
          </w:tcPr>
          <w:p w:rsidR="00047211" w:rsidRDefault="003C3CB4">
            <w:pPr>
              <w:pStyle w:val="3"/>
            </w:pPr>
            <w:r>
              <w:t>股级</w:t>
            </w:r>
          </w:p>
        </w:tc>
        <w:tc>
          <w:tcPr>
            <w:tcW w:w="3827" w:type="dxa"/>
            <w:vAlign w:val="center"/>
          </w:tcPr>
          <w:p w:rsidR="00047211" w:rsidRDefault="003C3CB4">
            <w:pPr>
              <w:pStyle w:val="3"/>
            </w:pPr>
            <w:r>
              <w:t>财政性资金基本保证</w:t>
            </w:r>
          </w:p>
        </w:tc>
      </w:tr>
    </w:tbl>
    <w:p w:rsidR="00047211" w:rsidRDefault="003C3CB4">
      <w:pPr>
        <w:spacing w:before="10" w:after="10"/>
        <w:ind w:firstLine="640"/>
        <w:outlineLvl w:val="5"/>
      </w:pPr>
      <w:r>
        <w:rPr>
          <w:rFonts w:ascii="黑体" w:eastAsia="黑体" w:hAnsi="黑体" w:cs="黑体"/>
          <w:color w:val="000000"/>
          <w:sz w:val="32"/>
        </w:rPr>
        <w:t>二、单位预算安排的总体情况</w:t>
      </w:r>
    </w:p>
    <w:p w:rsidR="00047211" w:rsidRDefault="003C3CB4">
      <w:pPr>
        <w:pStyle w:val="-0"/>
      </w:pPr>
      <w:r>
        <w:t>按照预算管理有关规定，目前单位预算的编制实行综合预算管理，即全部收入和支出都反映在预算中。</w:t>
      </w:r>
    </w:p>
    <w:p w:rsidR="00047211" w:rsidRDefault="003C3CB4">
      <w:pPr>
        <w:pStyle w:val="-0"/>
      </w:pPr>
      <w:r>
        <w:t>1</w:t>
      </w:r>
      <w:r>
        <w:t>、收入说明</w:t>
      </w:r>
    </w:p>
    <w:p w:rsidR="00047211" w:rsidRDefault="003C3CB4">
      <w:pPr>
        <w:pStyle w:val="-0"/>
      </w:pPr>
      <w:r>
        <w:lastRenderedPageBreak/>
        <w:t>反映本单位当年全部收入。</w:t>
      </w:r>
      <w:r>
        <w:t>2024</w:t>
      </w:r>
      <w:r>
        <w:t>年预算收入</w:t>
      </w:r>
      <w:r>
        <w:t>3612.25</w:t>
      </w:r>
      <w:r>
        <w:t>万元，其中：一般公共预算收入</w:t>
      </w:r>
      <w:r>
        <w:t>3286.25</w:t>
      </w:r>
      <w:r>
        <w:t>万元，基金预算收入</w:t>
      </w:r>
      <w:r>
        <w:t>0.00</w:t>
      </w:r>
      <w:r>
        <w:t>万元，国有资本经营预算收入</w:t>
      </w:r>
      <w:r>
        <w:t>0.00</w:t>
      </w:r>
      <w:r>
        <w:t>万元，财政专户核拨收入</w:t>
      </w:r>
      <w:r>
        <w:t>0.00</w:t>
      </w:r>
      <w:r>
        <w:t>万元，单位资金收入</w:t>
      </w:r>
      <w:r>
        <w:t>0.00</w:t>
      </w:r>
      <w:r>
        <w:t>万元，上年结转结余</w:t>
      </w:r>
      <w:r>
        <w:t>326.00</w:t>
      </w:r>
      <w:r>
        <w:t>万元。</w:t>
      </w:r>
    </w:p>
    <w:p w:rsidR="00047211" w:rsidRDefault="003C3CB4">
      <w:pPr>
        <w:pStyle w:val="-0"/>
      </w:pPr>
      <w:r>
        <w:t>2</w:t>
      </w:r>
      <w:r>
        <w:t>、支出说明</w:t>
      </w:r>
    </w:p>
    <w:p w:rsidR="00047211" w:rsidRDefault="003C3CB4">
      <w:pPr>
        <w:pStyle w:val="-0"/>
      </w:pPr>
      <w:r>
        <w:t>收支预算总表支出栏、基本支出表、项目支出表按经济分类和支出功能分类科目编制，反映曲阳县定窑遗址文物保管所年度单位预算中支出预算的总体情况。</w:t>
      </w:r>
      <w:r>
        <w:t>2024</w:t>
      </w:r>
      <w:r>
        <w:t>年支出预算</w:t>
      </w:r>
      <w:r>
        <w:t>3612.25</w:t>
      </w:r>
      <w:r>
        <w:t>万元，其中基本支出</w:t>
      </w:r>
      <w:r>
        <w:t>74.00</w:t>
      </w:r>
      <w:r>
        <w:t>万元，包括人员经费</w:t>
      </w:r>
      <w:r>
        <w:t>68.14</w:t>
      </w:r>
      <w:r>
        <w:t>万元和日常公用经费</w:t>
      </w:r>
      <w:r>
        <w:t>5.86</w:t>
      </w:r>
      <w:r>
        <w:t>万元；项目支出</w:t>
      </w:r>
      <w:r>
        <w:t>3538.25</w:t>
      </w:r>
      <w:r>
        <w:t>万元，主要为定窑遗址瓷片堆保护围封及管理展示道路项目</w:t>
      </w:r>
      <w:r>
        <w:t>60</w:t>
      </w:r>
      <w:r>
        <w:t>万元、定窑遗址涧磁区窑址环境整治项目</w:t>
      </w:r>
      <w:r>
        <w:t>3150</w:t>
      </w:r>
      <w:r>
        <w:t>万元、定窑遗址作坊窑炉重要遗迹保护修缮前期勘察项目</w:t>
      </w:r>
      <w:r>
        <w:t>326</w:t>
      </w:r>
      <w:r>
        <w:t>万元、定窑义务保护员务工补助项目</w:t>
      </w:r>
      <w:r>
        <w:t>2.25</w:t>
      </w:r>
      <w:r>
        <w:t>万元。</w:t>
      </w:r>
    </w:p>
    <w:p w:rsidR="00047211" w:rsidRDefault="003C3CB4">
      <w:pPr>
        <w:pStyle w:val="-0"/>
      </w:pPr>
      <w:r>
        <w:t>3</w:t>
      </w:r>
      <w:r>
        <w:t>、比上年增减</w:t>
      </w:r>
      <w:r>
        <w:t>情况</w:t>
      </w:r>
    </w:p>
    <w:p w:rsidR="00047211" w:rsidRDefault="003C3CB4">
      <w:pPr>
        <w:pStyle w:val="-0"/>
      </w:pPr>
      <w:r>
        <w:t>2024</w:t>
      </w:r>
      <w:r>
        <w:t>年预算收支安排</w:t>
      </w:r>
      <w:r>
        <w:t>3612.25</w:t>
      </w:r>
      <w:r>
        <w:t>万元，较</w:t>
      </w:r>
      <w:r>
        <w:t>2023</w:t>
      </w:r>
      <w:r>
        <w:t>年预算增加</w:t>
      </w:r>
      <w:r>
        <w:t>3448.96</w:t>
      </w:r>
      <w:r>
        <w:t>万元，其中：基本支出增加</w:t>
      </w:r>
      <w:r>
        <w:t>1.89</w:t>
      </w:r>
      <w:r>
        <w:t>万元，主要为增加了薪级工资，导致人员经费</w:t>
      </w:r>
      <w:r>
        <w:rPr>
          <w:rFonts w:hint="eastAsia"/>
          <w:lang w:eastAsia="zh-CN"/>
        </w:rPr>
        <w:t>增加</w:t>
      </w:r>
      <w:r>
        <w:t>。项目支出增加</w:t>
      </w:r>
      <w:r>
        <w:t>3447.07</w:t>
      </w:r>
      <w:r>
        <w:t>万元，主要为</w:t>
      </w:r>
      <w:r>
        <w:t>2024</w:t>
      </w:r>
      <w:r>
        <w:t>年增加了定窑遗址涧磁区窑址环境整治项目</w:t>
      </w:r>
      <w:r>
        <w:t>3150</w:t>
      </w:r>
      <w:r>
        <w:t>万元、定窑遗址作坊窑炉重要遗迹保护修缮前期勘察项目</w:t>
      </w:r>
      <w:r>
        <w:t>326</w:t>
      </w:r>
      <w:r>
        <w:t>万元项目，定窑义务保护员务工补助项目调增</w:t>
      </w:r>
      <w:r>
        <w:t>0.45</w:t>
      </w:r>
      <w:r>
        <w:t>万元</w:t>
      </w:r>
      <w:r>
        <w:rPr>
          <w:rFonts w:eastAsiaTheme="minorEastAsia" w:hint="eastAsia"/>
          <w:lang w:eastAsia="zh-CN"/>
        </w:rPr>
        <w:t>；</w:t>
      </w:r>
      <w:r>
        <w:t>减少了定窑遗址安防升级改造工程</w:t>
      </w:r>
      <w:r>
        <w:t>29.38</w:t>
      </w:r>
      <w:r>
        <w:t>万元。</w:t>
      </w:r>
    </w:p>
    <w:p w:rsidR="00047211" w:rsidRDefault="003C3CB4">
      <w:pPr>
        <w:spacing w:before="10" w:after="10"/>
        <w:ind w:firstLine="640"/>
        <w:outlineLvl w:val="5"/>
      </w:pPr>
      <w:r>
        <w:rPr>
          <w:rFonts w:ascii="黑体" w:eastAsia="黑体" w:hAnsi="黑体" w:cs="黑体"/>
          <w:color w:val="000000"/>
          <w:sz w:val="32"/>
        </w:rPr>
        <w:t>三、机关运行经费安排情况</w:t>
      </w:r>
    </w:p>
    <w:p w:rsidR="00047211" w:rsidRDefault="003C3CB4">
      <w:pPr>
        <w:spacing w:before="10" w:after="10" w:line="500" w:lineRule="exact"/>
        <w:ind w:firstLine="641"/>
        <w:outlineLvl w:val="5"/>
        <w:rPr>
          <w:rFonts w:eastAsia="方正仿宋_GBK"/>
          <w:sz w:val="28"/>
        </w:rPr>
      </w:pPr>
      <w:r>
        <w:rPr>
          <w:rFonts w:eastAsia="方正仿宋_GBK"/>
          <w:sz w:val="28"/>
        </w:rPr>
        <w:t>2024</w:t>
      </w:r>
      <w:r>
        <w:rPr>
          <w:rFonts w:eastAsia="方正仿宋_GBK" w:hint="eastAsia"/>
          <w:sz w:val="28"/>
        </w:rPr>
        <w:t>年，我单位机关运行经费共计安排</w:t>
      </w:r>
      <w:r>
        <w:rPr>
          <w:rFonts w:eastAsia="方正仿宋_GBK"/>
          <w:sz w:val="28"/>
        </w:rPr>
        <w:t>5.86</w:t>
      </w:r>
      <w:r>
        <w:rPr>
          <w:rFonts w:eastAsia="方正仿宋_GBK" w:hint="eastAsia"/>
          <w:sz w:val="28"/>
        </w:rPr>
        <w:t>万元，主要用于日常维修、办公用</w:t>
      </w:r>
      <w:r>
        <w:rPr>
          <w:rFonts w:eastAsia="方正仿宋_GBK" w:hint="eastAsia"/>
          <w:sz w:val="28"/>
        </w:rPr>
        <w:t>房水电费、办公用房取暖费、</w:t>
      </w:r>
      <w:r>
        <w:rPr>
          <w:rFonts w:eastAsia="方正仿宋_GBK"/>
          <w:sz w:val="28"/>
        </w:rPr>
        <w:t xml:space="preserve"> </w:t>
      </w:r>
      <w:r>
        <w:rPr>
          <w:rFonts w:eastAsia="方正仿宋_GBK" w:hint="eastAsia"/>
          <w:sz w:val="28"/>
        </w:rPr>
        <w:t>办公用房物业管理费等日常运行支出。</w:t>
      </w:r>
    </w:p>
    <w:p w:rsidR="00047211" w:rsidRDefault="003C3CB4">
      <w:pPr>
        <w:spacing w:before="10" w:after="10"/>
        <w:ind w:firstLine="640"/>
        <w:outlineLvl w:val="5"/>
      </w:pPr>
      <w:r>
        <w:rPr>
          <w:rFonts w:ascii="黑体" w:eastAsia="黑体" w:hAnsi="黑体" w:cs="黑体"/>
          <w:color w:val="000000"/>
          <w:sz w:val="32"/>
        </w:rPr>
        <w:t>四、财政拨款</w:t>
      </w:r>
      <w:r>
        <w:rPr>
          <w:rFonts w:ascii="黑体" w:eastAsia="黑体" w:hAnsi="黑体" w:cs="黑体"/>
          <w:color w:val="000000"/>
          <w:sz w:val="32"/>
        </w:rPr>
        <w:t>“</w:t>
      </w:r>
      <w:r>
        <w:rPr>
          <w:rFonts w:ascii="黑体" w:eastAsia="黑体" w:hAnsi="黑体" w:cs="黑体"/>
          <w:color w:val="000000"/>
          <w:sz w:val="32"/>
        </w:rPr>
        <w:t>三公</w:t>
      </w:r>
      <w:r>
        <w:rPr>
          <w:rFonts w:ascii="黑体" w:eastAsia="黑体" w:hAnsi="黑体" w:cs="黑体"/>
          <w:color w:val="000000"/>
          <w:sz w:val="32"/>
        </w:rPr>
        <w:t>”</w:t>
      </w:r>
      <w:r>
        <w:rPr>
          <w:rFonts w:ascii="黑体" w:eastAsia="黑体" w:hAnsi="黑体" w:cs="黑体"/>
          <w:color w:val="000000"/>
          <w:sz w:val="32"/>
        </w:rPr>
        <w:t>经费预算情况及增减变化原因</w:t>
      </w:r>
    </w:p>
    <w:p w:rsidR="00047211" w:rsidRDefault="003C3CB4">
      <w:pPr>
        <w:pStyle w:val="-2"/>
      </w:pPr>
      <w:r>
        <w:lastRenderedPageBreak/>
        <w:t>2024</w:t>
      </w:r>
      <w:r>
        <w:t>年，我单位财政拨款</w:t>
      </w:r>
      <w:r>
        <w:t>“</w:t>
      </w:r>
      <w:r>
        <w:t>三公</w:t>
      </w:r>
      <w:r>
        <w:t>”</w:t>
      </w:r>
      <w:r>
        <w:t>经费预算安排</w:t>
      </w:r>
      <w:r>
        <w:t>0.00</w:t>
      </w:r>
      <w:r>
        <w:t>万元，其中因公出国（境）费</w:t>
      </w:r>
      <w:r>
        <w:t>0.00</w:t>
      </w:r>
      <w:r>
        <w:t>万元；公务用车购置及运维费</w:t>
      </w:r>
      <w:r>
        <w:t>0.00</w:t>
      </w:r>
      <w:r>
        <w:t>万元（其中：公务用车购置费为</w:t>
      </w:r>
      <w:r>
        <w:t>0.00</w:t>
      </w:r>
      <w:r>
        <w:t>万元，公务用车运维费</w:t>
      </w:r>
      <w:r>
        <w:t>0.00</w:t>
      </w:r>
      <w:r>
        <w:t>万元</w:t>
      </w:r>
      <w:r>
        <w:t>)</w:t>
      </w:r>
      <w:r>
        <w:t>；公务接待费</w:t>
      </w:r>
      <w:r>
        <w:t>0.00</w:t>
      </w:r>
      <w:r>
        <w:t>万元。</w:t>
      </w:r>
      <w:r>
        <w:t xml:space="preserve"> </w:t>
      </w:r>
      <w:r>
        <w:rPr>
          <w:rFonts w:eastAsiaTheme="minorEastAsia" w:hint="eastAsia"/>
          <w:lang w:eastAsia="zh-CN"/>
        </w:rPr>
        <w:t>“</w:t>
      </w:r>
      <w:r>
        <w:t>三公</w:t>
      </w:r>
      <w:r>
        <w:rPr>
          <w:rFonts w:eastAsiaTheme="minorEastAsia" w:hint="eastAsia"/>
          <w:lang w:eastAsia="zh-CN"/>
        </w:rPr>
        <w:t>”</w:t>
      </w:r>
      <w:r>
        <w:t>经费与上年预算持平，无增减变化。</w:t>
      </w:r>
    </w:p>
    <w:p w:rsidR="00047211" w:rsidRDefault="003C3CB4">
      <w:pPr>
        <w:spacing w:before="10" w:after="10"/>
        <w:ind w:firstLine="640"/>
        <w:outlineLvl w:val="5"/>
        <w:sectPr w:rsidR="00047211">
          <w:pgSz w:w="16840" w:h="11900" w:orient="landscape"/>
          <w:pgMar w:top="1361" w:right="1020" w:bottom="1361" w:left="1020" w:header="720" w:footer="720" w:gutter="0"/>
          <w:cols w:space="720"/>
        </w:sectPr>
      </w:pPr>
      <w:r>
        <w:rPr>
          <w:rFonts w:ascii="黑体" w:eastAsia="黑体" w:hAnsi="黑体" w:cs="黑体"/>
          <w:color w:val="000000"/>
          <w:sz w:val="32"/>
        </w:rPr>
        <w:t>五、单位项目预算安排情况及绩效目标</w:t>
      </w:r>
    </w:p>
    <w:p w:rsidR="00047211" w:rsidRDefault="003C3CB4">
      <w:pPr>
        <w:ind w:firstLine="560"/>
      </w:pPr>
      <w:r>
        <w:rPr>
          <w:rFonts w:ascii="方正仿宋_GBK" w:eastAsia="方正仿宋_GBK" w:hAnsi="方正仿宋_GBK" w:cs="方正仿宋_GBK"/>
          <w:b/>
          <w:color w:val="000000"/>
          <w:sz w:val="28"/>
        </w:rPr>
        <w:lastRenderedPageBreak/>
        <w:t>1</w:t>
      </w:r>
      <w:r>
        <w:rPr>
          <w:rFonts w:ascii="方正仿宋_GBK" w:eastAsia="方正仿宋_GBK" w:hAnsi="方正仿宋_GBK" w:cs="方正仿宋_GBK"/>
          <w:b/>
          <w:color w:val="000000"/>
          <w:sz w:val="28"/>
        </w:rPr>
        <w:t>、定窑遗址瓷片堆保护围封及管理展示道路项目绩效目标表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13063424P00000910004P</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定窑遗址瓷片堆保护围封及管理展示道路项目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60.00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60.00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600000</w:t>
            </w:r>
            <w:r>
              <w:t>元，其中县级资金</w:t>
            </w:r>
            <w:r>
              <w:t>600000</w:t>
            </w:r>
            <w:r>
              <w:t>元，主要用于定窑遗址瓷片堆保护围封。</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60.00</w:t>
            </w:r>
          </w:p>
        </w:tc>
        <w:tc>
          <w:tcPr>
            <w:tcW w:w="2551" w:type="dxa"/>
            <w:vAlign w:val="center"/>
          </w:tcPr>
          <w:p w:rsidR="00047211" w:rsidRDefault="003C3CB4">
            <w:pPr>
              <w:pStyle w:val="3"/>
            </w:pPr>
            <w:r>
              <w:t>60.00</w:t>
            </w:r>
          </w:p>
        </w:tc>
        <w:tc>
          <w:tcPr>
            <w:tcW w:w="3544" w:type="dxa"/>
            <w:gridSpan w:val="2"/>
            <w:vAlign w:val="center"/>
          </w:tcPr>
          <w:p w:rsidR="00047211" w:rsidRDefault="003C3CB4">
            <w:pPr>
              <w:pStyle w:val="3"/>
            </w:pPr>
            <w:r>
              <w:t>60.00</w:t>
            </w:r>
          </w:p>
        </w:tc>
      </w:tr>
      <w:tr w:rsidR="00047211">
        <w:trPr>
          <w:trHeight w:val="557"/>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rPr>
                <w:rFonts w:eastAsiaTheme="minorEastAsia" w:hint="eastAsia"/>
                <w:lang w:eastAsia="zh-CN"/>
              </w:rPr>
            </w:pPr>
            <w:r>
              <w:t>1.</w:t>
            </w:r>
            <w:r>
              <w:t>通过在</w:t>
            </w:r>
            <w:r>
              <w:t>13</w:t>
            </w:r>
            <w:r>
              <w:t>个瓷片堆周围设置围封栏杆，防止人们随意进入，便于对遗址进行有效保护和管理，把人们的生产活动对遗址造成的破坏减少到最低。</w:t>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瓷片堆数量</w:t>
            </w:r>
          </w:p>
        </w:tc>
        <w:tc>
          <w:tcPr>
            <w:tcW w:w="5386" w:type="dxa"/>
            <w:vAlign w:val="center"/>
          </w:tcPr>
          <w:p w:rsidR="00047211" w:rsidRDefault="003C3CB4">
            <w:pPr>
              <w:pStyle w:val="2"/>
            </w:pPr>
            <w:r>
              <w:t>瓷片堆保护围封数量</w:t>
            </w:r>
          </w:p>
        </w:tc>
        <w:tc>
          <w:tcPr>
            <w:tcW w:w="2268" w:type="dxa"/>
            <w:vAlign w:val="center"/>
          </w:tcPr>
          <w:p w:rsidR="00047211" w:rsidRDefault="003C3CB4">
            <w:pPr>
              <w:pStyle w:val="2"/>
            </w:pPr>
            <w:r>
              <w:t>≥13</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工程验收合格率</w:t>
            </w:r>
          </w:p>
        </w:tc>
        <w:tc>
          <w:tcPr>
            <w:tcW w:w="5386" w:type="dxa"/>
            <w:vAlign w:val="center"/>
          </w:tcPr>
          <w:p w:rsidR="00047211" w:rsidRDefault="003C3CB4">
            <w:pPr>
              <w:pStyle w:val="2"/>
            </w:pPr>
            <w:r>
              <w:t>瓷片堆保护围封工程验收合格率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工程完工时限</w:t>
            </w:r>
          </w:p>
        </w:tc>
        <w:tc>
          <w:tcPr>
            <w:tcW w:w="5386" w:type="dxa"/>
            <w:vAlign w:val="center"/>
          </w:tcPr>
          <w:p w:rsidR="00047211" w:rsidRDefault="003C3CB4">
            <w:pPr>
              <w:pStyle w:val="2"/>
            </w:pPr>
            <w:r>
              <w:t>瓷片堆保护围封工程完工时限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围封栏杆成本</w:t>
            </w:r>
          </w:p>
        </w:tc>
        <w:tc>
          <w:tcPr>
            <w:tcW w:w="5386" w:type="dxa"/>
            <w:vAlign w:val="center"/>
          </w:tcPr>
          <w:p w:rsidR="00047211" w:rsidRDefault="003C3CB4">
            <w:pPr>
              <w:pStyle w:val="2"/>
            </w:pPr>
            <w:r>
              <w:t>瓷片堆保护围封栏杆平均成本</w:t>
            </w:r>
          </w:p>
        </w:tc>
        <w:tc>
          <w:tcPr>
            <w:tcW w:w="2268" w:type="dxa"/>
            <w:vAlign w:val="center"/>
          </w:tcPr>
          <w:p w:rsidR="00047211" w:rsidRDefault="003C3CB4">
            <w:pPr>
              <w:pStyle w:val="2"/>
            </w:pPr>
            <w:r>
              <w:t>≤286</w:t>
            </w:r>
            <w:r>
              <w:t>元</w:t>
            </w:r>
            <w:r>
              <w:t>/</w:t>
            </w:r>
            <w:r>
              <w:t>米</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重点文物安全完好率</w:t>
            </w:r>
          </w:p>
        </w:tc>
        <w:tc>
          <w:tcPr>
            <w:tcW w:w="5386" w:type="dxa"/>
            <w:vAlign w:val="center"/>
          </w:tcPr>
          <w:p w:rsidR="00047211" w:rsidRDefault="003C3CB4">
            <w:pPr>
              <w:pStyle w:val="2"/>
            </w:pPr>
            <w:r>
              <w:t>重点文物安全完好率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社会公众对重点文物保护满意度</w:t>
            </w:r>
          </w:p>
        </w:tc>
        <w:tc>
          <w:tcPr>
            <w:tcW w:w="5386" w:type="dxa"/>
            <w:vAlign w:val="center"/>
          </w:tcPr>
          <w:p w:rsidR="00047211" w:rsidRDefault="003C3CB4">
            <w:pPr>
              <w:pStyle w:val="2"/>
            </w:pPr>
            <w:r>
              <w:t>社会公众对重点文物保护满意度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w:t>
      </w:r>
      <w:r>
        <w:rPr>
          <w:rFonts w:ascii="方正仿宋_GBK" w:eastAsia="方正仿宋_GBK" w:hAnsi="方正仿宋_GBK" w:cs="方正仿宋_GBK"/>
          <w:b/>
          <w:color w:val="000000"/>
          <w:sz w:val="28"/>
        </w:rPr>
        <w:t>、定窑遗址涧磁区窑址环境整治项目绩效目标表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13063424P00004410001D</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定窑遗址涧磁区窑址环境整治项目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3150.00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3150.00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3150</w:t>
            </w:r>
            <w:r>
              <w:t>万元，其中中央专款</w:t>
            </w:r>
            <w:r>
              <w:t>3150</w:t>
            </w:r>
            <w:r>
              <w:t>万元，主要用于定窑遗址涧磁窑址区环境整治。</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800.00</w:t>
            </w:r>
          </w:p>
        </w:tc>
        <w:tc>
          <w:tcPr>
            <w:tcW w:w="2551" w:type="dxa"/>
            <w:vAlign w:val="center"/>
          </w:tcPr>
          <w:p w:rsidR="00047211" w:rsidRDefault="003C3CB4">
            <w:pPr>
              <w:pStyle w:val="3"/>
            </w:pPr>
            <w:r>
              <w:t>3150.00</w:t>
            </w:r>
          </w:p>
        </w:tc>
        <w:tc>
          <w:tcPr>
            <w:tcW w:w="3544" w:type="dxa"/>
            <w:gridSpan w:val="2"/>
            <w:vAlign w:val="center"/>
          </w:tcPr>
          <w:p w:rsidR="00047211" w:rsidRDefault="003C3CB4">
            <w:pPr>
              <w:pStyle w:val="3"/>
            </w:pPr>
            <w:r>
              <w:t>3150.00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通过对窑址环境整治，有效保护定窑遗址及其文物环境，为定窑国家考古遗址公园建设工作的进一步开展创造条件。</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环境整治工程数量</w:t>
            </w:r>
          </w:p>
        </w:tc>
        <w:tc>
          <w:tcPr>
            <w:tcW w:w="5386" w:type="dxa"/>
            <w:vAlign w:val="center"/>
          </w:tcPr>
          <w:p w:rsidR="00047211" w:rsidRDefault="003C3CB4">
            <w:pPr>
              <w:pStyle w:val="2"/>
            </w:pPr>
            <w:r>
              <w:t>环境整治工程数量</w:t>
            </w:r>
          </w:p>
        </w:tc>
        <w:tc>
          <w:tcPr>
            <w:tcW w:w="2268" w:type="dxa"/>
            <w:vAlign w:val="center"/>
          </w:tcPr>
          <w:p w:rsidR="00047211" w:rsidRDefault="003C3CB4">
            <w:pPr>
              <w:pStyle w:val="2"/>
            </w:pPr>
            <w:r>
              <w:t>≥5</w:t>
            </w:r>
            <w:r>
              <w:t>个</w:t>
            </w:r>
          </w:p>
        </w:tc>
        <w:tc>
          <w:tcPr>
            <w:tcW w:w="1276" w:type="dxa"/>
            <w:vAlign w:val="center"/>
          </w:tcPr>
          <w:p w:rsidR="00047211" w:rsidRDefault="003C3CB4">
            <w:pPr>
              <w:pStyle w:val="2"/>
            </w:pPr>
            <w:r>
              <w:t>依据工程项目方案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工程验收合格率</w:t>
            </w:r>
          </w:p>
        </w:tc>
        <w:tc>
          <w:tcPr>
            <w:tcW w:w="5386" w:type="dxa"/>
            <w:vAlign w:val="center"/>
          </w:tcPr>
          <w:p w:rsidR="00047211" w:rsidRDefault="003C3CB4">
            <w:pPr>
              <w:pStyle w:val="2"/>
            </w:pPr>
            <w:r>
              <w:t>环境整治工程验收合格率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依据工程项目方案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环境整治工程完成时限</w:t>
            </w:r>
          </w:p>
        </w:tc>
        <w:tc>
          <w:tcPr>
            <w:tcW w:w="5386" w:type="dxa"/>
            <w:vAlign w:val="center"/>
          </w:tcPr>
          <w:p w:rsidR="00047211" w:rsidRDefault="003C3CB4">
            <w:pPr>
              <w:pStyle w:val="2"/>
            </w:pPr>
            <w:r>
              <w:t>环境整治工程完成时限</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依据工程项目方案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成本控制率</w:t>
            </w:r>
          </w:p>
        </w:tc>
        <w:tc>
          <w:tcPr>
            <w:tcW w:w="5386" w:type="dxa"/>
            <w:vAlign w:val="center"/>
          </w:tcPr>
          <w:p w:rsidR="00047211" w:rsidRDefault="003C3CB4">
            <w:pPr>
              <w:pStyle w:val="2"/>
            </w:pPr>
            <w:r>
              <w:t>实际支出成本占预算安排数的百分比</w:t>
            </w:r>
          </w:p>
        </w:tc>
        <w:tc>
          <w:tcPr>
            <w:tcW w:w="2268" w:type="dxa"/>
            <w:vAlign w:val="center"/>
          </w:tcPr>
          <w:p w:rsidR="00047211" w:rsidRDefault="003C3CB4">
            <w:pPr>
              <w:pStyle w:val="2"/>
            </w:pPr>
            <w:r>
              <w:t>≤100%</w:t>
            </w:r>
          </w:p>
        </w:tc>
        <w:tc>
          <w:tcPr>
            <w:tcW w:w="1276" w:type="dxa"/>
            <w:vAlign w:val="center"/>
          </w:tcPr>
          <w:p w:rsidR="00047211" w:rsidRDefault="003C3CB4">
            <w:pPr>
              <w:pStyle w:val="2"/>
            </w:pPr>
            <w:r>
              <w:t>依据工程项目方案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提升定窑遗址赋存环境质量</w:t>
            </w:r>
          </w:p>
        </w:tc>
        <w:tc>
          <w:tcPr>
            <w:tcW w:w="5386" w:type="dxa"/>
            <w:vAlign w:val="center"/>
          </w:tcPr>
          <w:p w:rsidR="00047211" w:rsidRDefault="003C3CB4">
            <w:pPr>
              <w:pStyle w:val="2"/>
            </w:pPr>
            <w:r>
              <w:t>通过对定窑环境整治，有效提升定窑遗址赋存环境质量</w:t>
            </w:r>
          </w:p>
        </w:tc>
        <w:tc>
          <w:tcPr>
            <w:tcW w:w="2268" w:type="dxa"/>
            <w:vAlign w:val="center"/>
          </w:tcPr>
          <w:p w:rsidR="00047211" w:rsidRDefault="003C3CB4">
            <w:pPr>
              <w:pStyle w:val="2"/>
            </w:pPr>
            <w:r>
              <w:t>有效提升</w:t>
            </w:r>
          </w:p>
        </w:tc>
        <w:tc>
          <w:tcPr>
            <w:tcW w:w="1276" w:type="dxa"/>
            <w:vAlign w:val="center"/>
          </w:tcPr>
          <w:p w:rsidR="00047211" w:rsidRDefault="003C3CB4">
            <w:pPr>
              <w:pStyle w:val="2"/>
            </w:pPr>
            <w:r>
              <w:t>依据工程项目方案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3</w:t>
      </w:r>
      <w:r>
        <w:rPr>
          <w:rFonts w:ascii="方正仿宋_GBK" w:eastAsia="方正仿宋_GBK" w:hAnsi="方正仿宋_GBK" w:cs="方正仿宋_GBK"/>
          <w:b/>
          <w:color w:val="000000"/>
          <w:sz w:val="28"/>
        </w:rPr>
        <w:t>、定窑遗址作坊窑炉重要遗迹保护修缮前期勘察项目绩效目标表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13063423P00XY0H10004R</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定窑遗址作坊窑炉重要遗迹保护修缮前期勘察项目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326.00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326.00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326</w:t>
            </w:r>
            <w:r>
              <w:t>万元，其中中央专款</w:t>
            </w:r>
            <w:r>
              <w:t>326</w:t>
            </w:r>
            <w:r>
              <w:t>万元，主要用于定窑作坊窑炉重要遗迹勘察和修缮。</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307.97</w:t>
            </w:r>
          </w:p>
        </w:tc>
        <w:tc>
          <w:tcPr>
            <w:tcW w:w="2551" w:type="dxa"/>
            <w:vAlign w:val="center"/>
          </w:tcPr>
          <w:p w:rsidR="00047211" w:rsidRDefault="003C3CB4">
            <w:pPr>
              <w:pStyle w:val="3"/>
            </w:pPr>
            <w:r>
              <w:t>326.00</w:t>
            </w:r>
          </w:p>
        </w:tc>
        <w:tc>
          <w:tcPr>
            <w:tcW w:w="3544" w:type="dxa"/>
            <w:gridSpan w:val="2"/>
            <w:vAlign w:val="center"/>
          </w:tcPr>
          <w:p w:rsidR="00047211" w:rsidRDefault="003C3CB4">
            <w:pPr>
              <w:pStyle w:val="3"/>
            </w:pPr>
            <w:r>
              <w:t>326.00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rPr>
                <w:rFonts w:eastAsiaTheme="minorEastAsia" w:hint="eastAsia"/>
                <w:lang w:eastAsia="zh-CN"/>
              </w:rPr>
            </w:pPr>
            <w:r>
              <w:t>1.</w:t>
            </w:r>
            <w:r>
              <w:t>通过对遗迹勘查和修缮，使</w:t>
            </w:r>
            <w:r>
              <w:t>3</w:t>
            </w:r>
            <w:r>
              <w:t>个作坊窑炉重要遗迹的稳定性、安全性和延续性得到保障，同时提升遗址展示利用水平，更好的展示传播遗址价值。</w:t>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窑炉数量</w:t>
            </w:r>
          </w:p>
        </w:tc>
        <w:tc>
          <w:tcPr>
            <w:tcW w:w="5386" w:type="dxa"/>
            <w:vAlign w:val="center"/>
          </w:tcPr>
          <w:p w:rsidR="00047211" w:rsidRDefault="003C3CB4">
            <w:pPr>
              <w:pStyle w:val="2"/>
            </w:pPr>
            <w:r>
              <w:t>需保护修缮窑炉数量</w:t>
            </w:r>
          </w:p>
        </w:tc>
        <w:tc>
          <w:tcPr>
            <w:tcW w:w="2268" w:type="dxa"/>
            <w:vAlign w:val="center"/>
          </w:tcPr>
          <w:p w:rsidR="00047211" w:rsidRDefault="003C3CB4">
            <w:pPr>
              <w:pStyle w:val="2"/>
            </w:pPr>
            <w:r>
              <w:t>≥3</w:t>
            </w:r>
            <w:r>
              <w:t>座</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工程验收合格率</w:t>
            </w:r>
          </w:p>
        </w:tc>
        <w:tc>
          <w:tcPr>
            <w:tcW w:w="5386" w:type="dxa"/>
            <w:vAlign w:val="center"/>
          </w:tcPr>
          <w:p w:rsidR="00047211" w:rsidRDefault="003C3CB4">
            <w:pPr>
              <w:pStyle w:val="2"/>
            </w:pPr>
            <w:r>
              <w:t>保护修缮工程验收合格率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保护修缮工程完工时限</w:t>
            </w:r>
          </w:p>
        </w:tc>
        <w:tc>
          <w:tcPr>
            <w:tcW w:w="5386" w:type="dxa"/>
            <w:vAlign w:val="center"/>
          </w:tcPr>
          <w:p w:rsidR="00047211" w:rsidRDefault="003C3CB4">
            <w:pPr>
              <w:pStyle w:val="2"/>
            </w:pPr>
            <w:r>
              <w:t>保护修缮工程完工时限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保护修缮成本</w:t>
            </w:r>
          </w:p>
        </w:tc>
        <w:tc>
          <w:tcPr>
            <w:tcW w:w="5386" w:type="dxa"/>
            <w:vAlign w:val="center"/>
          </w:tcPr>
          <w:p w:rsidR="00047211" w:rsidRDefault="003C3CB4">
            <w:pPr>
              <w:pStyle w:val="2"/>
            </w:pPr>
            <w:r>
              <w:t>保护修缮工程成本</w:t>
            </w:r>
          </w:p>
        </w:tc>
        <w:tc>
          <w:tcPr>
            <w:tcW w:w="2268" w:type="dxa"/>
            <w:vAlign w:val="center"/>
          </w:tcPr>
          <w:p w:rsidR="00047211" w:rsidRDefault="003C3CB4">
            <w:pPr>
              <w:pStyle w:val="2"/>
            </w:pPr>
            <w:r>
              <w:t>≤224</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重点文物安全完好率</w:t>
            </w:r>
          </w:p>
        </w:tc>
        <w:tc>
          <w:tcPr>
            <w:tcW w:w="5386" w:type="dxa"/>
            <w:vAlign w:val="center"/>
          </w:tcPr>
          <w:p w:rsidR="00047211" w:rsidRDefault="003C3CB4">
            <w:pPr>
              <w:pStyle w:val="2"/>
            </w:pPr>
            <w:r>
              <w:t>重点文物安全完好率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社会公众对重点文物保护满意度</w:t>
            </w:r>
          </w:p>
        </w:tc>
        <w:tc>
          <w:tcPr>
            <w:tcW w:w="5386" w:type="dxa"/>
            <w:vAlign w:val="center"/>
          </w:tcPr>
          <w:p w:rsidR="00047211" w:rsidRDefault="003C3CB4">
            <w:pPr>
              <w:pStyle w:val="2"/>
            </w:pPr>
            <w:r>
              <w:t>社会公众对重点文物保护满意度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4</w:t>
      </w:r>
      <w:r>
        <w:rPr>
          <w:rFonts w:ascii="方正仿宋_GBK" w:eastAsia="方正仿宋_GBK" w:hAnsi="方正仿宋_GBK" w:cs="方正仿宋_GBK"/>
          <w:b/>
          <w:color w:val="000000"/>
          <w:sz w:val="28"/>
        </w:rPr>
        <w:t>、定窑义务保护员务工补助绩效目标表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13063424P0006C610004U</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定窑义务保护员务工补助</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2.25</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2.25</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22500</w:t>
            </w:r>
            <w:r>
              <w:t>元，其中县级资金</w:t>
            </w:r>
            <w:r>
              <w:t>22500</w:t>
            </w:r>
            <w:r>
              <w:t>元，主要用于定窑遗址义务保护员务工补助。</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0.90</w:t>
            </w:r>
          </w:p>
        </w:tc>
        <w:tc>
          <w:tcPr>
            <w:tcW w:w="2835" w:type="dxa"/>
            <w:vAlign w:val="center"/>
          </w:tcPr>
          <w:p w:rsidR="00047211" w:rsidRDefault="003C3CB4">
            <w:pPr>
              <w:pStyle w:val="3"/>
            </w:pPr>
            <w:r>
              <w:t>1.35</w:t>
            </w:r>
          </w:p>
        </w:tc>
        <w:tc>
          <w:tcPr>
            <w:tcW w:w="2551" w:type="dxa"/>
            <w:vAlign w:val="center"/>
          </w:tcPr>
          <w:p w:rsidR="00047211" w:rsidRDefault="003C3CB4">
            <w:pPr>
              <w:pStyle w:val="3"/>
            </w:pPr>
            <w:r>
              <w:t>1.80</w:t>
            </w:r>
          </w:p>
        </w:tc>
        <w:tc>
          <w:tcPr>
            <w:tcW w:w="3544" w:type="dxa"/>
            <w:gridSpan w:val="2"/>
            <w:vAlign w:val="center"/>
          </w:tcPr>
          <w:p w:rsidR="00047211" w:rsidRDefault="003C3CB4">
            <w:pPr>
              <w:pStyle w:val="3"/>
            </w:pPr>
            <w:r>
              <w:t>2.25</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通过对义务保护员补助，定期对遗址进行巡查，发现问题及时报告，对保护遗址发挥了很大作用。</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务工补助发放人数</w:t>
            </w:r>
          </w:p>
        </w:tc>
        <w:tc>
          <w:tcPr>
            <w:tcW w:w="5386" w:type="dxa"/>
            <w:vAlign w:val="center"/>
          </w:tcPr>
          <w:p w:rsidR="00047211" w:rsidRDefault="003C3CB4">
            <w:pPr>
              <w:pStyle w:val="2"/>
            </w:pPr>
            <w:r>
              <w:t>务工补助发放人数</w:t>
            </w:r>
          </w:p>
        </w:tc>
        <w:tc>
          <w:tcPr>
            <w:tcW w:w="2268" w:type="dxa"/>
            <w:vAlign w:val="center"/>
          </w:tcPr>
          <w:p w:rsidR="00047211" w:rsidRDefault="003C3CB4">
            <w:pPr>
              <w:pStyle w:val="2"/>
            </w:pPr>
            <w:r>
              <w:t>5</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务工补助发放完成率</w:t>
            </w:r>
          </w:p>
        </w:tc>
        <w:tc>
          <w:tcPr>
            <w:tcW w:w="5386" w:type="dxa"/>
            <w:vAlign w:val="center"/>
          </w:tcPr>
          <w:p w:rsidR="00047211" w:rsidRDefault="003C3CB4">
            <w:pPr>
              <w:pStyle w:val="2"/>
            </w:pPr>
            <w:r>
              <w:t>务工补助发放完成率</w:t>
            </w:r>
          </w:p>
        </w:tc>
        <w:tc>
          <w:tcPr>
            <w:tcW w:w="2268" w:type="dxa"/>
            <w:vAlign w:val="center"/>
          </w:tcPr>
          <w:p w:rsidR="00047211" w:rsidRDefault="003C3CB4">
            <w:pPr>
              <w:pStyle w:val="2"/>
            </w:pPr>
            <w:r>
              <w:t>100%</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务工补助发放完成时限</w:t>
            </w:r>
          </w:p>
        </w:tc>
        <w:tc>
          <w:tcPr>
            <w:tcW w:w="5386" w:type="dxa"/>
            <w:vAlign w:val="center"/>
          </w:tcPr>
          <w:p w:rsidR="00047211" w:rsidRDefault="003C3CB4">
            <w:pPr>
              <w:pStyle w:val="2"/>
            </w:pPr>
            <w:r>
              <w:t>务工补助发放完成时限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务工补助人均成本</w:t>
            </w:r>
          </w:p>
        </w:tc>
        <w:tc>
          <w:tcPr>
            <w:tcW w:w="5386" w:type="dxa"/>
            <w:vAlign w:val="center"/>
          </w:tcPr>
          <w:p w:rsidR="00047211" w:rsidRDefault="003C3CB4">
            <w:pPr>
              <w:pStyle w:val="2"/>
            </w:pPr>
            <w:r>
              <w:t>务工补助人均成本</w:t>
            </w:r>
          </w:p>
        </w:tc>
        <w:tc>
          <w:tcPr>
            <w:tcW w:w="2268" w:type="dxa"/>
            <w:vAlign w:val="center"/>
          </w:tcPr>
          <w:p w:rsidR="00047211" w:rsidRDefault="003C3CB4">
            <w:pPr>
              <w:pStyle w:val="2"/>
            </w:pPr>
            <w:r>
              <w:t>≤300</w:t>
            </w:r>
            <w:r>
              <w:t>元</w:t>
            </w:r>
            <w:r>
              <w:t>/</w:t>
            </w:r>
            <w:r>
              <w:t>月</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义务保护员尽职尽责率</w:t>
            </w:r>
          </w:p>
        </w:tc>
        <w:tc>
          <w:tcPr>
            <w:tcW w:w="5386" w:type="dxa"/>
            <w:vAlign w:val="center"/>
          </w:tcPr>
          <w:p w:rsidR="00047211" w:rsidRDefault="003C3CB4">
            <w:pPr>
              <w:pStyle w:val="2"/>
            </w:pPr>
            <w:r>
              <w:t>义务保护员尽职尽责率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spacing w:before="10" w:after="10"/>
        <w:ind w:firstLine="640"/>
        <w:outlineLvl w:val="5"/>
      </w:pPr>
      <w:r>
        <w:rPr>
          <w:rFonts w:ascii="黑体" w:eastAsia="黑体" w:hAnsi="黑体" w:cs="黑体"/>
          <w:color w:val="000000"/>
          <w:sz w:val="32"/>
        </w:rPr>
        <w:lastRenderedPageBreak/>
        <w:t>六、政府采购预算情况</w:t>
      </w:r>
    </w:p>
    <w:p w:rsidR="00047211" w:rsidRDefault="003C3CB4">
      <w:pPr>
        <w:jc w:val="center"/>
      </w:pPr>
      <w:r>
        <w:rPr>
          <w:rFonts w:ascii="方正小标宋_GBK" w:eastAsia="方正小标宋_GBK" w:hAnsi="方正小标宋_GBK" w:cs="方正小标宋_GBK"/>
          <w:color w:val="000000"/>
          <w:sz w:val="36"/>
        </w:rPr>
        <w:t>单位政府采购预算</w:t>
      </w:r>
    </w:p>
    <w:tbl>
      <w:tblPr>
        <w:tblW w:w="1505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701"/>
        <w:gridCol w:w="964"/>
        <w:gridCol w:w="1134"/>
        <w:gridCol w:w="1134"/>
        <w:gridCol w:w="709"/>
        <w:gridCol w:w="850"/>
        <w:gridCol w:w="850"/>
        <w:gridCol w:w="964"/>
        <w:gridCol w:w="964"/>
        <w:gridCol w:w="964"/>
        <w:gridCol w:w="964"/>
        <w:gridCol w:w="964"/>
        <w:gridCol w:w="964"/>
        <w:gridCol w:w="964"/>
        <w:gridCol w:w="964"/>
      </w:tblGrid>
      <w:tr w:rsidR="00047211">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7712" w:type="dxa"/>
            <w:gridSpan w:val="8"/>
            <w:tcBorders>
              <w:top w:val="single" w:sz="6" w:space="0" w:color="FFFFFF"/>
              <w:left w:val="single" w:sz="6" w:space="0" w:color="FFFFFF"/>
              <w:right w:val="single" w:sz="6" w:space="0" w:color="FFFFFF"/>
            </w:tcBorders>
            <w:vAlign w:val="center"/>
          </w:tcPr>
          <w:p w:rsidR="00047211" w:rsidRDefault="003C3CB4">
            <w:pPr>
              <w:pStyle w:val="23"/>
            </w:pPr>
            <w:r>
              <w:t>单位：万元</w:t>
            </w:r>
          </w:p>
        </w:tc>
      </w:tr>
      <w:tr w:rsidR="00047211">
        <w:trPr>
          <w:cantSplit/>
          <w:tblHeader/>
          <w:jc w:val="center"/>
        </w:trPr>
        <w:tc>
          <w:tcPr>
            <w:tcW w:w="2665" w:type="dxa"/>
            <w:gridSpan w:val="2"/>
            <w:vAlign w:val="center"/>
          </w:tcPr>
          <w:p w:rsidR="00047211" w:rsidRDefault="003C3CB4">
            <w:pPr>
              <w:pStyle w:val="10"/>
            </w:pPr>
            <w:r>
              <w:t>政府采购项目来源</w:t>
            </w:r>
          </w:p>
        </w:tc>
        <w:tc>
          <w:tcPr>
            <w:tcW w:w="1134" w:type="dxa"/>
            <w:vMerge w:val="restart"/>
            <w:vAlign w:val="center"/>
          </w:tcPr>
          <w:p w:rsidR="00047211" w:rsidRDefault="003C3CB4">
            <w:pPr>
              <w:pStyle w:val="10"/>
            </w:pPr>
            <w:r>
              <w:t>采购物品名称</w:t>
            </w:r>
          </w:p>
        </w:tc>
        <w:tc>
          <w:tcPr>
            <w:tcW w:w="1134" w:type="dxa"/>
            <w:vMerge w:val="restart"/>
            <w:vAlign w:val="center"/>
          </w:tcPr>
          <w:p w:rsidR="00047211" w:rsidRDefault="003C3CB4">
            <w:pPr>
              <w:pStyle w:val="10"/>
            </w:pPr>
            <w:r>
              <w:t>政府采购目录序号</w:t>
            </w:r>
          </w:p>
        </w:tc>
        <w:tc>
          <w:tcPr>
            <w:tcW w:w="709" w:type="dxa"/>
            <w:vMerge w:val="restart"/>
            <w:vAlign w:val="center"/>
          </w:tcPr>
          <w:p w:rsidR="00047211" w:rsidRDefault="003C3CB4">
            <w:pPr>
              <w:pStyle w:val="10"/>
            </w:pPr>
            <w:r>
              <w:t>计量</w:t>
            </w:r>
            <w:r>
              <w:t xml:space="preserve">  </w:t>
            </w:r>
            <w:r>
              <w:t>单位</w:t>
            </w:r>
          </w:p>
        </w:tc>
        <w:tc>
          <w:tcPr>
            <w:tcW w:w="850" w:type="dxa"/>
            <w:vMerge w:val="restart"/>
            <w:vAlign w:val="center"/>
          </w:tcPr>
          <w:p w:rsidR="00047211" w:rsidRDefault="003C3CB4">
            <w:pPr>
              <w:pStyle w:val="10"/>
            </w:pPr>
            <w:r>
              <w:t>数量</w:t>
            </w:r>
          </w:p>
        </w:tc>
        <w:tc>
          <w:tcPr>
            <w:tcW w:w="850" w:type="dxa"/>
            <w:vMerge w:val="restart"/>
            <w:vAlign w:val="center"/>
          </w:tcPr>
          <w:p w:rsidR="00047211" w:rsidRDefault="003C3CB4">
            <w:pPr>
              <w:pStyle w:val="10"/>
            </w:pPr>
            <w:r>
              <w:t>单价</w:t>
            </w:r>
          </w:p>
        </w:tc>
        <w:tc>
          <w:tcPr>
            <w:tcW w:w="6748" w:type="dxa"/>
            <w:gridSpan w:val="7"/>
            <w:vAlign w:val="center"/>
          </w:tcPr>
          <w:p w:rsidR="00047211" w:rsidRDefault="003C3CB4">
            <w:pPr>
              <w:pStyle w:val="10"/>
            </w:pPr>
            <w:r>
              <w:t>政府采购金额（当年部门预算安排资金）</w:t>
            </w:r>
          </w:p>
        </w:tc>
        <w:tc>
          <w:tcPr>
            <w:tcW w:w="964" w:type="dxa"/>
            <w:vMerge w:val="restart"/>
            <w:vAlign w:val="center"/>
          </w:tcPr>
          <w:p w:rsidR="00047211" w:rsidRDefault="003C3CB4">
            <w:pPr>
              <w:pStyle w:val="10"/>
            </w:pPr>
            <w:r>
              <w:t>2024</w:t>
            </w:r>
            <w:r>
              <w:t>年</w:t>
            </w:r>
            <w:r>
              <w:t xml:space="preserve">  </w:t>
            </w:r>
            <w:r>
              <w:t>预留中</w:t>
            </w:r>
            <w:r>
              <w:t xml:space="preserve">  </w:t>
            </w:r>
            <w:r>
              <w:t>小微企</w:t>
            </w:r>
            <w:r>
              <w:t xml:space="preserve">  </w:t>
            </w:r>
            <w:r>
              <w:t>业份额</w:t>
            </w:r>
          </w:p>
        </w:tc>
      </w:tr>
      <w:tr w:rsidR="00047211">
        <w:trPr>
          <w:cantSplit/>
          <w:tblHeader/>
          <w:jc w:val="center"/>
        </w:trPr>
        <w:tc>
          <w:tcPr>
            <w:tcW w:w="1701" w:type="dxa"/>
            <w:vAlign w:val="center"/>
          </w:tcPr>
          <w:p w:rsidR="00047211" w:rsidRDefault="003C3CB4">
            <w:pPr>
              <w:pStyle w:val="10"/>
            </w:pPr>
            <w:r>
              <w:t>项目名称</w:t>
            </w:r>
          </w:p>
        </w:tc>
        <w:tc>
          <w:tcPr>
            <w:tcW w:w="964" w:type="dxa"/>
            <w:vAlign w:val="center"/>
          </w:tcPr>
          <w:p w:rsidR="00047211" w:rsidRDefault="003C3CB4">
            <w:pPr>
              <w:pStyle w:val="10"/>
            </w:pPr>
            <w:r>
              <w:t>预算</w:t>
            </w:r>
            <w:r>
              <w:t xml:space="preserve">    </w:t>
            </w:r>
            <w:r>
              <w:t>资金</w:t>
            </w:r>
          </w:p>
        </w:tc>
        <w:tc>
          <w:tcPr>
            <w:tcW w:w="1134" w:type="dxa"/>
            <w:vMerge/>
          </w:tcPr>
          <w:p w:rsidR="00047211" w:rsidRDefault="00047211"/>
        </w:tc>
        <w:tc>
          <w:tcPr>
            <w:tcW w:w="1134" w:type="dxa"/>
            <w:vMerge/>
          </w:tcPr>
          <w:p w:rsidR="00047211" w:rsidRDefault="00047211"/>
        </w:tc>
        <w:tc>
          <w:tcPr>
            <w:tcW w:w="709" w:type="dxa"/>
            <w:vMerge/>
          </w:tcPr>
          <w:p w:rsidR="00047211" w:rsidRDefault="00047211"/>
        </w:tc>
        <w:tc>
          <w:tcPr>
            <w:tcW w:w="850" w:type="dxa"/>
            <w:vMerge/>
          </w:tcPr>
          <w:p w:rsidR="00047211" w:rsidRDefault="00047211"/>
        </w:tc>
        <w:tc>
          <w:tcPr>
            <w:tcW w:w="850" w:type="dxa"/>
            <w:vMerge/>
          </w:tcPr>
          <w:p w:rsidR="00047211" w:rsidRDefault="00047211"/>
        </w:tc>
        <w:tc>
          <w:tcPr>
            <w:tcW w:w="964" w:type="dxa"/>
            <w:vAlign w:val="center"/>
          </w:tcPr>
          <w:p w:rsidR="00047211" w:rsidRDefault="003C3CB4">
            <w:pPr>
              <w:pStyle w:val="10"/>
            </w:pPr>
            <w:r>
              <w:t>合计</w:t>
            </w:r>
          </w:p>
        </w:tc>
        <w:tc>
          <w:tcPr>
            <w:tcW w:w="964" w:type="dxa"/>
            <w:vAlign w:val="center"/>
          </w:tcPr>
          <w:p w:rsidR="00047211" w:rsidRDefault="003C3CB4">
            <w:pPr>
              <w:pStyle w:val="10"/>
            </w:pPr>
            <w:r>
              <w:t>一般公共预算拨款</w:t>
            </w:r>
          </w:p>
        </w:tc>
        <w:tc>
          <w:tcPr>
            <w:tcW w:w="964" w:type="dxa"/>
            <w:vAlign w:val="center"/>
          </w:tcPr>
          <w:p w:rsidR="00047211" w:rsidRDefault="003C3CB4">
            <w:pPr>
              <w:pStyle w:val="10"/>
            </w:pPr>
            <w:r>
              <w:t>基金预算拨款</w:t>
            </w:r>
          </w:p>
        </w:tc>
        <w:tc>
          <w:tcPr>
            <w:tcW w:w="964" w:type="dxa"/>
            <w:vAlign w:val="center"/>
          </w:tcPr>
          <w:p w:rsidR="00047211" w:rsidRDefault="003C3CB4">
            <w:pPr>
              <w:pStyle w:val="10"/>
            </w:pPr>
            <w:r>
              <w:t>国有资本经营预算拨款</w:t>
            </w:r>
          </w:p>
        </w:tc>
        <w:tc>
          <w:tcPr>
            <w:tcW w:w="964" w:type="dxa"/>
            <w:vAlign w:val="center"/>
          </w:tcPr>
          <w:p w:rsidR="00047211" w:rsidRDefault="003C3CB4">
            <w:pPr>
              <w:pStyle w:val="10"/>
            </w:pPr>
            <w:r>
              <w:t>财政专户核拨</w:t>
            </w:r>
          </w:p>
        </w:tc>
        <w:tc>
          <w:tcPr>
            <w:tcW w:w="964" w:type="dxa"/>
            <w:vAlign w:val="center"/>
          </w:tcPr>
          <w:p w:rsidR="00047211" w:rsidRDefault="003C3CB4">
            <w:pPr>
              <w:pStyle w:val="10"/>
            </w:pPr>
            <w:r>
              <w:t>单位</w:t>
            </w:r>
            <w:r>
              <w:t xml:space="preserve">    </w:t>
            </w:r>
            <w:r>
              <w:t>资金</w:t>
            </w:r>
          </w:p>
        </w:tc>
        <w:tc>
          <w:tcPr>
            <w:tcW w:w="964" w:type="dxa"/>
            <w:vAlign w:val="center"/>
          </w:tcPr>
          <w:p w:rsidR="00047211" w:rsidRDefault="003C3CB4">
            <w:pPr>
              <w:pStyle w:val="10"/>
            </w:pPr>
            <w:r>
              <w:t>上年结转结余</w:t>
            </w:r>
          </w:p>
        </w:tc>
        <w:tc>
          <w:tcPr>
            <w:tcW w:w="964" w:type="dxa"/>
            <w:vMerge/>
          </w:tcPr>
          <w:p w:rsidR="00047211" w:rsidRDefault="00047211"/>
        </w:tc>
      </w:tr>
      <w:tr w:rsidR="00047211">
        <w:trPr>
          <w:cantSplit/>
          <w:jc w:val="center"/>
        </w:trPr>
        <w:tc>
          <w:tcPr>
            <w:tcW w:w="1701" w:type="dxa"/>
            <w:vAlign w:val="center"/>
          </w:tcPr>
          <w:p w:rsidR="00047211" w:rsidRDefault="003C3CB4">
            <w:pPr>
              <w:pStyle w:val="6"/>
            </w:pPr>
            <w:r>
              <w:t>合</w:t>
            </w:r>
            <w:r>
              <w:t xml:space="preserve">  </w:t>
            </w:r>
            <w:r>
              <w:t>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3423.65</w:t>
            </w:r>
          </w:p>
        </w:tc>
        <w:tc>
          <w:tcPr>
            <w:tcW w:w="964" w:type="dxa"/>
            <w:vAlign w:val="center"/>
          </w:tcPr>
          <w:p w:rsidR="00047211" w:rsidRDefault="003C3CB4">
            <w:pPr>
              <w:pStyle w:val="7"/>
            </w:pPr>
            <w:r>
              <w:t>3200.00</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223.65</w:t>
            </w:r>
          </w:p>
        </w:tc>
        <w:tc>
          <w:tcPr>
            <w:tcW w:w="964" w:type="dxa"/>
            <w:vAlign w:val="center"/>
          </w:tcPr>
          <w:p w:rsidR="00047211" w:rsidRDefault="003C3CB4">
            <w:pPr>
              <w:pStyle w:val="7"/>
            </w:pPr>
            <w:r>
              <w:t>1737.11</w:t>
            </w:r>
          </w:p>
        </w:tc>
      </w:tr>
      <w:tr w:rsidR="00047211">
        <w:trPr>
          <w:cantSplit/>
          <w:jc w:val="center"/>
        </w:trPr>
        <w:tc>
          <w:tcPr>
            <w:tcW w:w="1701" w:type="dxa"/>
            <w:vAlign w:val="center"/>
          </w:tcPr>
          <w:p w:rsidR="00047211" w:rsidRDefault="003C3CB4">
            <w:pPr>
              <w:pStyle w:val="6"/>
            </w:pPr>
            <w:r>
              <w:t>曲阳县定窑遗址文物保管所小计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3423.65</w:t>
            </w:r>
          </w:p>
        </w:tc>
        <w:tc>
          <w:tcPr>
            <w:tcW w:w="964" w:type="dxa"/>
            <w:vAlign w:val="center"/>
          </w:tcPr>
          <w:p w:rsidR="00047211" w:rsidRDefault="003C3CB4">
            <w:pPr>
              <w:pStyle w:val="7"/>
            </w:pPr>
            <w:r>
              <w:t>3200.00</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223.65</w:t>
            </w:r>
          </w:p>
        </w:tc>
        <w:tc>
          <w:tcPr>
            <w:tcW w:w="964" w:type="dxa"/>
            <w:vAlign w:val="center"/>
          </w:tcPr>
          <w:p w:rsidR="00047211" w:rsidRDefault="003C3CB4">
            <w:pPr>
              <w:pStyle w:val="7"/>
            </w:pPr>
            <w:r>
              <w:t>1737.11</w:t>
            </w:r>
          </w:p>
        </w:tc>
      </w:tr>
      <w:tr w:rsidR="00047211">
        <w:trPr>
          <w:cantSplit/>
          <w:jc w:val="center"/>
        </w:trPr>
        <w:tc>
          <w:tcPr>
            <w:tcW w:w="1701" w:type="dxa"/>
            <w:vAlign w:val="center"/>
          </w:tcPr>
          <w:p w:rsidR="00047211" w:rsidRDefault="003C3CB4">
            <w:pPr>
              <w:pStyle w:val="2"/>
            </w:pPr>
            <w:r>
              <w:t>定窑遗址作坊窑炉重要遗迹保护修缮前期勘察项目</w:t>
            </w:r>
          </w:p>
        </w:tc>
        <w:tc>
          <w:tcPr>
            <w:tcW w:w="964" w:type="dxa"/>
            <w:vAlign w:val="center"/>
          </w:tcPr>
          <w:p w:rsidR="00047211" w:rsidRDefault="003C3CB4">
            <w:pPr>
              <w:pStyle w:val="40"/>
            </w:pPr>
            <w:r>
              <w:t>326.00</w:t>
            </w:r>
          </w:p>
        </w:tc>
        <w:tc>
          <w:tcPr>
            <w:tcW w:w="1134" w:type="dxa"/>
            <w:vAlign w:val="center"/>
          </w:tcPr>
          <w:p w:rsidR="00047211" w:rsidRDefault="003C3CB4">
            <w:pPr>
              <w:pStyle w:val="2"/>
            </w:pPr>
            <w:r>
              <w:t>文物保护建筑修缮</w:t>
            </w:r>
          </w:p>
        </w:tc>
        <w:tc>
          <w:tcPr>
            <w:tcW w:w="1134" w:type="dxa"/>
            <w:vAlign w:val="center"/>
          </w:tcPr>
          <w:p w:rsidR="00047211" w:rsidRDefault="003C3CB4">
            <w:pPr>
              <w:pStyle w:val="2"/>
            </w:pPr>
            <w:r>
              <w:t>B08030000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223.65</w:t>
            </w:r>
          </w:p>
        </w:tc>
        <w:tc>
          <w:tcPr>
            <w:tcW w:w="964" w:type="dxa"/>
            <w:vAlign w:val="center"/>
          </w:tcPr>
          <w:p w:rsidR="00047211" w:rsidRDefault="003C3CB4">
            <w:pPr>
              <w:pStyle w:val="40"/>
            </w:pPr>
            <w:r>
              <w:t>223.65</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223.65</w:t>
            </w:r>
          </w:p>
        </w:tc>
        <w:tc>
          <w:tcPr>
            <w:tcW w:w="964" w:type="dxa"/>
            <w:vAlign w:val="center"/>
          </w:tcPr>
          <w:p w:rsidR="00047211" w:rsidRDefault="003C3CB4">
            <w:pPr>
              <w:pStyle w:val="40"/>
            </w:pPr>
            <w:r>
              <w:t>223.65</w:t>
            </w:r>
          </w:p>
        </w:tc>
      </w:tr>
      <w:tr w:rsidR="00047211">
        <w:trPr>
          <w:cantSplit/>
          <w:jc w:val="center"/>
        </w:trPr>
        <w:tc>
          <w:tcPr>
            <w:tcW w:w="1701" w:type="dxa"/>
            <w:vAlign w:val="center"/>
          </w:tcPr>
          <w:p w:rsidR="00047211" w:rsidRDefault="003C3CB4">
            <w:pPr>
              <w:pStyle w:val="2"/>
            </w:pPr>
            <w:r>
              <w:t>定窑遗址瓷片堆保护围封及管理展示道路项目</w:t>
            </w:r>
          </w:p>
        </w:tc>
        <w:tc>
          <w:tcPr>
            <w:tcW w:w="964" w:type="dxa"/>
            <w:vAlign w:val="center"/>
          </w:tcPr>
          <w:p w:rsidR="00047211" w:rsidRDefault="003C3CB4">
            <w:pPr>
              <w:pStyle w:val="40"/>
            </w:pPr>
            <w:r>
              <w:t>60.00</w:t>
            </w:r>
          </w:p>
        </w:tc>
        <w:tc>
          <w:tcPr>
            <w:tcW w:w="1134" w:type="dxa"/>
            <w:vAlign w:val="center"/>
          </w:tcPr>
          <w:p w:rsidR="00047211" w:rsidRDefault="003C3CB4">
            <w:pPr>
              <w:pStyle w:val="2"/>
            </w:pPr>
            <w:r>
              <w:t>其他建筑工程</w:t>
            </w:r>
          </w:p>
        </w:tc>
        <w:tc>
          <w:tcPr>
            <w:tcW w:w="1134" w:type="dxa"/>
            <w:vAlign w:val="center"/>
          </w:tcPr>
          <w:p w:rsidR="00047211" w:rsidRDefault="003C3CB4">
            <w:pPr>
              <w:pStyle w:val="2"/>
            </w:pPr>
            <w:r>
              <w:t>B99000000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50.00</w:t>
            </w:r>
          </w:p>
        </w:tc>
        <w:tc>
          <w:tcPr>
            <w:tcW w:w="964" w:type="dxa"/>
            <w:vAlign w:val="center"/>
          </w:tcPr>
          <w:p w:rsidR="00047211" w:rsidRDefault="003C3CB4">
            <w:pPr>
              <w:pStyle w:val="40"/>
            </w:pPr>
            <w:r>
              <w:t>50.00</w:t>
            </w:r>
          </w:p>
        </w:tc>
        <w:tc>
          <w:tcPr>
            <w:tcW w:w="964" w:type="dxa"/>
            <w:vAlign w:val="center"/>
          </w:tcPr>
          <w:p w:rsidR="00047211" w:rsidRDefault="003C3CB4">
            <w:pPr>
              <w:pStyle w:val="40"/>
            </w:pPr>
            <w:r>
              <w:t>50.00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50.00</w:t>
            </w:r>
          </w:p>
        </w:tc>
      </w:tr>
      <w:tr w:rsidR="00047211">
        <w:trPr>
          <w:cantSplit/>
          <w:jc w:val="center"/>
        </w:trPr>
        <w:tc>
          <w:tcPr>
            <w:tcW w:w="1701" w:type="dxa"/>
            <w:vAlign w:val="center"/>
          </w:tcPr>
          <w:p w:rsidR="00047211" w:rsidRDefault="003C3CB4">
            <w:pPr>
              <w:pStyle w:val="2"/>
            </w:pPr>
            <w:r>
              <w:t>定窑遗址涧磁区窑址环境整治项目</w:t>
            </w:r>
          </w:p>
        </w:tc>
        <w:tc>
          <w:tcPr>
            <w:tcW w:w="964" w:type="dxa"/>
            <w:vAlign w:val="center"/>
          </w:tcPr>
          <w:p w:rsidR="00047211" w:rsidRDefault="003C3CB4">
            <w:pPr>
              <w:pStyle w:val="40"/>
            </w:pPr>
            <w:r>
              <w:t>3150.00</w:t>
            </w:r>
          </w:p>
        </w:tc>
        <w:tc>
          <w:tcPr>
            <w:tcW w:w="1134" w:type="dxa"/>
            <w:vAlign w:val="center"/>
          </w:tcPr>
          <w:p w:rsidR="00047211" w:rsidRDefault="003C3CB4">
            <w:pPr>
              <w:pStyle w:val="2"/>
            </w:pPr>
            <w:r>
              <w:t>其他专业施工</w:t>
            </w:r>
          </w:p>
        </w:tc>
        <w:tc>
          <w:tcPr>
            <w:tcW w:w="1134" w:type="dxa"/>
            <w:vAlign w:val="center"/>
          </w:tcPr>
          <w:p w:rsidR="00047211" w:rsidRDefault="003C3CB4">
            <w:pPr>
              <w:pStyle w:val="2"/>
            </w:pPr>
            <w:r>
              <w:t>B05990000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2812.54</w:t>
            </w:r>
          </w:p>
        </w:tc>
        <w:tc>
          <w:tcPr>
            <w:tcW w:w="964" w:type="dxa"/>
            <w:vAlign w:val="center"/>
          </w:tcPr>
          <w:p w:rsidR="00047211" w:rsidRDefault="003C3CB4">
            <w:pPr>
              <w:pStyle w:val="40"/>
            </w:pPr>
            <w:r>
              <w:t>2812.54</w:t>
            </w:r>
          </w:p>
        </w:tc>
        <w:tc>
          <w:tcPr>
            <w:tcW w:w="964" w:type="dxa"/>
            <w:vAlign w:val="center"/>
          </w:tcPr>
          <w:p w:rsidR="00047211" w:rsidRDefault="003C3CB4">
            <w:pPr>
              <w:pStyle w:val="40"/>
            </w:pPr>
            <w:r>
              <w:t>2812.54</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1126.00</w:t>
            </w:r>
          </w:p>
        </w:tc>
      </w:tr>
      <w:tr w:rsidR="00047211">
        <w:trPr>
          <w:cantSplit/>
          <w:jc w:val="center"/>
        </w:trPr>
        <w:tc>
          <w:tcPr>
            <w:tcW w:w="1701" w:type="dxa"/>
            <w:vAlign w:val="center"/>
          </w:tcPr>
          <w:p w:rsidR="00047211" w:rsidRDefault="003C3CB4">
            <w:pPr>
              <w:pStyle w:val="2"/>
            </w:pPr>
            <w:r>
              <w:t>定窑遗址涧磁区窑址环境整治项目</w:t>
            </w:r>
          </w:p>
        </w:tc>
        <w:tc>
          <w:tcPr>
            <w:tcW w:w="964" w:type="dxa"/>
            <w:vAlign w:val="center"/>
          </w:tcPr>
          <w:p w:rsidR="00047211" w:rsidRDefault="003C3CB4">
            <w:pPr>
              <w:pStyle w:val="40"/>
            </w:pPr>
            <w:r>
              <w:t>3150.00</w:t>
            </w:r>
          </w:p>
        </w:tc>
        <w:tc>
          <w:tcPr>
            <w:tcW w:w="1134" w:type="dxa"/>
            <w:vAlign w:val="center"/>
          </w:tcPr>
          <w:p w:rsidR="00047211" w:rsidRDefault="003C3CB4">
            <w:pPr>
              <w:pStyle w:val="2"/>
            </w:pPr>
            <w:r>
              <w:t>工程设计服务</w:t>
            </w:r>
          </w:p>
        </w:tc>
        <w:tc>
          <w:tcPr>
            <w:tcW w:w="1134" w:type="dxa"/>
            <w:vAlign w:val="center"/>
          </w:tcPr>
          <w:p w:rsidR="00047211" w:rsidRDefault="003C3CB4">
            <w:pPr>
              <w:pStyle w:val="2"/>
            </w:pPr>
            <w:r>
              <w:t>C11020000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203.24</w:t>
            </w:r>
          </w:p>
        </w:tc>
        <w:tc>
          <w:tcPr>
            <w:tcW w:w="964" w:type="dxa"/>
            <w:vAlign w:val="center"/>
          </w:tcPr>
          <w:p w:rsidR="00047211" w:rsidRDefault="003C3CB4">
            <w:pPr>
              <w:pStyle w:val="40"/>
            </w:pPr>
            <w:r>
              <w:t>203.24</w:t>
            </w:r>
          </w:p>
        </w:tc>
        <w:tc>
          <w:tcPr>
            <w:tcW w:w="964" w:type="dxa"/>
            <w:vAlign w:val="center"/>
          </w:tcPr>
          <w:p w:rsidR="00047211" w:rsidRDefault="003C3CB4">
            <w:pPr>
              <w:pStyle w:val="40"/>
            </w:pPr>
            <w:r>
              <w:t>203.24</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203.24</w:t>
            </w:r>
          </w:p>
        </w:tc>
      </w:tr>
      <w:tr w:rsidR="00047211">
        <w:trPr>
          <w:cantSplit/>
          <w:jc w:val="center"/>
        </w:trPr>
        <w:tc>
          <w:tcPr>
            <w:tcW w:w="1701" w:type="dxa"/>
            <w:vAlign w:val="center"/>
          </w:tcPr>
          <w:p w:rsidR="00047211" w:rsidRDefault="003C3CB4">
            <w:pPr>
              <w:pStyle w:val="2"/>
            </w:pPr>
            <w:r>
              <w:t>定窑遗址涧磁区窑址环境整治项目</w:t>
            </w:r>
          </w:p>
        </w:tc>
        <w:tc>
          <w:tcPr>
            <w:tcW w:w="964" w:type="dxa"/>
            <w:vAlign w:val="center"/>
          </w:tcPr>
          <w:p w:rsidR="00047211" w:rsidRDefault="003C3CB4">
            <w:pPr>
              <w:pStyle w:val="40"/>
            </w:pPr>
            <w:r>
              <w:t>3150.00</w:t>
            </w:r>
          </w:p>
        </w:tc>
        <w:tc>
          <w:tcPr>
            <w:tcW w:w="1134" w:type="dxa"/>
            <w:vAlign w:val="center"/>
          </w:tcPr>
          <w:p w:rsidR="00047211" w:rsidRDefault="003C3CB4">
            <w:pPr>
              <w:pStyle w:val="2"/>
            </w:pPr>
            <w:r>
              <w:t>工程项目管理服务</w:t>
            </w:r>
          </w:p>
        </w:tc>
        <w:tc>
          <w:tcPr>
            <w:tcW w:w="1134" w:type="dxa"/>
            <w:vAlign w:val="center"/>
          </w:tcPr>
          <w:p w:rsidR="00047211" w:rsidRDefault="003C3CB4">
            <w:pPr>
              <w:pStyle w:val="2"/>
            </w:pPr>
            <w:r>
              <w:t>C11040000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39.19</w:t>
            </w:r>
          </w:p>
        </w:tc>
        <w:tc>
          <w:tcPr>
            <w:tcW w:w="964" w:type="dxa"/>
            <w:vAlign w:val="center"/>
          </w:tcPr>
          <w:p w:rsidR="00047211" w:rsidRDefault="003C3CB4">
            <w:pPr>
              <w:pStyle w:val="40"/>
            </w:pPr>
            <w:r>
              <w:t>39.19</w:t>
            </w:r>
          </w:p>
        </w:tc>
        <w:tc>
          <w:tcPr>
            <w:tcW w:w="964" w:type="dxa"/>
            <w:vAlign w:val="center"/>
          </w:tcPr>
          <w:p w:rsidR="00047211" w:rsidRDefault="003C3CB4">
            <w:pPr>
              <w:pStyle w:val="40"/>
            </w:pPr>
            <w:r>
              <w:t>39.19</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39.19</w:t>
            </w:r>
          </w:p>
        </w:tc>
      </w:tr>
      <w:tr w:rsidR="00047211">
        <w:trPr>
          <w:cantSplit/>
          <w:jc w:val="center"/>
        </w:trPr>
        <w:tc>
          <w:tcPr>
            <w:tcW w:w="1701" w:type="dxa"/>
            <w:vAlign w:val="center"/>
          </w:tcPr>
          <w:p w:rsidR="00047211" w:rsidRDefault="003C3CB4">
            <w:pPr>
              <w:pStyle w:val="2"/>
            </w:pPr>
            <w:r>
              <w:t>定窑遗址涧磁区窑址环境整治项目</w:t>
            </w:r>
          </w:p>
        </w:tc>
        <w:tc>
          <w:tcPr>
            <w:tcW w:w="964" w:type="dxa"/>
            <w:vAlign w:val="center"/>
          </w:tcPr>
          <w:p w:rsidR="00047211" w:rsidRDefault="003C3CB4">
            <w:pPr>
              <w:pStyle w:val="40"/>
            </w:pPr>
            <w:r>
              <w:t>3150.00</w:t>
            </w:r>
          </w:p>
        </w:tc>
        <w:tc>
          <w:tcPr>
            <w:tcW w:w="1134" w:type="dxa"/>
            <w:vAlign w:val="center"/>
          </w:tcPr>
          <w:p w:rsidR="00047211" w:rsidRDefault="003C3CB4">
            <w:pPr>
              <w:pStyle w:val="2"/>
            </w:pPr>
            <w:r>
              <w:t>其他工程管理服务</w:t>
            </w:r>
          </w:p>
        </w:tc>
        <w:tc>
          <w:tcPr>
            <w:tcW w:w="1134" w:type="dxa"/>
            <w:vAlign w:val="center"/>
          </w:tcPr>
          <w:p w:rsidR="00047211" w:rsidRDefault="003C3CB4">
            <w:pPr>
              <w:pStyle w:val="2"/>
            </w:pPr>
            <w:r>
              <w:t>C11990000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73.61</w:t>
            </w:r>
          </w:p>
        </w:tc>
        <w:tc>
          <w:tcPr>
            <w:tcW w:w="964" w:type="dxa"/>
            <w:vAlign w:val="center"/>
          </w:tcPr>
          <w:p w:rsidR="00047211" w:rsidRDefault="003C3CB4">
            <w:pPr>
              <w:pStyle w:val="40"/>
            </w:pPr>
            <w:r>
              <w:t>73.61</w:t>
            </w:r>
          </w:p>
        </w:tc>
        <w:tc>
          <w:tcPr>
            <w:tcW w:w="964" w:type="dxa"/>
            <w:vAlign w:val="center"/>
          </w:tcPr>
          <w:p w:rsidR="00047211" w:rsidRDefault="003C3CB4">
            <w:pPr>
              <w:pStyle w:val="40"/>
            </w:pPr>
            <w:r>
              <w:t>73.61</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73.61</w:t>
            </w:r>
          </w:p>
        </w:tc>
      </w:tr>
      <w:tr w:rsidR="00047211">
        <w:trPr>
          <w:cantSplit/>
          <w:jc w:val="center"/>
        </w:trPr>
        <w:tc>
          <w:tcPr>
            <w:tcW w:w="1701" w:type="dxa"/>
            <w:vAlign w:val="center"/>
          </w:tcPr>
          <w:p w:rsidR="00047211" w:rsidRDefault="003C3CB4">
            <w:pPr>
              <w:pStyle w:val="2"/>
            </w:pPr>
            <w:r>
              <w:lastRenderedPageBreak/>
              <w:t>定窑遗址涧磁区窑址环境整治项目</w:t>
            </w:r>
          </w:p>
        </w:tc>
        <w:tc>
          <w:tcPr>
            <w:tcW w:w="964" w:type="dxa"/>
            <w:vAlign w:val="center"/>
          </w:tcPr>
          <w:p w:rsidR="00047211" w:rsidRDefault="003C3CB4">
            <w:pPr>
              <w:pStyle w:val="40"/>
            </w:pPr>
            <w:r>
              <w:t>3150.00</w:t>
            </w:r>
          </w:p>
        </w:tc>
        <w:tc>
          <w:tcPr>
            <w:tcW w:w="1134" w:type="dxa"/>
            <w:vAlign w:val="center"/>
          </w:tcPr>
          <w:p w:rsidR="00047211" w:rsidRDefault="003C3CB4">
            <w:pPr>
              <w:pStyle w:val="2"/>
            </w:pPr>
            <w:r>
              <w:t>其他服务</w:t>
            </w:r>
          </w:p>
        </w:tc>
        <w:tc>
          <w:tcPr>
            <w:tcW w:w="1134" w:type="dxa"/>
            <w:vAlign w:val="center"/>
          </w:tcPr>
          <w:p w:rsidR="00047211" w:rsidRDefault="003C3CB4">
            <w:pPr>
              <w:pStyle w:val="2"/>
            </w:pPr>
            <w:r>
              <w:t>C99000000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21.42</w:t>
            </w:r>
          </w:p>
        </w:tc>
        <w:tc>
          <w:tcPr>
            <w:tcW w:w="964" w:type="dxa"/>
            <w:vAlign w:val="center"/>
          </w:tcPr>
          <w:p w:rsidR="00047211" w:rsidRDefault="003C3CB4">
            <w:pPr>
              <w:pStyle w:val="40"/>
            </w:pPr>
            <w:r>
              <w:t>21.42</w:t>
            </w:r>
          </w:p>
        </w:tc>
        <w:tc>
          <w:tcPr>
            <w:tcW w:w="964" w:type="dxa"/>
            <w:vAlign w:val="center"/>
          </w:tcPr>
          <w:p w:rsidR="00047211" w:rsidRDefault="003C3CB4">
            <w:pPr>
              <w:pStyle w:val="40"/>
            </w:pPr>
            <w:r>
              <w:t>21.42</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21.42</w:t>
            </w:r>
          </w:p>
        </w:tc>
      </w:tr>
    </w:tbl>
    <w:p w:rsidR="00047211" w:rsidRDefault="003C3CB4">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七、国有资产信息</w:t>
      </w:r>
    </w:p>
    <w:p w:rsidR="00047211" w:rsidRDefault="003C3CB4">
      <w:pPr>
        <w:spacing w:line="500" w:lineRule="exact"/>
        <w:ind w:firstLine="560"/>
      </w:pPr>
      <w:r>
        <w:rPr>
          <w:rFonts w:eastAsia="方正仿宋_GBK"/>
          <w:color w:val="000000"/>
          <w:sz w:val="28"/>
        </w:rPr>
        <w:t>曲阳县定窑遗址文物保管所上年末固定资产金额为</w:t>
      </w:r>
      <w:r>
        <w:rPr>
          <w:rFonts w:eastAsia="方正仿宋_GBK"/>
          <w:color w:val="000000"/>
          <w:sz w:val="28"/>
        </w:rPr>
        <w:t>356.68</w:t>
      </w:r>
      <w:r>
        <w:rPr>
          <w:rFonts w:eastAsia="方正仿宋_GBK"/>
          <w:color w:val="000000"/>
          <w:sz w:val="28"/>
        </w:rPr>
        <w:t>万元（详见下表）。本年度拟购置固定资产总额为</w:t>
      </w:r>
      <w:r>
        <w:rPr>
          <w:rFonts w:eastAsia="方正仿宋_GBK"/>
          <w:color w:val="000000"/>
          <w:sz w:val="28"/>
        </w:rPr>
        <w:t>3150.00</w:t>
      </w:r>
      <w:r>
        <w:rPr>
          <w:rFonts w:eastAsia="方正仿宋_GBK"/>
          <w:color w:val="000000"/>
          <w:sz w:val="28"/>
        </w:rPr>
        <w:t>万元，已按要求列入政府采购预算，详见政府采购预算表。</w:t>
      </w:r>
    </w:p>
    <w:p w:rsidR="00047211" w:rsidRDefault="003C3CB4">
      <w:pPr>
        <w:jc w:val="center"/>
      </w:pPr>
      <w:r>
        <w:rPr>
          <w:rFonts w:ascii="方正小标宋_GBK" w:eastAsia="方正小标宋_GBK" w:hAnsi="方正小标宋_GBK" w:cs="方正小标宋_GBK"/>
          <w:color w:val="000000"/>
          <w:sz w:val="36"/>
        </w:rPr>
        <w:t>单位固定资产占用情况表</w:t>
      </w:r>
    </w:p>
    <w:tbl>
      <w:tblPr>
        <w:tblW w:w="1304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7370"/>
        <w:gridCol w:w="2835"/>
        <w:gridCol w:w="2835"/>
      </w:tblGrid>
      <w:tr w:rsidR="00047211">
        <w:trPr>
          <w:tblHeader/>
          <w:jc w:val="center"/>
        </w:trPr>
        <w:tc>
          <w:tcPr>
            <w:tcW w:w="7370" w:type="dxa"/>
            <w:tcBorders>
              <w:top w:val="single" w:sz="6" w:space="0" w:color="FFFFFF"/>
              <w:left w:val="single" w:sz="6" w:space="0" w:color="FFFFFF"/>
              <w:right w:val="single" w:sz="6" w:space="0" w:color="FFFFFF"/>
            </w:tcBorders>
            <w:vAlign w:val="center"/>
          </w:tcPr>
          <w:p w:rsidR="00047211" w:rsidRDefault="003C3CB4">
            <w:pPr>
              <w:pStyle w:val="20"/>
            </w:pPr>
            <w:r>
              <w:t>357005</w:t>
            </w:r>
            <w:r>
              <w:t>曲阳县定窑遗址文物保管所</w:t>
            </w:r>
          </w:p>
        </w:tc>
        <w:tc>
          <w:tcPr>
            <w:tcW w:w="5670" w:type="dxa"/>
            <w:gridSpan w:val="2"/>
            <w:tcBorders>
              <w:top w:val="single" w:sz="6" w:space="0" w:color="FFFFFF"/>
              <w:left w:val="single" w:sz="6" w:space="0" w:color="FFFFFF"/>
              <w:right w:val="single" w:sz="6" w:space="0" w:color="FFFFFF"/>
            </w:tcBorders>
            <w:vAlign w:val="center"/>
          </w:tcPr>
          <w:p w:rsidR="00047211" w:rsidRDefault="003C3CB4">
            <w:pPr>
              <w:pStyle w:val="22"/>
            </w:pPr>
            <w:r>
              <w:t>截止时间：</w:t>
            </w:r>
            <w:r>
              <w:t>2023-12-31</w:t>
            </w:r>
          </w:p>
        </w:tc>
      </w:tr>
      <w:tr w:rsidR="00047211">
        <w:trPr>
          <w:tblHeader/>
          <w:jc w:val="center"/>
        </w:trPr>
        <w:tc>
          <w:tcPr>
            <w:tcW w:w="7370" w:type="dxa"/>
            <w:vAlign w:val="center"/>
          </w:tcPr>
          <w:p w:rsidR="00047211" w:rsidRDefault="003C3CB4">
            <w:pPr>
              <w:pStyle w:val="10"/>
            </w:pPr>
            <w:r>
              <w:t>项</w:t>
            </w:r>
            <w:r>
              <w:t xml:space="preserve">   </w:t>
            </w:r>
            <w:r>
              <w:t>目</w:t>
            </w:r>
          </w:p>
        </w:tc>
        <w:tc>
          <w:tcPr>
            <w:tcW w:w="2835" w:type="dxa"/>
            <w:vAlign w:val="center"/>
          </w:tcPr>
          <w:p w:rsidR="00047211" w:rsidRDefault="003C3CB4">
            <w:pPr>
              <w:pStyle w:val="10"/>
            </w:pPr>
            <w:r>
              <w:t>数量</w:t>
            </w:r>
          </w:p>
        </w:tc>
        <w:tc>
          <w:tcPr>
            <w:tcW w:w="2835" w:type="dxa"/>
            <w:vAlign w:val="center"/>
          </w:tcPr>
          <w:p w:rsidR="00047211" w:rsidRDefault="003C3CB4">
            <w:pPr>
              <w:pStyle w:val="10"/>
            </w:pPr>
            <w:r>
              <w:t>价值（金额单位：万元）</w:t>
            </w:r>
          </w:p>
        </w:tc>
      </w:tr>
      <w:tr w:rsidR="00047211">
        <w:trPr>
          <w:jc w:val="center"/>
        </w:trPr>
        <w:tc>
          <w:tcPr>
            <w:tcW w:w="7370" w:type="dxa"/>
            <w:vAlign w:val="center"/>
          </w:tcPr>
          <w:p w:rsidR="00047211" w:rsidRDefault="003C3CB4">
            <w:pPr>
              <w:pStyle w:val="2"/>
            </w:pPr>
            <w:r>
              <w:t>资产总额</w:t>
            </w:r>
          </w:p>
        </w:tc>
        <w:tc>
          <w:tcPr>
            <w:tcW w:w="2835" w:type="dxa"/>
            <w:vAlign w:val="center"/>
          </w:tcPr>
          <w:p w:rsidR="00047211" w:rsidRDefault="00047211">
            <w:pPr>
              <w:pStyle w:val="3"/>
            </w:pPr>
          </w:p>
        </w:tc>
        <w:tc>
          <w:tcPr>
            <w:tcW w:w="2835" w:type="dxa"/>
            <w:vAlign w:val="center"/>
          </w:tcPr>
          <w:p w:rsidR="00047211" w:rsidRDefault="003C3CB4">
            <w:pPr>
              <w:pStyle w:val="40"/>
            </w:pPr>
            <w:r>
              <w:t>356.68</w:t>
            </w:r>
          </w:p>
        </w:tc>
      </w:tr>
      <w:tr w:rsidR="00047211">
        <w:trPr>
          <w:jc w:val="center"/>
        </w:trPr>
        <w:tc>
          <w:tcPr>
            <w:tcW w:w="7370" w:type="dxa"/>
            <w:vAlign w:val="center"/>
          </w:tcPr>
          <w:p w:rsidR="00047211" w:rsidRDefault="003C3CB4">
            <w:pPr>
              <w:pStyle w:val="2"/>
            </w:pPr>
            <w:r>
              <w:t>1</w:t>
            </w:r>
            <w:r>
              <w:t>、房屋（平方米）</w:t>
            </w:r>
          </w:p>
        </w:tc>
        <w:tc>
          <w:tcPr>
            <w:tcW w:w="2835" w:type="dxa"/>
            <w:vAlign w:val="center"/>
          </w:tcPr>
          <w:p w:rsidR="00047211" w:rsidRDefault="003C3CB4">
            <w:pPr>
              <w:pStyle w:val="3"/>
            </w:pPr>
            <w:r>
              <w:t>2110</w:t>
            </w:r>
          </w:p>
        </w:tc>
        <w:tc>
          <w:tcPr>
            <w:tcW w:w="2835" w:type="dxa"/>
            <w:vAlign w:val="center"/>
          </w:tcPr>
          <w:p w:rsidR="00047211" w:rsidRDefault="003C3CB4">
            <w:pPr>
              <w:pStyle w:val="40"/>
            </w:pPr>
            <w:r>
              <w:t>356.68</w:t>
            </w:r>
          </w:p>
        </w:tc>
      </w:tr>
      <w:tr w:rsidR="00047211">
        <w:trPr>
          <w:jc w:val="center"/>
        </w:trPr>
        <w:tc>
          <w:tcPr>
            <w:tcW w:w="7370" w:type="dxa"/>
            <w:vAlign w:val="center"/>
          </w:tcPr>
          <w:p w:rsidR="00047211" w:rsidRDefault="003C3CB4">
            <w:pPr>
              <w:pStyle w:val="2"/>
            </w:pPr>
            <w:r>
              <w:t xml:space="preserve">　　其中：办公用房（平方米）</w:t>
            </w:r>
          </w:p>
        </w:tc>
        <w:tc>
          <w:tcPr>
            <w:tcW w:w="2835" w:type="dxa"/>
            <w:vAlign w:val="center"/>
          </w:tcPr>
          <w:p w:rsidR="00047211" w:rsidRDefault="003C3CB4">
            <w:pPr>
              <w:pStyle w:val="3"/>
            </w:pPr>
            <w:r>
              <w:t>60</w:t>
            </w:r>
          </w:p>
        </w:tc>
        <w:tc>
          <w:tcPr>
            <w:tcW w:w="2835" w:type="dxa"/>
            <w:vAlign w:val="center"/>
          </w:tcPr>
          <w:p w:rsidR="00047211" w:rsidRDefault="003C3CB4">
            <w:pPr>
              <w:pStyle w:val="40"/>
            </w:pPr>
            <w:r>
              <w:t>10.14</w:t>
            </w:r>
          </w:p>
        </w:tc>
      </w:tr>
      <w:tr w:rsidR="00047211">
        <w:trPr>
          <w:jc w:val="center"/>
        </w:trPr>
        <w:tc>
          <w:tcPr>
            <w:tcW w:w="7370" w:type="dxa"/>
            <w:vAlign w:val="center"/>
          </w:tcPr>
          <w:p w:rsidR="00047211" w:rsidRDefault="003C3CB4">
            <w:pPr>
              <w:pStyle w:val="2"/>
            </w:pPr>
            <w:r>
              <w:t>2</w:t>
            </w:r>
            <w:r>
              <w:t>、车辆（台、辆）</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3</w:t>
            </w:r>
            <w:r>
              <w:t>、单价在</w:t>
            </w:r>
            <w:r>
              <w:t>20</w:t>
            </w:r>
            <w:r>
              <w:t>万元以上的设备</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4</w:t>
            </w:r>
            <w:r>
              <w:t>、其他固定资产</w:t>
            </w:r>
          </w:p>
        </w:tc>
        <w:tc>
          <w:tcPr>
            <w:tcW w:w="2835" w:type="dxa"/>
            <w:vAlign w:val="center"/>
          </w:tcPr>
          <w:p w:rsidR="00047211" w:rsidRDefault="00047211">
            <w:pPr>
              <w:pStyle w:val="3"/>
            </w:pPr>
          </w:p>
        </w:tc>
        <w:tc>
          <w:tcPr>
            <w:tcW w:w="2835" w:type="dxa"/>
            <w:vAlign w:val="center"/>
          </w:tcPr>
          <w:p w:rsidR="00047211" w:rsidRDefault="00047211">
            <w:pPr>
              <w:pStyle w:val="40"/>
            </w:pPr>
          </w:p>
        </w:tc>
      </w:tr>
    </w:tbl>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八、名词解释</w:t>
      </w:r>
    </w:p>
    <w:p w:rsidR="00047211" w:rsidRDefault="003C3CB4">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047211" w:rsidRDefault="003C3CB4">
      <w:pPr>
        <w:spacing w:line="500" w:lineRule="exact"/>
        <w:ind w:firstLine="560"/>
      </w:pPr>
      <w:r>
        <w:rPr>
          <w:rFonts w:eastAsia="方正仿宋_GBK"/>
          <w:color w:val="000000"/>
          <w:sz w:val="28"/>
        </w:rPr>
        <w:lastRenderedPageBreak/>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047211" w:rsidRDefault="003C3CB4">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047211" w:rsidRDefault="003C3CB4">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047211" w:rsidRDefault="003C3CB4">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047211" w:rsidRDefault="003C3CB4">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047211" w:rsidRDefault="003C3CB4">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w:t>
      </w:r>
      <w:r>
        <w:rPr>
          <w:rFonts w:eastAsia="方正仿宋_GBK"/>
          <w:color w:val="000000"/>
          <w:sz w:val="28"/>
        </w:rPr>
        <w:t>和运转类项目中的公用经费项目支出对应部门预算中的基本支出；运转类项目中的其他运转类项目支出和特定目标类项目支出对应部门预算中的项目支出，以及经营支出和往来支出。</w:t>
      </w:r>
    </w:p>
    <w:p w:rsidR="00047211" w:rsidRDefault="003C3CB4">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047211" w:rsidRDefault="003C3CB4">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w:t>
      </w:r>
      <w:r>
        <w:rPr>
          <w:rFonts w:eastAsia="方正仿宋_GBK"/>
          <w:color w:val="000000"/>
          <w:sz w:val="28"/>
        </w:rPr>
        <w:t>映单位公务用车购置支出（含车辆购置税、牌照费）及按规定保留的公务用车燃料费、维修费、过路过桥费、保险费、安全奖励费用等支出；公务接待费反映单位按规定开支的各类公务接待（含外宾接待）支出。</w:t>
      </w:r>
    </w:p>
    <w:p w:rsidR="00047211" w:rsidRDefault="003C3CB4">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差旅费、会议费、福利费、日常维修费、专用材料及一般设备购置费、办公用房水电费、办公用房取暖费、办公用房物业管理费、公务用车运行维护费以及其他费用。</w:t>
      </w:r>
    </w:p>
    <w:p w:rsidR="00047211" w:rsidRDefault="003C3CB4">
      <w:pPr>
        <w:spacing w:before="10" w:after="10"/>
        <w:ind w:firstLine="640"/>
        <w:outlineLvl w:val="5"/>
      </w:pPr>
      <w:r>
        <w:rPr>
          <w:rFonts w:ascii="黑体" w:eastAsia="黑体" w:hAnsi="黑体" w:cs="黑体"/>
          <w:color w:val="000000"/>
          <w:sz w:val="32"/>
        </w:rPr>
        <w:lastRenderedPageBreak/>
        <w:t>九、其他需要说明的事项</w:t>
      </w:r>
    </w:p>
    <w:p w:rsidR="00047211" w:rsidRDefault="003C3CB4">
      <w:pPr>
        <w:spacing w:line="500" w:lineRule="exact"/>
        <w:ind w:firstLine="560"/>
        <w:sectPr w:rsidR="00047211">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047211" w:rsidRDefault="003C3CB4">
      <w:pPr>
        <w:jc w:val="center"/>
        <w:outlineLvl w:val="3"/>
      </w:pPr>
      <w:bookmarkStart w:id="3" w:name="_Toc_4_4_0000000004"/>
      <w:r>
        <w:rPr>
          <w:rFonts w:ascii="方正小标宋_GBK" w:eastAsia="方正小标宋_GBK" w:hAnsi="方正小标宋_GBK" w:cs="方正小标宋_GBK"/>
          <w:color w:val="000000"/>
          <w:sz w:val="44"/>
        </w:rPr>
        <w:lastRenderedPageBreak/>
        <w:t>四、曲阳县文物保</w:t>
      </w:r>
      <w:r>
        <w:rPr>
          <w:rFonts w:ascii="方正小标宋_GBK" w:eastAsia="方正小标宋_GBK" w:hAnsi="方正小标宋_GBK" w:cs="方正小标宋_GBK"/>
          <w:color w:val="000000"/>
          <w:sz w:val="44"/>
        </w:rPr>
        <w:t>管所收支预算</w:t>
      </w:r>
      <w:bookmarkEnd w:id="3"/>
    </w:p>
    <w:p w:rsidR="00047211" w:rsidRDefault="003C3CB4">
      <w:pPr>
        <w:jc w:val="center"/>
        <w:outlineLvl w:val="4"/>
      </w:pPr>
      <w:r>
        <w:rPr>
          <w:rFonts w:ascii="方正小标宋_GBK" w:eastAsia="方正小标宋_GBK" w:hAnsi="方正小标宋_GBK" w:cs="方正小标宋_GBK"/>
          <w:color w:val="000000"/>
          <w:sz w:val="36"/>
        </w:rPr>
        <w:t>单位预算收支总表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4536"/>
        <w:gridCol w:w="2126"/>
        <w:gridCol w:w="4535"/>
        <w:gridCol w:w="2126"/>
      </w:tblGrid>
      <w:tr w:rsidR="00047211">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2126"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6661"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6662" w:type="dxa"/>
            <w:gridSpan w:val="2"/>
            <w:vAlign w:val="center"/>
          </w:tcPr>
          <w:p w:rsidR="00047211" w:rsidRDefault="003C3CB4">
            <w:pPr>
              <w:pStyle w:val="10"/>
            </w:pPr>
            <w:r>
              <w:t>收入</w:t>
            </w:r>
          </w:p>
        </w:tc>
        <w:tc>
          <w:tcPr>
            <w:tcW w:w="6661" w:type="dxa"/>
            <w:gridSpan w:val="2"/>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4536"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c>
          <w:tcPr>
            <w:tcW w:w="4535"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r>
      <w:tr w:rsidR="00047211">
        <w:trPr>
          <w:trHeight w:val="369"/>
          <w:tblHeader/>
          <w:jc w:val="center"/>
        </w:trPr>
        <w:tc>
          <w:tcPr>
            <w:tcW w:w="850" w:type="dxa"/>
            <w:vAlign w:val="center"/>
          </w:tcPr>
          <w:p w:rsidR="00047211" w:rsidRDefault="003C3CB4">
            <w:pPr>
              <w:pStyle w:val="10"/>
            </w:pPr>
            <w:r>
              <w:t>栏次</w:t>
            </w:r>
          </w:p>
        </w:tc>
        <w:tc>
          <w:tcPr>
            <w:tcW w:w="4536" w:type="dxa"/>
            <w:vAlign w:val="center"/>
          </w:tcPr>
          <w:p w:rsidR="00047211" w:rsidRDefault="003C3CB4">
            <w:pPr>
              <w:pStyle w:val="10"/>
            </w:pPr>
            <w:r>
              <w:t>1</w:t>
            </w:r>
          </w:p>
        </w:tc>
        <w:tc>
          <w:tcPr>
            <w:tcW w:w="2126" w:type="dxa"/>
            <w:vAlign w:val="center"/>
          </w:tcPr>
          <w:p w:rsidR="00047211" w:rsidRDefault="003C3CB4">
            <w:pPr>
              <w:pStyle w:val="10"/>
            </w:pPr>
            <w:r>
              <w:t>2</w:t>
            </w:r>
          </w:p>
        </w:tc>
        <w:tc>
          <w:tcPr>
            <w:tcW w:w="4535" w:type="dxa"/>
            <w:vAlign w:val="center"/>
          </w:tcPr>
          <w:p w:rsidR="00047211" w:rsidRDefault="003C3CB4">
            <w:pPr>
              <w:pStyle w:val="10"/>
            </w:pPr>
            <w:r>
              <w:t>3</w:t>
            </w:r>
          </w:p>
        </w:tc>
        <w:tc>
          <w:tcPr>
            <w:tcW w:w="2126" w:type="dxa"/>
            <w:vAlign w:val="center"/>
          </w:tcPr>
          <w:p w:rsidR="00047211" w:rsidRDefault="003C3CB4">
            <w:pPr>
              <w:pStyle w:val="10"/>
            </w:pPr>
            <w:r>
              <w:t>4</w:t>
            </w:r>
          </w:p>
        </w:tc>
      </w:tr>
      <w:tr w:rsidR="00047211">
        <w:trPr>
          <w:trHeight w:val="369"/>
          <w:jc w:val="center"/>
        </w:trPr>
        <w:tc>
          <w:tcPr>
            <w:tcW w:w="850" w:type="dxa"/>
            <w:vAlign w:val="center"/>
          </w:tcPr>
          <w:p w:rsidR="00047211" w:rsidRDefault="003C3CB4">
            <w:pPr>
              <w:pStyle w:val="3"/>
            </w:pPr>
            <w:r>
              <w:t>1</w:t>
            </w:r>
          </w:p>
        </w:tc>
        <w:tc>
          <w:tcPr>
            <w:tcW w:w="4536" w:type="dxa"/>
            <w:vAlign w:val="center"/>
          </w:tcPr>
          <w:p w:rsidR="00047211" w:rsidRDefault="003C3CB4">
            <w:pPr>
              <w:pStyle w:val="2"/>
            </w:pPr>
            <w:r>
              <w:t>一、一般公共预算拨款收入</w:t>
            </w:r>
          </w:p>
        </w:tc>
        <w:tc>
          <w:tcPr>
            <w:tcW w:w="2126" w:type="dxa"/>
            <w:vAlign w:val="center"/>
          </w:tcPr>
          <w:p w:rsidR="00047211" w:rsidRDefault="003C3CB4">
            <w:pPr>
              <w:pStyle w:val="40"/>
            </w:pPr>
            <w:r>
              <w:t>715.54</w:t>
            </w:r>
          </w:p>
        </w:tc>
        <w:tc>
          <w:tcPr>
            <w:tcW w:w="4535" w:type="dxa"/>
            <w:vAlign w:val="center"/>
          </w:tcPr>
          <w:p w:rsidR="00047211" w:rsidRDefault="003C3CB4">
            <w:pPr>
              <w:pStyle w:val="2"/>
            </w:pPr>
            <w:r>
              <w:t>一、一般公共服务支出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4536" w:type="dxa"/>
            <w:vAlign w:val="center"/>
          </w:tcPr>
          <w:p w:rsidR="00047211" w:rsidRDefault="003C3CB4">
            <w:pPr>
              <w:pStyle w:val="2"/>
            </w:pPr>
            <w:r>
              <w:t>二、政府性基金预算拨款收入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二、外交支出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4536" w:type="dxa"/>
            <w:vAlign w:val="center"/>
          </w:tcPr>
          <w:p w:rsidR="00047211" w:rsidRDefault="003C3CB4">
            <w:pPr>
              <w:pStyle w:val="2"/>
            </w:pPr>
            <w:r>
              <w:t>三、国有资本经营预算拨款收入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三、国防支出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4536" w:type="dxa"/>
            <w:vAlign w:val="center"/>
          </w:tcPr>
          <w:p w:rsidR="00047211" w:rsidRDefault="003C3CB4">
            <w:pPr>
              <w:pStyle w:val="2"/>
            </w:pPr>
            <w:r>
              <w:t>四、财政专户管理资金收入</w:t>
            </w:r>
          </w:p>
        </w:tc>
        <w:tc>
          <w:tcPr>
            <w:tcW w:w="2126" w:type="dxa"/>
            <w:vAlign w:val="center"/>
          </w:tcPr>
          <w:p w:rsidR="00047211" w:rsidRDefault="00047211">
            <w:pPr>
              <w:pStyle w:val="40"/>
            </w:pPr>
          </w:p>
        </w:tc>
        <w:tc>
          <w:tcPr>
            <w:tcW w:w="4535" w:type="dxa"/>
            <w:vAlign w:val="center"/>
          </w:tcPr>
          <w:p w:rsidR="00047211" w:rsidRDefault="003C3CB4">
            <w:pPr>
              <w:pStyle w:val="2"/>
            </w:pPr>
            <w:r>
              <w:t>四、公共安全支出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4536" w:type="dxa"/>
            <w:vAlign w:val="center"/>
          </w:tcPr>
          <w:p w:rsidR="00047211" w:rsidRDefault="003C3CB4">
            <w:pPr>
              <w:pStyle w:val="2"/>
            </w:pPr>
            <w:r>
              <w:t>五、单位资金</w:t>
            </w:r>
          </w:p>
        </w:tc>
        <w:tc>
          <w:tcPr>
            <w:tcW w:w="2126" w:type="dxa"/>
            <w:vAlign w:val="center"/>
          </w:tcPr>
          <w:p w:rsidR="00047211" w:rsidRDefault="00047211">
            <w:pPr>
              <w:pStyle w:val="40"/>
            </w:pPr>
          </w:p>
        </w:tc>
        <w:tc>
          <w:tcPr>
            <w:tcW w:w="4535" w:type="dxa"/>
            <w:vAlign w:val="center"/>
          </w:tcPr>
          <w:p w:rsidR="00047211" w:rsidRDefault="003C3CB4">
            <w:pPr>
              <w:pStyle w:val="2"/>
            </w:pPr>
            <w:r>
              <w:t>五、教育支出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六、科学技术支出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七、文化旅游体育与传媒支出</w:t>
            </w:r>
          </w:p>
        </w:tc>
        <w:tc>
          <w:tcPr>
            <w:tcW w:w="2126" w:type="dxa"/>
            <w:vAlign w:val="center"/>
          </w:tcPr>
          <w:p w:rsidR="00047211" w:rsidRDefault="003C3CB4">
            <w:pPr>
              <w:pStyle w:val="40"/>
            </w:pPr>
            <w:r>
              <w:t>637.00</w:t>
            </w:r>
          </w:p>
        </w:tc>
      </w:tr>
      <w:tr w:rsidR="00047211">
        <w:trPr>
          <w:trHeight w:val="369"/>
          <w:jc w:val="center"/>
        </w:trPr>
        <w:tc>
          <w:tcPr>
            <w:tcW w:w="850" w:type="dxa"/>
            <w:vAlign w:val="center"/>
          </w:tcPr>
          <w:p w:rsidR="00047211" w:rsidRDefault="003C3CB4">
            <w:pPr>
              <w:pStyle w:val="3"/>
            </w:pPr>
            <w:r>
              <w:t>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八、社会保障和就业支出</w:t>
            </w:r>
          </w:p>
        </w:tc>
        <w:tc>
          <w:tcPr>
            <w:tcW w:w="2126" w:type="dxa"/>
            <w:vAlign w:val="center"/>
          </w:tcPr>
          <w:p w:rsidR="00047211" w:rsidRDefault="003C3CB4">
            <w:pPr>
              <w:pStyle w:val="40"/>
            </w:pPr>
            <w:r>
              <w:t>54.52</w:t>
            </w:r>
          </w:p>
        </w:tc>
      </w:tr>
      <w:tr w:rsidR="00047211">
        <w:trPr>
          <w:trHeight w:val="369"/>
          <w:jc w:val="center"/>
        </w:trPr>
        <w:tc>
          <w:tcPr>
            <w:tcW w:w="850" w:type="dxa"/>
            <w:vAlign w:val="center"/>
          </w:tcPr>
          <w:p w:rsidR="00047211" w:rsidRDefault="003C3CB4">
            <w:pPr>
              <w:pStyle w:val="3"/>
            </w:pPr>
            <w:r>
              <w:t>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九、社会保险基金支出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十、卫生健康支出</w:t>
            </w:r>
          </w:p>
        </w:tc>
        <w:tc>
          <w:tcPr>
            <w:tcW w:w="2126" w:type="dxa"/>
            <w:vAlign w:val="center"/>
          </w:tcPr>
          <w:p w:rsidR="00047211" w:rsidRDefault="003C3CB4">
            <w:pPr>
              <w:pStyle w:val="40"/>
            </w:pPr>
            <w:r>
              <w:t>14.65</w:t>
            </w:r>
          </w:p>
        </w:tc>
      </w:tr>
      <w:tr w:rsidR="00047211">
        <w:trPr>
          <w:trHeight w:val="369"/>
          <w:jc w:val="center"/>
        </w:trPr>
        <w:tc>
          <w:tcPr>
            <w:tcW w:w="850" w:type="dxa"/>
            <w:vAlign w:val="center"/>
          </w:tcPr>
          <w:p w:rsidR="00047211" w:rsidRDefault="003C3CB4">
            <w:pPr>
              <w:pStyle w:val="3"/>
            </w:pPr>
            <w:r>
              <w:t>11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十一、节能环保支出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十二、城乡社区支出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十三、农林水支出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十四、交通运输支出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十五、资源勘探工业信息等支出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十六、商业服务业等支出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十七、金融支出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十八、援助其他地区支出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十九、自然资源海洋气象等支出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二十、住房保障支出</w:t>
            </w:r>
          </w:p>
        </w:tc>
        <w:tc>
          <w:tcPr>
            <w:tcW w:w="2126" w:type="dxa"/>
            <w:vAlign w:val="center"/>
          </w:tcPr>
          <w:p w:rsidR="00047211" w:rsidRDefault="003C3CB4">
            <w:pPr>
              <w:pStyle w:val="40"/>
            </w:pPr>
            <w:r>
              <w:t>18.17</w:t>
            </w:r>
          </w:p>
        </w:tc>
      </w:tr>
      <w:tr w:rsidR="00047211">
        <w:trPr>
          <w:trHeight w:val="369"/>
          <w:jc w:val="center"/>
        </w:trPr>
        <w:tc>
          <w:tcPr>
            <w:tcW w:w="850" w:type="dxa"/>
            <w:vAlign w:val="center"/>
          </w:tcPr>
          <w:p w:rsidR="00047211" w:rsidRDefault="003C3CB4">
            <w:pPr>
              <w:pStyle w:val="3"/>
            </w:pPr>
            <w:r>
              <w:t>21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二十一、粮油物资储备支出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二十二、国有资本经营预算支出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二十三、灾害防治及应急管理支出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二十四、预备费</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二十五、其他支出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二十六、转移性支出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二十七、债务还本支出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二十八、债务付息支出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二十九、债务发行费用支出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三十、抗疫特别国债安排的支出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三十一、人行科目</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4536" w:type="dxa"/>
            <w:vAlign w:val="center"/>
          </w:tcPr>
          <w:p w:rsidR="00047211" w:rsidRDefault="003C3CB4">
            <w:pPr>
              <w:pStyle w:val="6"/>
            </w:pPr>
            <w:r>
              <w:t>本年收入合计</w:t>
            </w:r>
          </w:p>
        </w:tc>
        <w:tc>
          <w:tcPr>
            <w:tcW w:w="2126" w:type="dxa"/>
            <w:vAlign w:val="center"/>
          </w:tcPr>
          <w:p w:rsidR="00047211" w:rsidRDefault="003C3CB4">
            <w:pPr>
              <w:pStyle w:val="7"/>
            </w:pPr>
            <w:r>
              <w:t>715.54</w:t>
            </w:r>
          </w:p>
        </w:tc>
        <w:tc>
          <w:tcPr>
            <w:tcW w:w="4535" w:type="dxa"/>
            <w:vAlign w:val="center"/>
          </w:tcPr>
          <w:p w:rsidR="00047211" w:rsidRDefault="003C3CB4">
            <w:pPr>
              <w:pStyle w:val="6"/>
            </w:pPr>
            <w:r>
              <w:t>本年支出合计</w:t>
            </w:r>
          </w:p>
        </w:tc>
        <w:tc>
          <w:tcPr>
            <w:tcW w:w="2126" w:type="dxa"/>
            <w:vAlign w:val="center"/>
          </w:tcPr>
          <w:p w:rsidR="00047211" w:rsidRDefault="003C3CB4">
            <w:pPr>
              <w:pStyle w:val="7"/>
            </w:pPr>
            <w:r>
              <w:t>724.34</w:t>
            </w:r>
          </w:p>
        </w:tc>
      </w:tr>
      <w:tr w:rsidR="00047211">
        <w:trPr>
          <w:trHeight w:val="369"/>
          <w:jc w:val="center"/>
        </w:trPr>
        <w:tc>
          <w:tcPr>
            <w:tcW w:w="850" w:type="dxa"/>
            <w:vAlign w:val="center"/>
          </w:tcPr>
          <w:p w:rsidR="00047211" w:rsidRDefault="003C3CB4">
            <w:pPr>
              <w:pStyle w:val="3"/>
            </w:pPr>
            <w:r>
              <w:t>33</w:t>
            </w:r>
          </w:p>
        </w:tc>
        <w:tc>
          <w:tcPr>
            <w:tcW w:w="4536" w:type="dxa"/>
            <w:vAlign w:val="center"/>
          </w:tcPr>
          <w:p w:rsidR="00047211" w:rsidRDefault="003C3CB4">
            <w:pPr>
              <w:pStyle w:val="2"/>
            </w:pPr>
            <w:r>
              <w:t>上年结转结余</w:t>
            </w:r>
          </w:p>
        </w:tc>
        <w:tc>
          <w:tcPr>
            <w:tcW w:w="2126" w:type="dxa"/>
            <w:vAlign w:val="center"/>
          </w:tcPr>
          <w:p w:rsidR="00047211" w:rsidRDefault="003C3CB4">
            <w:pPr>
              <w:pStyle w:val="40"/>
            </w:pPr>
            <w:r>
              <w:t>8.80</w:t>
            </w:r>
          </w:p>
        </w:tc>
        <w:tc>
          <w:tcPr>
            <w:tcW w:w="4535" w:type="dxa"/>
            <w:vAlign w:val="center"/>
          </w:tcPr>
          <w:p w:rsidR="00047211" w:rsidRDefault="003C3CB4">
            <w:pPr>
              <w:pStyle w:val="2"/>
            </w:pPr>
            <w:r>
              <w:t>年终结转结余</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4536" w:type="dxa"/>
            <w:vAlign w:val="center"/>
          </w:tcPr>
          <w:p w:rsidR="00047211" w:rsidRDefault="003C3CB4">
            <w:pPr>
              <w:pStyle w:val="6"/>
            </w:pPr>
            <w:r>
              <w:t>收入总计</w:t>
            </w:r>
          </w:p>
        </w:tc>
        <w:tc>
          <w:tcPr>
            <w:tcW w:w="2126" w:type="dxa"/>
            <w:vAlign w:val="center"/>
          </w:tcPr>
          <w:p w:rsidR="00047211" w:rsidRDefault="003C3CB4">
            <w:pPr>
              <w:pStyle w:val="7"/>
            </w:pPr>
            <w:r>
              <w:t>724.34</w:t>
            </w:r>
          </w:p>
        </w:tc>
        <w:tc>
          <w:tcPr>
            <w:tcW w:w="4535" w:type="dxa"/>
            <w:vAlign w:val="center"/>
          </w:tcPr>
          <w:p w:rsidR="00047211" w:rsidRDefault="003C3CB4">
            <w:pPr>
              <w:pStyle w:val="6"/>
            </w:pPr>
            <w:r>
              <w:t>支出总计</w:t>
            </w:r>
          </w:p>
        </w:tc>
        <w:tc>
          <w:tcPr>
            <w:tcW w:w="2126" w:type="dxa"/>
            <w:vAlign w:val="center"/>
          </w:tcPr>
          <w:p w:rsidR="00047211" w:rsidRDefault="003C3CB4">
            <w:pPr>
              <w:pStyle w:val="7"/>
            </w:pPr>
            <w:r>
              <w:t>724.34</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单位预算收入总表</w:t>
      </w:r>
    </w:p>
    <w:tbl>
      <w:tblPr>
        <w:tblW w:w="14571"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680"/>
        <w:gridCol w:w="992"/>
        <w:gridCol w:w="1559"/>
        <w:gridCol w:w="1134"/>
        <w:gridCol w:w="1134"/>
        <w:gridCol w:w="1134"/>
        <w:gridCol w:w="1134"/>
        <w:gridCol w:w="1134"/>
        <w:gridCol w:w="1134"/>
        <w:gridCol w:w="1134"/>
        <w:gridCol w:w="1134"/>
        <w:gridCol w:w="1134"/>
        <w:gridCol w:w="1134"/>
      </w:tblGrid>
      <w:tr w:rsidR="00047211">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3402" w:type="dxa"/>
            <w:gridSpan w:val="3"/>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670" w:type="dxa"/>
            <w:gridSpan w:val="5"/>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680" w:type="dxa"/>
            <w:vMerge w:val="restart"/>
            <w:vAlign w:val="center"/>
          </w:tcPr>
          <w:p w:rsidR="00047211" w:rsidRDefault="003C3CB4">
            <w:pPr>
              <w:pStyle w:val="10"/>
            </w:pPr>
            <w:r>
              <w:t>序号</w:t>
            </w:r>
          </w:p>
        </w:tc>
        <w:tc>
          <w:tcPr>
            <w:tcW w:w="2551" w:type="dxa"/>
            <w:gridSpan w:val="2"/>
            <w:vAlign w:val="center"/>
          </w:tcPr>
          <w:p w:rsidR="00047211" w:rsidRDefault="003C3CB4">
            <w:pPr>
              <w:pStyle w:val="10"/>
            </w:pPr>
            <w:r>
              <w:t>功能分类科目</w:t>
            </w:r>
          </w:p>
        </w:tc>
        <w:tc>
          <w:tcPr>
            <w:tcW w:w="1134" w:type="dxa"/>
            <w:vMerge w:val="restart"/>
            <w:vAlign w:val="center"/>
          </w:tcPr>
          <w:p w:rsidR="00047211" w:rsidRDefault="003C3CB4">
            <w:pPr>
              <w:pStyle w:val="10"/>
            </w:pPr>
            <w:r>
              <w:t>合计</w:t>
            </w:r>
          </w:p>
        </w:tc>
        <w:tc>
          <w:tcPr>
            <w:tcW w:w="9072" w:type="dxa"/>
            <w:gridSpan w:val="8"/>
            <w:vAlign w:val="center"/>
          </w:tcPr>
          <w:p w:rsidR="00047211" w:rsidRDefault="003C3CB4">
            <w:pPr>
              <w:pStyle w:val="10"/>
            </w:pPr>
            <w:r>
              <w:t>本年收入</w:t>
            </w:r>
          </w:p>
        </w:tc>
        <w:tc>
          <w:tcPr>
            <w:tcW w:w="1134" w:type="dxa"/>
            <w:vMerge w:val="restart"/>
            <w:vAlign w:val="center"/>
          </w:tcPr>
          <w:p w:rsidR="00047211" w:rsidRDefault="003C3CB4">
            <w:pPr>
              <w:pStyle w:val="10"/>
            </w:pPr>
            <w:r>
              <w:t>上年结转</w:t>
            </w:r>
          </w:p>
        </w:tc>
      </w:tr>
      <w:tr w:rsidR="00047211">
        <w:trPr>
          <w:trHeight w:val="369"/>
          <w:tblHeader/>
          <w:jc w:val="center"/>
        </w:trPr>
        <w:tc>
          <w:tcPr>
            <w:tcW w:w="680" w:type="dxa"/>
            <w:vMerge/>
          </w:tcPr>
          <w:p w:rsidR="00047211" w:rsidRDefault="00047211"/>
        </w:tc>
        <w:tc>
          <w:tcPr>
            <w:tcW w:w="992" w:type="dxa"/>
            <w:vAlign w:val="center"/>
          </w:tcPr>
          <w:p w:rsidR="00047211" w:rsidRDefault="003C3CB4">
            <w:pPr>
              <w:pStyle w:val="10"/>
            </w:pPr>
            <w:r>
              <w:t>科目</w:t>
            </w:r>
            <w:r>
              <w:t xml:space="preserve">    </w:t>
            </w:r>
            <w:r>
              <w:t>编码</w:t>
            </w:r>
          </w:p>
        </w:tc>
        <w:tc>
          <w:tcPr>
            <w:tcW w:w="1559" w:type="dxa"/>
            <w:vAlign w:val="center"/>
          </w:tcPr>
          <w:p w:rsidR="00047211" w:rsidRDefault="003C3CB4">
            <w:pPr>
              <w:pStyle w:val="10"/>
            </w:pPr>
            <w:r>
              <w:t>科目名称</w:t>
            </w:r>
          </w:p>
        </w:tc>
        <w:tc>
          <w:tcPr>
            <w:tcW w:w="1134" w:type="dxa"/>
            <w:vMerge/>
          </w:tcPr>
          <w:p w:rsidR="00047211" w:rsidRDefault="00047211"/>
        </w:tc>
        <w:tc>
          <w:tcPr>
            <w:tcW w:w="1134" w:type="dxa"/>
            <w:vAlign w:val="center"/>
          </w:tcPr>
          <w:p w:rsidR="00047211" w:rsidRDefault="003C3CB4">
            <w:pPr>
              <w:pStyle w:val="10"/>
            </w:pPr>
            <w:r>
              <w:t>小计</w:t>
            </w:r>
          </w:p>
        </w:tc>
        <w:tc>
          <w:tcPr>
            <w:tcW w:w="1134" w:type="dxa"/>
            <w:vAlign w:val="center"/>
          </w:tcPr>
          <w:p w:rsidR="00047211" w:rsidRDefault="003C3CB4">
            <w:pPr>
              <w:pStyle w:val="10"/>
            </w:pPr>
            <w:r>
              <w:t>财政拨款</w:t>
            </w:r>
            <w:r>
              <w:t xml:space="preserve"> </w:t>
            </w:r>
            <w:r>
              <w:t>收入</w:t>
            </w:r>
          </w:p>
        </w:tc>
        <w:tc>
          <w:tcPr>
            <w:tcW w:w="1134" w:type="dxa"/>
            <w:vAlign w:val="center"/>
          </w:tcPr>
          <w:p w:rsidR="00047211" w:rsidRDefault="003C3CB4">
            <w:pPr>
              <w:pStyle w:val="10"/>
            </w:pPr>
            <w:r>
              <w:t>财政专户</w:t>
            </w:r>
            <w:r>
              <w:t xml:space="preserve"> </w:t>
            </w:r>
            <w:r>
              <w:t>收入</w:t>
            </w:r>
          </w:p>
        </w:tc>
        <w:tc>
          <w:tcPr>
            <w:tcW w:w="1134" w:type="dxa"/>
            <w:vAlign w:val="center"/>
          </w:tcPr>
          <w:p w:rsidR="00047211" w:rsidRDefault="003C3CB4">
            <w:pPr>
              <w:pStyle w:val="10"/>
            </w:pPr>
            <w:r>
              <w:t>事业收入</w:t>
            </w:r>
          </w:p>
        </w:tc>
        <w:tc>
          <w:tcPr>
            <w:tcW w:w="1134" w:type="dxa"/>
            <w:vAlign w:val="center"/>
          </w:tcPr>
          <w:p w:rsidR="00047211" w:rsidRDefault="003C3CB4">
            <w:pPr>
              <w:pStyle w:val="10"/>
            </w:pPr>
            <w:r>
              <w:t>经营收入</w:t>
            </w:r>
          </w:p>
        </w:tc>
        <w:tc>
          <w:tcPr>
            <w:tcW w:w="1134" w:type="dxa"/>
            <w:vAlign w:val="center"/>
          </w:tcPr>
          <w:p w:rsidR="00047211" w:rsidRDefault="003C3CB4">
            <w:pPr>
              <w:pStyle w:val="10"/>
            </w:pPr>
            <w:r>
              <w:t>上级补助收入</w:t>
            </w:r>
          </w:p>
        </w:tc>
        <w:tc>
          <w:tcPr>
            <w:tcW w:w="1134" w:type="dxa"/>
            <w:vAlign w:val="center"/>
          </w:tcPr>
          <w:p w:rsidR="00047211" w:rsidRDefault="003C3CB4">
            <w:pPr>
              <w:pStyle w:val="10"/>
            </w:pPr>
            <w:r>
              <w:t>附属单位上缴收入</w:t>
            </w:r>
          </w:p>
        </w:tc>
        <w:tc>
          <w:tcPr>
            <w:tcW w:w="1134" w:type="dxa"/>
            <w:vAlign w:val="center"/>
          </w:tcPr>
          <w:p w:rsidR="00047211" w:rsidRDefault="003C3CB4">
            <w:pPr>
              <w:pStyle w:val="10"/>
            </w:pPr>
            <w:r>
              <w:t>其他收入</w:t>
            </w:r>
          </w:p>
        </w:tc>
        <w:tc>
          <w:tcPr>
            <w:tcW w:w="1134" w:type="dxa"/>
            <w:vMerge/>
          </w:tcPr>
          <w:p w:rsidR="00047211" w:rsidRDefault="00047211"/>
        </w:tc>
      </w:tr>
      <w:tr w:rsidR="00047211">
        <w:trPr>
          <w:trHeight w:val="369"/>
          <w:tblHeader/>
          <w:jc w:val="center"/>
        </w:trPr>
        <w:tc>
          <w:tcPr>
            <w:tcW w:w="68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1559" w:type="dxa"/>
            <w:vAlign w:val="center"/>
          </w:tcPr>
          <w:p w:rsidR="00047211" w:rsidRDefault="003C3CB4">
            <w:pPr>
              <w:pStyle w:val="10"/>
            </w:pPr>
            <w:r>
              <w:t>2</w:t>
            </w:r>
          </w:p>
        </w:tc>
        <w:tc>
          <w:tcPr>
            <w:tcW w:w="1134" w:type="dxa"/>
            <w:vAlign w:val="center"/>
          </w:tcPr>
          <w:p w:rsidR="00047211" w:rsidRDefault="003C3CB4">
            <w:pPr>
              <w:pStyle w:val="10"/>
            </w:pPr>
            <w:r>
              <w:t>3</w:t>
            </w:r>
          </w:p>
        </w:tc>
        <w:tc>
          <w:tcPr>
            <w:tcW w:w="1134" w:type="dxa"/>
            <w:vAlign w:val="center"/>
          </w:tcPr>
          <w:p w:rsidR="00047211" w:rsidRDefault="003C3CB4">
            <w:pPr>
              <w:pStyle w:val="10"/>
            </w:pPr>
            <w:r>
              <w:t>4</w:t>
            </w:r>
          </w:p>
        </w:tc>
        <w:tc>
          <w:tcPr>
            <w:tcW w:w="1134" w:type="dxa"/>
            <w:vAlign w:val="center"/>
          </w:tcPr>
          <w:p w:rsidR="00047211" w:rsidRDefault="003C3CB4">
            <w:pPr>
              <w:pStyle w:val="10"/>
            </w:pPr>
            <w:r>
              <w:t>5</w:t>
            </w:r>
          </w:p>
        </w:tc>
        <w:tc>
          <w:tcPr>
            <w:tcW w:w="1134" w:type="dxa"/>
            <w:vAlign w:val="center"/>
          </w:tcPr>
          <w:p w:rsidR="00047211" w:rsidRDefault="003C3CB4">
            <w:pPr>
              <w:pStyle w:val="10"/>
            </w:pPr>
            <w:r>
              <w:t>6</w:t>
            </w:r>
          </w:p>
        </w:tc>
        <w:tc>
          <w:tcPr>
            <w:tcW w:w="1134" w:type="dxa"/>
            <w:vAlign w:val="center"/>
          </w:tcPr>
          <w:p w:rsidR="00047211" w:rsidRDefault="003C3CB4">
            <w:pPr>
              <w:pStyle w:val="10"/>
            </w:pPr>
            <w:r>
              <w:t>7</w:t>
            </w:r>
          </w:p>
        </w:tc>
        <w:tc>
          <w:tcPr>
            <w:tcW w:w="1134" w:type="dxa"/>
            <w:vAlign w:val="center"/>
          </w:tcPr>
          <w:p w:rsidR="00047211" w:rsidRDefault="003C3CB4">
            <w:pPr>
              <w:pStyle w:val="10"/>
            </w:pPr>
            <w:r>
              <w:t>8</w:t>
            </w:r>
          </w:p>
        </w:tc>
        <w:tc>
          <w:tcPr>
            <w:tcW w:w="1134" w:type="dxa"/>
            <w:vAlign w:val="center"/>
          </w:tcPr>
          <w:p w:rsidR="00047211" w:rsidRDefault="003C3CB4">
            <w:pPr>
              <w:pStyle w:val="10"/>
            </w:pPr>
            <w:r>
              <w:t>9</w:t>
            </w:r>
          </w:p>
        </w:tc>
        <w:tc>
          <w:tcPr>
            <w:tcW w:w="1134" w:type="dxa"/>
            <w:vAlign w:val="center"/>
          </w:tcPr>
          <w:p w:rsidR="00047211" w:rsidRDefault="003C3CB4">
            <w:pPr>
              <w:pStyle w:val="10"/>
            </w:pPr>
            <w:r>
              <w:t>10</w:t>
            </w:r>
          </w:p>
        </w:tc>
        <w:tc>
          <w:tcPr>
            <w:tcW w:w="1134" w:type="dxa"/>
            <w:vAlign w:val="center"/>
          </w:tcPr>
          <w:p w:rsidR="00047211" w:rsidRDefault="003C3CB4">
            <w:pPr>
              <w:pStyle w:val="10"/>
            </w:pPr>
            <w:r>
              <w:t>11</w:t>
            </w:r>
          </w:p>
        </w:tc>
        <w:tc>
          <w:tcPr>
            <w:tcW w:w="1134" w:type="dxa"/>
            <w:vAlign w:val="center"/>
          </w:tcPr>
          <w:p w:rsidR="00047211" w:rsidRDefault="003C3CB4">
            <w:pPr>
              <w:pStyle w:val="10"/>
            </w:pPr>
            <w:r>
              <w:t>12</w:t>
            </w:r>
          </w:p>
        </w:tc>
      </w:tr>
      <w:tr w:rsidR="00047211">
        <w:trPr>
          <w:trHeight w:val="369"/>
          <w:jc w:val="center"/>
        </w:trPr>
        <w:tc>
          <w:tcPr>
            <w:tcW w:w="680" w:type="dxa"/>
            <w:vAlign w:val="center"/>
          </w:tcPr>
          <w:p w:rsidR="00047211" w:rsidRDefault="003C3CB4">
            <w:pPr>
              <w:pStyle w:val="3"/>
            </w:pPr>
            <w:r>
              <w:t>1</w:t>
            </w:r>
          </w:p>
        </w:tc>
        <w:tc>
          <w:tcPr>
            <w:tcW w:w="992" w:type="dxa"/>
            <w:vAlign w:val="center"/>
          </w:tcPr>
          <w:p w:rsidR="00047211" w:rsidRDefault="00047211">
            <w:pPr>
              <w:pStyle w:val="5"/>
            </w:pPr>
          </w:p>
        </w:tc>
        <w:tc>
          <w:tcPr>
            <w:tcW w:w="1559" w:type="dxa"/>
            <w:vAlign w:val="center"/>
          </w:tcPr>
          <w:p w:rsidR="00047211" w:rsidRDefault="003C3CB4">
            <w:pPr>
              <w:pStyle w:val="6"/>
            </w:pPr>
            <w:r>
              <w:t>合计</w:t>
            </w:r>
          </w:p>
        </w:tc>
        <w:tc>
          <w:tcPr>
            <w:tcW w:w="1134" w:type="dxa"/>
            <w:vAlign w:val="center"/>
          </w:tcPr>
          <w:p w:rsidR="00047211" w:rsidRDefault="003C3CB4">
            <w:pPr>
              <w:pStyle w:val="7"/>
            </w:pPr>
            <w:r>
              <w:t>724.34</w:t>
            </w:r>
          </w:p>
        </w:tc>
        <w:tc>
          <w:tcPr>
            <w:tcW w:w="1134" w:type="dxa"/>
            <w:vAlign w:val="center"/>
          </w:tcPr>
          <w:p w:rsidR="00047211" w:rsidRDefault="003C3CB4">
            <w:pPr>
              <w:pStyle w:val="7"/>
            </w:pPr>
            <w:r>
              <w:t>715.54</w:t>
            </w:r>
          </w:p>
        </w:tc>
        <w:tc>
          <w:tcPr>
            <w:tcW w:w="1134" w:type="dxa"/>
            <w:vAlign w:val="center"/>
          </w:tcPr>
          <w:p w:rsidR="00047211" w:rsidRDefault="003C3CB4">
            <w:pPr>
              <w:pStyle w:val="7"/>
            </w:pPr>
            <w:r>
              <w:t>715.54</w:t>
            </w: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3C3CB4">
            <w:pPr>
              <w:pStyle w:val="7"/>
            </w:pPr>
            <w:r>
              <w:t>8.80</w:t>
            </w:r>
          </w:p>
        </w:tc>
      </w:tr>
      <w:tr w:rsidR="00047211">
        <w:trPr>
          <w:trHeight w:val="369"/>
          <w:jc w:val="center"/>
        </w:trPr>
        <w:tc>
          <w:tcPr>
            <w:tcW w:w="680" w:type="dxa"/>
            <w:vAlign w:val="center"/>
          </w:tcPr>
          <w:p w:rsidR="00047211" w:rsidRDefault="003C3CB4">
            <w:pPr>
              <w:pStyle w:val="3"/>
            </w:pPr>
            <w:r>
              <w:t>2</w:t>
            </w:r>
          </w:p>
        </w:tc>
        <w:tc>
          <w:tcPr>
            <w:tcW w:w="992" w:type="dxa"/>
            <w:vAlign w:val="center"/>
          </w:tcPr>
          <w:p w:rsidR="00047211" w:rsidRDefault="003C3CB4">
            <w:pPr>
              <w:pStyle w:val="2"/>
            </w:pPr>
            <w:r>
              <w:t>207</w:t>
            </w:r>
          </w:p>
        </w:tc>
        <w:tc>
          <w:tcPr>
            <w:tcW w:w="1559" w:type="dxa"/>
            <w:vAlign w:val="center"/>
          </w:tcPr>
          <w:p w:rsidR="00047211" w:rsidRDefault="003C3CB4">
            <w:pPr>
              <w:pStyle w:val="2"/>
            </w:pPr>
            <w:r>
              <w:t>文化旅游体育与传媒支出</w:t>
            </w:r>
          </w:p>
        </w:tc>
        <w:tc>
          <w:tcPr>
            <w:tcW w:w="1134" w:type="dxa"/>
            <w:vAlign w:val="center"/>
          </w:tcPr>
          <w:p w:rsidR="00047211" w:rsidRDefault="003C3CB4">
            <w:pPr>
              <w:pStyle w:val="40"/>
            </w:pPr>
            <w:r>
              <w:t>637.00</w:t>
            </w:r>
          </w:p>
        </w:tc>
        <w:tc>
          <w:tcPr>
            <w:tcW w:w="1134" w:type="dxa"/>
            <w:vAlign w:val="center"/>
          </w:tcPr>
          <w:p w:rsidR="00047211" w:rsidRDefault="003C3CB4">
            <w:pPr>
              <w:pStyle w:val="40"/>
            </w:pPr>
            <w:r>
              <w:t>628.20</w:t>
            </w:r>
          </w:p>
        </w:tc>
        <w:tc>
          <w:tcPr>
            <w:tcW w:w="1134" w:type="dxa"/>
            <w:vAlign w:val="center"/>
          </w:tcPr>
          <w:p w:rsidR="00047211" w:rsidRDefault="003C3CB4">
            <w:pPr>
              <w:pStyle w:val="40"/>
            </w:pPr>
            <w:r>
              <w:t>628.20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8.80</w:t>
            </w:r>
          </w:p>
        </w:tc>
      </w:tr>
      <w:tr w:rsidR="00047211">
        <w:trPr>
          <w:trHeight w:val="369"/>
          <w:jc w:val="center"/>
        </w:trPr>
        <w:tc>
          <w:tcPr>
            <w:tcW w:w="680" w:type="dxa"/>
            <w:vAlign w:val="center"/>
          </w:tcPr>
          <w:p w:rsidR="00047211" w:rsidRDefault="003C3CB4">
            <w:pPr>
              <w:pStyle w:val="3"/>
            </w:pPr>
            <w:r>
              <w:t>3</w:t>
            </w:r>
          </w:p>
        </w:tc>
        <w:tc>
          <w:tcPr>
            <w:tcW w:w="992" w:type="dxa"/>
            <w:vAlign w:val="center"/>
          </w:tcPr>
          <w:p w:rsidR="00047211" w:rsidRDefault="003C3CB4">
            <w:pPr>
              <w:pStyle w:val="2"/>
            </w:pPr>
            <w:r>
              <w:t>20702</w:t>
            </w:r>
          </w:p>
        </w:tc>
        <w:tc>
          <w:tcPr>
            <w:tcW w:w="1559" w:type="dxa"/>
            <w:vAlign w:val="center"/>
          </w:tcPr>
          <w:p w:rsidR="00047211" w:rsidRDefault="003C3CB4">
            <w:pPr>
              <w:pStyle w:val="2"/>
            </w:pPr>
            <w:r>
              <w:t>文物</w:t>
            </w:r>
          </w:p>
        </w:tc>
        <w:tc>
          <w:tcPr>
            <w:tcW w:w="1134" w:type="dxa"/>
            <w:vAlign w:val="center"/>
          </w:tcPr>
          <w:p w:rsidR="00047211" w:rsidRDefault="003C3CB4">
            <w:pPr>
              <w:pStyle w:val="40"/>
            </w:pPr>
            <w:r>
              <w:t>550.00</w:t>
            </w:r>
          </w:p>
        </w:tc>
        <w:tc>
          <w:tcPr>
            <w:tcW w:w="1134" w:type="dxa"/>
            <w:vAlign w:val="center"/>
          </w:tcPr>
          <w:p w:rsidR="00047211" w:rsidRDefault="003C3CB4">
            <w:pPr>
              <w:pStyle w:val="40"/>
            </w:pPr>
            <w:r>
              <w:t>541.20</w:t>
            </w:r>
          </w:p>
        </w:tc>
        <w:tc>
          <w:tcPr>
            <w:tcW w:w="1134" w:type="dxa"/>
            <w:vAlign w:val="center"/>
          </w:tcPr>
          <w:p w:rsidR="00047211" w:rsidRDefault="003C3CB4">
            <w:pPr>
              <w:pStyle w:val="40"/>
            </w:pPr>
            <w:r>
              <w:t>541.20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8.80</w:t>
            </w:r>
          </w:p>
        </w:tc>
      </w:tr>
      <w:tr w:rsidR="00047211">
        <w:trPr>
          <w:trHeight w:val="369"/>
          <w:jc w:val="center"/>
        </w:trPr>
        <w:tc>
          <w:tcPr>
            <w:tcW w:w="680" w:type="dxa"/>
            <w:vAlign w:val="center"/>
          </w:tcPr>
          <w:p w:rsidR="00047211" w:rsidRDefault="003C3CB4">
            <w:pPr>
              <w:pStyle w:val="3"/>
            </w:pPr>
            <w:r>
              <w:t>4</w:t>
            </w:r>
          </w:p>
        </w:tc>
        <w:tc>
          <w:tcPr>
            <w:tcW w:w="992" w:type="dxa"/>
            <w:vAlign w:val="center"/>
          </w:tcPr>
          <w:p w:rsidR="00047211" w:rsidRDefault="003C3CB4">
            <w:pPr>
              <w:pStyle w:val="2"/>
            </w:pPr>
            <w:r>
              <w:t>2070204</w:t>
            </w:r>
          </w:p>
        </w:tc>
        <w:tc>
          <w:tcPr>
            <w:tcW w:w="1559" w:type="dxa"/>
            <w:vAlign w:val="center"/>
          </w:tcPr>
          <w:p w:rsidR="00047211" w:rsidRDefault="003C3CB4">
            <w:pPr>
              <w:pStyle w:val="2"/>
            </w:pPr>
            <w:r>
              <w:t>文物保护</w:t>
            </w:r>
          </w:p>
        </w:tc>
        <w:tc>
          <w:tcPr>
            <w:tcW w:w="1134" w:type="dxa"/>
            <w:vAlign w:val="center"/>
          </w:tcPr>
          <w:p w:rsidR="00047211" w:rsidRDefault="003C3CB4">
            <w:pPr>
              <w:pStyle w:val="40"/>
            </w:pPr>
            <w:r>
              <w:t>488.00</w:t>
            </w:r>
          </w:p>
        </w:tc>
        <w:tc>
          <w:tcPr>
            <w:tcW w:w="1134" w:type="dxa"/>
            <w:vAlign w:val="center"/>
          </w:tcPr>
          <w:p w:rsidR="00047211" w:rsidRDefault="003C3CB4">
            <w:pPr>
              <w:pStyle w:val="40"/>
            </w:pPr>
            <w:r>
              <w:t>479.20</w:t>
            </w:r>
          </w:p>
        </w:tc>
        <w:tc>
          <w:tcPr>
            <w:tcW w:w="1134" w:type="dxa"/>
            <w:vAlign w:val="center"/>
          </w:tcPr>
          <w:p w:rsidR="00047211" w:rsidRDefault="003C3CB4">
            <w:pPr>
              <w:pStyle w:val="40"/>
            </w:pPr>
            <w:r>
              <w:t>479.20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8.80</w:t>
            </w:r>
          </w:p>
        </w:tc>
      </w:tr>
      <w:tr w:rsidR="00047211">
        <w:trPr>
          <w:trHeight w:val="369"/>
          <w:jc w:val="center"/>
        </w:trPr>
        <w:tc>
          <w:tcPr>
            <w:tcW w:w="680" w:type="dxa"/>
            <w:vAlign w:val="center"/>
          </w:tcPr>
          <w:p w:rsidR="00047211" w:rsidRDefault="003C3CB4">
            <w:pPr>
              <w:pStyle w:val="3"/>
            </w:pPr>
            <w:r>
              <w:t>5</w:t>
            </w:r>
          </w:p>
        </w:tc>
        <w:tc>
          <w:tcPr>
            <w:tcW w:w="992" w:type="dxa"/>
            <w:vAlign w:val="center"/>
          </w:tcPr>
          <w:p w:rsidR="00047211" w:rsidRDefault="003C3CB4">
            <w:pPr>
              <w:pStyle w:val="2"/>
            </w:pPr>
            <w:r>
              <w:t>2070205</w:t>
            </w:r>
          </w:p>
        </w:tc>
        <w:tc>
          <w:tcPr>
            <w:tcW w:w="1559" w:type="dxa"/>
            <w:vAlign w:val="center"/>
          </w:tcPr>
          <w:p w:rsidR="00047211" w:rsidRDefault="003C3CB4">
            <w:pPr>
              <w:pStyle w:val="2"/>
            </w:pPr>
            <w:r>
              <w:t>博物馆</w:t>
            </w:r>
          </w:p>
        </w:tc>
        <w:tc>
          <w:tcPr>
            <w:tcW w:w="1134" w:type="dxa"/>
            <w:vAlign w:val="center"/>
          </w:tcPr>
          <w:p w:rsidR="00047211" w:rsidRDefault="003C3CB4">
            <w:pPr>
              <w:pStyle w:val="40"/>
            </w:pPr>
            <w:r>
              <w:t>62.00</w:t>
            </w:r>
          </w:p>
        </w:tc>
        <w:tc>
          <w:tcPr>
            <w:tcW w:w="1134" w:type="dxa"/>
            <w:vAlign w:val="center"/>
          </w:tcPr>
          <w:p w:rsidR="00047211" w:rsidRDefault="003C3CB4">
            <w:pPr>
              <w:pStyle w:val="40"/>
            </w:pPr>
            <w:r>
              <w:t>62.00</w:t>
            </w:r>
          </w:p>
        </w:tc>
        <w:tc>
          <w:tcPr>
            <w:tcW w:w="1134" w:type="dxa"/>
            <w:vAlign w:val="center"/>
          </w:tcPr>
          <w:p w:rsidR="00047211" w:rsidRDefault="003C3CB4">
            <w:pPr>
              <w:pStyle w:val="40"/>
            </w:pPr>
            <w:r>
              <w:t>62.00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6</w:t>
            </w:r>
          </w:p>
        </w:tc>
        <w:tc>
          <w:tcPr>
            <w:tcW w:w="992" w:type="dxa"/>
            <w:vAlign w:val="center"/>
          </w:tcPr>
          <w:p w:rsidR="00047211" w:rsidRDefault="003C3CB4">
            <w:pPr>
              <w:pStyle w:val="2"/>
            </w:pPr>
            <w:r>
              <w:t>20799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87.00</w:t>
            </w:r>
          </w:p>
        </w:tc>
        <w:tc>
          <w:tcPr>
            <w:tcW w:w="1134" w:type="dxa"/>
            <w:vAlign w:val="center"/>
          </w:tcPr>
          <w:p w:rsidR="00047211" w:rsidRDefault="003C3CB4">
            <w:pPr>
              <w:pStyle w:val="40"/>
            </w:pPr>
            <w:r>
              <w:t>87.00</w:t>
            </w:r>
          </w:p>
        </w:tc>
        <w:tc>
          <w:tcPr>
            <w:tcW w:w="1134" w:type="dxa"/>
            <w:vAlign w:val="center"/>
          </w:tcPr>
          <w:p w:rsidR="00047211" w:rsidRDefault="003C3CB4">
            <w:pPr>
              <w:pStyle w:val="40"/>
            </w:pPr>
            <w:r>
              <w:t>87.00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7</w:t>
            </w:r>
          </w:p>
        </w:tc>
        <w:tc>
          <w:tcPr>
            <w:tcW w:w="992" w:type="dxa"/>
            <w:vAlign w:val="center"/>
          </w:tcPr>
          <w:p w:rsidR="00047211" w:rsidRDefault="003C3CB4">
            <w:pPr>
              <w:pStyle w:val="2"/>
            </w:pPr>
            <w:r>
              <w:t>2079999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87.00</w:t>
            </w:r>
          </w:p>
        </w:tc>
        <w:tc>
          <w:tcPr>
            <w:tcW w:w="1134" w:type="dxa"/>
            <w:vAlign w:val="center"/>
          </w:tcPr>
          <w:p w:rsidR="00047211" w:rsidRDefault="003C3CB4">
            <w:pPr>
              <w:pStyle w:val="40"/>
            </w:pPr>
            <w:r>
              <w:t>87.00</w:t>
            </w:r>
          </w:p>
        </w:tc>
        <w:tc>
          <w:tcPr>
            <w:tcW w:w="1134" w:type="dxa"/>
            <w:vAlign w:val="center"/>
          </w:tcPr>
          <w:p w:rsidR="00047211" w:rsidRDefault="003C3CB4">
            <w:pPr>
              <w:pStyle w:val="40"/>
            </w:pPr>
            <w:r>
              <w:t>87.00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8</w:t>
            </w:r>
          </w:p>
        </w:tc>
        <w:tc>
          <w:tcPr>
            <w:tcW w:w="992" w:type="dxa"/>
            <w:vAlign w:val="center"/>
          </w:tcPr>
          <w:p w:rsidR="00047211" w:rsidRDefault="003C3CB4">
            <w:pPr>
              <w:pStyle w:val="2"/>
            </w:pPr>
            <w:r>
              <w:t>208</w:t>
            </w:r>
          </w:p>
        </w:tc>
        <w:tc>
          <w:tcPr>
            <w:tcW w:w="1559" w:type="dxa"/>
            <w:vAlign w:val="center"/>
          </w:tcPr>
          <w:p w:rsidR="00047211" w:rsidRDefault="003C3CB4">
            <w:pPr>
              <w:pStyle w:val="2"/>
            </w:pPr>
            <w:r>
              <w:t>社会保障和就业支出</w:t>
            </w:r>
          </w:p>
        </w:tc>
        <w:tc>
          <w:tcPr>
            <w:tcW w:w="1134" w:type="dxa"/>
            <w:vAlign w:val="center"/>
          </w:tcPr>
          <w:p w:rsidR="00047211" w:rsidRDefault="003C3CB4">
            <w:pPr>
              <w:pStyle w:val="40"/>
            </w:pPr>
            <w:r>
              <w:t>54.52</w:t>
            </w:r>
          </w:p>
        </w:tc>
        <w:tc>
          <w:tcPr>
            <w:tcW w:w="1134" w:type="dxa"/>
            <w:vAlign w:val="center"/>
          </w:tcPr>
          <w:p w:rsidR="00047211" w:rsidRDefault="003C3CB4">
            <w:pPr>
              <w:pStyle w:val="40"/>
            </w:pPr>
            <w:r>
              <w:t>54.52</w:t>
            </w:r>
          </w:p>
        </w:tc>
        <w:tc>
          <w:tcPr>
            <w:tcW w:w="1134" w:type="dxa"/>
            <w:vAlign w:val="center"/>
          </w:tcPr>
          <w:p w:rsidR="00047211" w:rsidRDefault="003C3CB4">
            <w:pPr>
              <w:pStyle w:val="40"/>
            </w:pPr>
            <w:r>
              <w:t>54.52</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9</w:t>
            </w:r>
          </w:p>
        </w:tc>
        <w:tc>
          <w:tcPr>
            <w:tcW w:w="992" w:type="dxa"/>
            <w:vAlign w:val="center"/>
          </w:tcPr>
          <w:p w:rsidR="00047211" w:rsidRDefault="003C3CB4">
            <w:pPr>
              <w:pStyle w:val="2"/>
            </w:pPr>
            <w:r>
              <w:t>20805</w:t>
            </w:r>
          </w:p>
        </w:tc>
        <w:tc>
          <w:tcPr>
            <w:tcW w:w="1559" w:type="dxa"/>
            <w:vAlign w:val="center"/>
          </w:tcPr>
          <w:p w:rsidR="00047211" w:rsidRDefault="003C3CB4">
            <w:pPr>
              <w:pStyle w:val="2"/>
            </w:pPr>
            <w:r>
              <w:t>行政事业单位养老支出</w:t>
            </w:r>
          </w:p>
        </w:tc>
        <w:tc>
          <w:tcPr>
            <w:tcW w:w="1134" w:type="dxa"/>
            <w:vAlign w:val="center"/>
          </w:tcPr>
          <w:p w:rsidR="00047211" w:rsidRDefault="003C3CB4">
            <w:pPr>
              <w:pStyle w:val="40"/>
            </w:pPr>
            <w:r>
              <w:t>54.52</w:t>
            </w:r>
          </w:p>
        </w:tc>
        <w:tc>
          <w:tcPr>
            <w:tcW w:w="1134" w:type="dxa"/>
            <w:vAlign w:val="center"/>
          </w:tcPr>
          <w:p w:rsidR="00047211" w:rsidRDefault="003C3CB4">
            <w:pPr>
              <w:pStyle w:val="40"/>
            </w:pPr>
            <w:r>
              <w:t>54.52</w:t>
            </w:r>
          </w:p>
        </w:tc>
        <w:tc>
          <w:tcPr>
            <w:tcW w:w="1134" w:type="dxa"/>
            <w:vAlign w:val="center"/>
          </w:tcPr>
          <w:p w:rsidR="00047211" w:rsidRDefault="003C3CB4">
            <w:pPr>
              <w:pStyle w:val="40"/>
            </w:pPr>
            <w:r>
              <w:t>54.52</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10</w:t>
            </w:r>
          </w:p>
        </w:tc>
        <w:tc>
          <w:tcPr>
            <w:tcW w:w="992" w:type="dxa"/>
            <w:vAlign w:val="center"/>
          </w:tcPr>
          <w:p w:rsidR="00047211" w:rsidRDefault="003C3CB4">
            <w:pPr>
              <w:pStyle w:val="2"/>
            </w:pPr>
            <w:r>
              <w:t>2080502</w:t>
            </w:r>
          </w:p>
        </w:tc>
        <w:tc>
          <w:tcPr>
            <w:tcW w:w="1559" w:type="dxa"/>
            <w:vAlign w:val="center"/>
          </w:tcPr>
          <w:p w:rsidR="00047211" w:rsidRDefault="003C3CB4">
            <w:pPr>
              <w:pStyle w:val="2"/>
            </w:pPr>
            <w:r>
              <w:t>事业单位离退休</w:t>
            </w:r>
          </w:p>
        </w:tc>
        <w:tc>
          <w:tcPr>
            <w:tcW w:w="1134" w:type="dxa"/>
            <w:vAlign w:val="center"/>
          </w:tcPr>
          <w:p w:rsidR="00047211" w:rsidRDefault="003C3CB4">
            <w:pPr>
              <w:pStyle w:val="40"/>
            </w:pPr>
            <w:r>
              <w:t>17.90</w:t>
            </w:r>
          </w:p>
        </w:tc>
        <w:tc>
          <w:tcPr>
            <w:tcW w:w="1134" w:type="dxa"/>
            <w:vAlign w:val="center"/>
          </w:tcPr>
          <w:p w:rsidR="00047211" w:rsidRDefault="003C3CB4">
            <w:pPr>
              <w:pStyle w:val="40"/>
            </w:pPr>
            <w:r>
              <w:t>17.90</w:t>
            </w:r>
          </w:p>
        </w:tc>
        <w:tc>
          <w:tcPr>
            <w:tcW w:w="1134" w:type="dxa"/>
            <w:vAlign w:val="center"/>
          </w:tcPr>
          <w:p w:rsidR="00047211" w:rsidRDefault="003C3CB4">
            <w:pPr>
              <w:pStyle w:val="40"/>
            </w:pPr>
            <w:r>
              <w:t>17.90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11</w:t>
            </w:r>
          </w:p>
        </w:tc>
        <w:tc>
          <w:tcPr>
            <w:tcW w:w="992" w:type="dxa"/>
            <w:vAlign w:val="center"/>
          </w:tcPr>
          <w:p w:rsidR="00047211" w:rsidRDefault="003C3CB4">
            <w:pPr>
              <w:pStyle w:val="2"/>
            </w:pPr>
            <w:r>
              <w:t>2080505</w:t>
            </w:r>
          </w:p>
        </w:tc>
        <w:tc>
          <w:tcPr>
            <w:tcW w:w="1559" w:type="dxa"/>
            <w:vAlign w:val="center"/>
          </w:tcPr>
          <w:p w:rsidR="00047211" w:rsidRDefault="003C3CB4">
            <w:pPr>
              <w:pStyle w:val="2"/>
            </w:pPr>
            <w:r>
              <w:t>机关事业单位基本养老保险缴费支出</w:t>
            </w:r>
          </w:p>
        </w:tc>
        <w:tc>
          <w:tcPr>
            <w:tcW w:w="1134" w:type="dxa"/>
            <w:vAlign w:val="center"/>
          </w:tcPr>
          <w:p w:rsidR="00047211" w:rsidRDefault="003C3CB4">
            <w:pPr>
              <w:pStyle w:val="40"/>
            </w:pPr>
            <w:r>
              <w:t>24.41</w:t>
            </w:r>
          </w:p>
        </w:tc>
        <w:tc>
          <w:tcPr>
            <w:tcW w:w="1134" w:type="dxa"/>
            <w:vAlign w:val="center"/>
          </w:tcPr>
          <w:p w:rsidR="00047211" w:rsidRDefault="003C3CB4">
            <w:pPr>
              <w:pStyle w:val="40"/>
            </w:pPr>
            <w:r>
              <w:t>24.41</w:t>
            </w:r>
          </w:p>
        </w:tc>
        <w:tc>
          <w:tcPr>
            <w:tcW w:w="1134" w:type="dxa"/>
            <w:vAlign w:val="center"/>
          </w:tcPr>
          <w:p w:rsidR="00047211" w:rsidRDefault="003C3CB4">
            <w:pPr>
              <w:pStyle w:val="40"/>
            </w:pPr>
            <w:r>
              <w:t>24.41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12</w:t>
            </w:r>
          </w:p>
        </w:tc>
        <w:tc>
          <w:tcPr>
            <w:tcW w:w="992" w:type="dxa"/>
            <w:vAlign w:val="center"/>
          </w:tcPr>
          <w:p w:rsidR="00047211" w:rsidRDefault="003C3CB4">
            <w:pPr>
              <w:pStyle w:val="2"/>
            </w:pPr>
            <w:r>
              <w:t>2080506</w:t>
            </w:r>
          </w:p>
        </w:tc>
        <w:tc>
          <w:tcPr>
            <w:tcW w:w="1559" w:type="dxa"/>
            <w:vAlign w:val="center"/>
          </w:tcPr>
          <w:p w:rsidR="00047211" w:rsidRDefault="003C3CB4">
            <w:pPr>
              <w:pStyle w:val="2"/>
            </w:pPr>
            <w:r>
              <w:t>机关事业单位职业年金缴费支出</w:t>
            </w:r>
          </w:p>
        </w:tc>
        <w:tc>
          <w:tcPr>
            <w:tcW w:w="1134" w:type="dxa"/>
            <w:vAlign w:val="center"/>
          </w:tcPr>
          <w:p w:rsidR="00047211" w:rsidRDefault="003C3CB4">
            <w:pPr>
              <w:pStyle w:val="40"/>
            </w:pPr>
            <w:r>
              <w:t>12.21</w:t>
            </w:r>
          </w:p>
        </w:tc>
        <w:tc>
          <w:tcPr>
            <w:tcW w:w="1134" w:type="dxa"/>
            <w:vAlign w:val="center"/>
          </w:tcPr>
          <w:p w:rsidR="00047211" w:rsidRDefault="003C3CB4">
            <w:pPr>
              <w:pStyle w:val="40"/>
            </w:pPr>
            <w:r>
              <w:t>12.21</w:t>
            </w:r>
          </w:p>
        </w:tc>
        <w:tc>
          <w:tcPr>
            <w:tcW w:w="1134" w:type="dxa"/>
            <w:vAlign w:val="center"/>
          </w:tcPr>
          <w:p w:rsidR="00047211" w:rsidRDefault="003C3CB4">
            <w:pPr>
              <w:pStyle w:val="40"/>
            </w:pPr>
            <w:r>
              <w:t>12.21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lastRenderedPageBreak/>
              <w:t>13</w:t>
            </w:r>
          </w:p>
        </w:tc>
        <w:tc>
          <w:tcPr>
            <w:tcW w:w="992" w:type="dxa"/>
            <w:vAlign w:val="center"/>
          </w:tcPr>
          <w:p w:rsidR="00047211" w:rsidRDefault="003C3CB4">
            <w:pPr>
              <w:pStyle w:val="2"/>
            </w:pPr>
            <w:r>
              <w:t>210</w:t>
            </w:r>
          </w:p>
        </w:tc>
        <w:tc>
          <w:tcPr>
            <w:tcW w:w="1559" w:type="dxa"/>
            <w:vAlign w:val="center"/>
          </w:tcPr>
          <w:p w:rsidR="00047211" w:rsidRDefault="003C3CB4">
            <w:pPr>
              <w:pStyle w:val="2"/>
            </w:pPr>
            <w:r>
              <w:t>卫生健康支出</w:t>
            </w:r>
          </w:p>
        </w:tc>
        <w:tc>
          <w:tcPr>
            <w:tcW w:w="1134" w:type="dxa"/>
            <w:vAlign w:val="center"/>
          </w:tcPr>
          <w:p w:rsidR="00047211" w:rsidRDefault="003C3CB4">
            <w:pPr>
              <w:pStyle w:val="40"/>
            </w:pPr>
            <w:r>
              <w:t>14.65</w:t>
            </w:r>
          </w:p>
        </w:tc>
        <w:tc>
          <w:tcPr>
            <w:tcW w:w="1134" w:type="dxa"/>
            <w:vAlign w:val="center"/>
          </w:tcPr>
          <w:p w:rsidR="00047211" w:rsidRDefault="003C3CB4">
            <w:pPr>
              <w:pStyle w:val="40"/>
            </w:pPr>
            <w:r>
              <w:t>14.65</w:t>
            </w:r>
          </w:p>
        </w:tc>
        <w:tc>
          <w:tcPr>
            <w:tcW w:w="1134" w:type="dxa"/>
            <w:vAlign w:val="center"/>
          </w:tcPr>
          <w:p w:rsidR="00047211" w:rsidRDefault="003C3CB4">
            <w:pPr>
              <w:pStyle w:val="40"/>
            </w:pPr>
            <w:r>
              <w:t>14.65</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14</w:t>
            </w:r>
          </w:p>
        </w:tc>
        <w:tc>
          <w:tcPr>
            <w:tcW w:w="992" w:type="dxa"/>
            <w:vAlign w:val="center"/>
          </w:tcPr>
          <w:p w:rsidR="00047211" w:rsidRDefault="003C3CB4">
            <w:pPr>
              <w:pStyle w:val="2"/>
            </w:pPr>
            <w:r>
              <w:t>21011</w:t>
            </w:r>
          </w:p>
        </w:tc>
        <w:tc>
          <w:tcPr>
            <w:tcW w:w="1559" w:type="dxa"/>
            <w:vAlign w:val="center"/>
          </w:tcPr>
          <w:p w:rsidR="00047211" w:rsidRDefault="003C3CB4">
            <w:pPr>
              <w:pStyle w:val="2"/>
            </w:pPr>
            <w:r>
              <w:t>行政事业单位医疗</w:t>
            </w:r>
          </w:p>
        </w:tc>
        <w:tc>
          <w:tcPr>
            <w:tcW w:w="1134" w:type="dxa"/>
            <w:vAlign w:val="center"/>
          </w:tcPr>
          <w:p w:rsidR="00047211" w:rsidRDefault="003C3CB4">
            <w:pPr>
              <w:pStyle w:val="40"/>
            </w:pPr>
            <w:r>
              <w:t>14.65</w:t>
            </w:r>
          </w:p>
        </w:tc>
        <w:tc>
          <w:tcPr>
            <w:tcW w:w="1134" w:type="dxa"/>
            <w:vAlign w:val="center"/>
          </w:tcPr>
          <w:p w:rsidR="00047211" w:rsidRDefault="003C3CB4">
            <w:pPr>
              <w:pStyle w:val="40"/>
            </w:pPr>
            <w:r>
              <w:t>14.65</w:t>
            </w:r>
          </w:p>
        </w:tc>
        <w:tc>
          <w:tcPr>
            <w:tcW w:w="1134" w:type="dxa"/>
            <w:vAlign w:val="center"/>
          </w:tcPr>
          <w:p w:rsidR="00047211" w:rsidRDefault="003C3CB4">
            <w:pPr>
              <w:pStyle w:val="40"/>
            </w:pPr>
            <w:r>
              <w:t>14.65</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15</w:t>
            </w:r>
          </w:p>
        </w:tc>
        <w:tc>
          <w:tcPr>
            <w:tcW w:w="992" w:type="dxa"/>
            <w:vAlign w:val="center"/>
          </w:tcPr>
          <w:p w:rsidR="00047211" w:rsidRDefault="003C3CB4">
            <w:pPr>
              <w:pStyle w:val="2"/>
            </w:pPr>
            <w:r>
              <w:t>2101102</w:t>
            </w:r>
          </w:p>
        </w:tc>
        <w:tc>
          <w:tcPr>
            <w:tcW w:w="1559" w:type="dxa"/>
            <w:vAlign w:val="center"/>
          </w:tcPr>
          <w:p w:rsidR="00047211" w:rsidRDefault="003C3CB4">
            <w:pPr>
              <w:pStyle w:val="2"/>
            </w:pPr>
            <w:r>
              <w:t>事业单位医疗</w:t>
            </w:r>
          </w:p>
        </w:tc>
        <w:tc>
          <w:tcPr>
            <w:tcW w:w="1134" w:type="dxa"/>
            <w:vAlign w:val="center"/>
          </w:tcPr>
          <w:p w:rsidR="00047211" w:rsidRDefault="003C3CB4">
            <w:pPr>
              <w:pStyle w:val="40"/>
            </w:pPr>
            <w:r>
              <w:t>10.51</w:t>
            </w:r>
          </w:p>
        </w:tc>
        <w:tc>
          <w:tcPr>
            <w:tcW w:w="1134" w:type="dxa"/>
            <w:vAlign w:val="center"/>
          </w:tcPr>
          <w:p w:rsidR="00047211" w:rsidRDefault="003C3CB4">
            <w:pPr>
              <w:pStyle w:val="40"/>
            </w:pPr>
            <w:r>
              <w:t>10.51</w:t>
            </w:r>
          </w:p>
        </w:tc>
        <w:tc>
          <w:tcPr>
            <w:tcW w:w="1134" w:type="dxa"/>
            <w:vAlign w:val="center"/>
          </w:tcPr>
          <w:p w:rsidR="00047211" w:rsidRDefault="003C3CB4">
            <w:pPr>
              <w:pStyle w:val="40"/>
            </w:pPr>
            <w:r>
              <w:t>10.51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16</w:t>
            </w:r>
          </w:p>
        </w:tc>
        <w:tc>
          <w:tcPr>
            <w:tcW w:w="992" w:type="dxa"/>
            <w:vAlign w:val="center"/>
          </w:tcPr>
          <w:p w:rsidR="00047211" w:rsidRDefault="003C3CB4">
            <w:pPr>
              <w:pStyle w:val="2"/>
            </w:pPr>
            <w:r>
              <w:t>2101103</w:t>
            </w:r>
          </w:p>
        </w:tc>
        <w:tc>
          <w:tcPr>
            <w:tcW w:w="1559" w:type="dxa"/>
            <w:vAlign w:val="center"/>
          </w:tcPr>
          <w:p w:rsidR="00047211" w:rsidRDefault="003C3CB4">
            <w:pPr>
              <w:pStyle w:val="2"/>
            </w:pPr>
            <w:r>
              <w:t>公务员医疗补助</w:t>
            </w:r>
          </w:p>
        </w:tc>
        <w:tc>
          <w:tcPr>
            <w:tcW w:w="1134" w:type="dxa"/>
            <w:vAlign w:val="center"/>
          </w:tcPr>
          <w:p w:rsidR="00047211" w:rsidRDefault="003C3CB4">
            <w:pPr>
              <w:pStyle w:val="40"/>
            </w:pPr>
            <w:r>
              <w:t>4.14</w:t>
            </w:r>
          </w:p>
        </w:tc>
        <w:tc>
          <w:tcPr>
            <w:tcW w:w="1134" w:type="dxa"/>
            <w:vAlign w:val="center"/>
          </w:tcPr>
          <w:p w:rsidR="00047211" w:rsidRDefault="003C3CB4">
            <w:pPr>
              <w:pStyle w:val="40"/>
            </w:pPr>
            <w:r>
              <w:t>4.14</w:t>
            </w:r>
          </w:p>
        </w:tc>
        <w:tc>
          <w:tcPr>
            <w:tcW w:w="1134" w:type="dxa"/>
            <w:vAlign w:val="center"/>
          </w:tcPr>
          <w:p w:rsidR="00047211" w:rsidRDefault="003C3CB4">
            <w:pPr>
              <w:pStyle w:val="40"/>
            </w:pPr>
            <w:r>
              <w:t>4.14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17</w:t>
            </w:r>
          </w:p>
        </w:tc>
        <w:tc>
          <w:tcPr>
            <w:tcW w:w="992" w:type="dxa"/>
            <w:vAlign w:val="center"/>
          </w:tcPr>
          <w:p w:rsidR="00047211" w:rsidRDefault="003C3CB4">
            <w:pPr>
              <w:pStyle w:val="2"/>
            </w:pPr>
            <w:r>
              <w:t>221</w:t>
            </w:r>
          </w:p>
        </w:tc>
        <w:tc>
          <w:tcPr>
            <w:tcW w:w="1559" w:type="dxa"/>
            <w:vAlign w:val="center"/>
          </w:tcPr>
          <w:p w:rsidR="00047211" w:rsidRDefault="003C3CB4">
            <w:pPr>
              <w:pStyle w:val="2"/>
            </w:pPr>
            <w:r>
              <w:t>住房保障支出</w:t>
            </w:r>
          </w:p>
        </w:tc>
        <w:tc>
          <w:tcPr>
            <w:tcW w:w="1134" w:type="dxa"/>
            <w:vAlign w:val="center"/>
          </w:tcPr>
          <w:p w:rsidR="00047211" w:rsidRDefault="003C3CB4">
            <w:pPr>
              <w:pStyle w:val="40"/>
            </w:pPr>
            <w:r>
              <w:t>18.17</w:t>
            </w:r>
          </w:p>
        </w:tc>
        <w:tc>
          <w:tcPr>
            <w:tcW w:w="1134" w:type="dxa"/>
            <w:vAlign w:val="center"/>
          </w:tcPr>
          <w:p w:rsidR="00047211" w:rsidRDefault="003C3CB4">
            <w:pPr>
              <w:pStyle w:val="40"/>
            </w:pPr>
            <w:r>
              <w:t>18.17</w:t>
            </w:r>
          </w:p>
        </w:tc>
        <w:tc>
          <w:tcPr>
            <w:tcW w:w="1134" w:type="dxa"/>
            <w:vAlign w:val="center"/>
          </w:tcPr>
          <w:p w:rsidR="00047211" w:rsidRDefault="003C3CB4">
            <w:pPr>
              <w:pStyle w:val="40"/>
            </w:pPr>
            <w:r>
              <w:t>18.17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18</w:t>
            </w:r>
          </w:p>
        </w:tc>
        <w:tc>
          <w:tcPr>
            <w:tcW w:w="992" w:type="dxa"/>
            <w:vAlign w:val="center"/>
          </w:tcPr>
          <w:p w:rsidR="00047211" w:rsidRDefault="003C3CB4">
            <w:pPr>
              <w:pStyle w:val="2"/>
            </w:pPr>
            <w:r>
              <w:t>22102</w:t>
            </w:r>
          </w:p>
        </w:tc>
        <w:tc>
          <w:tcPr>
            <w:tcW w:w="1559" w:type="dxa"/>
            <w:vAlign w:val="center"/>
          </w:tcPr>
          <w:p w:rsidR="00047211" w:rsidRDefault="003C3CB4">
            <w:pPr>
              <w:pStyle w:val="2"/>
            </w:pPr>
            <w:r>
              <w:t>住房改革支出</w:t>
            </w:r>
          </w:p>
        </w:tc>
        <w:tc>
          <w:tcPr>
            <w:tcW w:w="1134" w:type="dxa"/>
            <w:vAlign w:val="center"/>
          </w:tcPr>
          <w:p w:rsidR="00047211" w:rsidRDefault="003C3CB4">
            <w:pPr>
              <w:pStyle w:val="40"/>
            </w:pPr>
            <w:r>
              <w:t>18.17</w:t>
            </w:r>
          </w:p>
        </w:tc>
        <w:tc>
          <w:tcPr>
            <w:tcW w:w="1134" w:type="dxa"/>
            <w:vAlign w:val="center"/>
          </w:tcPr>
          <w:p w:rsidR="00047211" w:rsidRDefault="003C3CB4">
            <w:pPr>
              <w:pStyle w:val="40"/>
            </w:pPr>
            <w:r>
              <w:t>18.17</w:t>
            </w:r>
          </w:p>
        </w:tc>
        <w:tc>
          <w:tcPr>
            <w:tcW w:w="1134" w:type="dxa"/>
            <w:vAlign w:val="center"/>
          </w:tcPr>
          <w:p w:rsidR="00047211" w:rsidRDefault="003C3CB4">
            <w:pPr>
              <w:pStyle w:val="40"/>
            </w:pPr>
            <w:r>
              <w:t>18.17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19</w:t>
            </w:r>
          </w:p>
        </w:tc>
        <w:tc>
          <w:tcPr>
            <w:tcW w:w="992" w:type="dxa"/>
            <w:vAlign w:val="center"/>
          </w:tcPr>
          <w:p w:rsidR="00047211" w:rsidRDefault="003C3CB4">
            <w:pPr>
              <w:pStyle w:val="2"/>
            </w:pPr>
            <w:r>
              <w:t>2210201</w:t>
            </w:r>
          </w:p>
        </w:tc>
        <w:tc>
          <w:tcPr>
            <w:tcW w:w="1559" w:type="dxa"/>
            <w:vAlign w:val="center"/>
          </w:tcPr>
          <w:p w:rsidR="00047211" w:rsidRDefault="003C3CB4">
            <w:pPr>
              <w:pStyle w:val="2"/>
            </w:pPr>
            <w:r>
              <w:t>住房公积金</w:t>
            </w:r>
          </w:p>
        </w:tc>
        <w:tc>
          <w:tcPr>
            <w:tcW w:w="1134" w:type="dxa"/>
            <w:vAlign w:val="center"/>
          </w:tcPr>
          <w:p w:rsidR="00047211" w:rsidRDefault="003C3CB4">
            <w:pPr>
              <w:pStyle w:val="40"/>
            </w:pPr>
            <w:r>
              <w:t>18.17</w:t>
            </w:r>
          </w:p>
        </w:tc>
        <w:tc>
          <w:tcPr>
            <w:tcW w:w="1134" w:type="dxa"/>
            <w:vAlign w:val="center"/>
          </w:tcPr>
          <w:p w:rsidR="00047211" w:rsidRDefault="003C3CB4">
            <w:pPr>
              <w:pStyle w:val="40"/>
            </w:pPr>
            <w:r>
              <w:t>18.17</w:t>
            </w:r>
          </w:p>
        </w:tc>
        <w:tc>
          <w:tcPr>
            <w:tcW w:w="1134" w:type="dxa"/>
            <w:vAlign w:val="center"/>
          </w:tcPr>
          <w:p w:rsidR="00047211" w:rsidRDefault="003C3CB4">
            <w:pPr>
              <w:pStyle w:val="40"/>
            </w:pPr>
            <w:r>
              <w:t>18.17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单位预算支出总表</w:t>
      </w:r>
    </w:p>
    <w:tbl>
      <w:tblPr>
        <w:tblW w:w="1454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992"/>
        <w:gridCol w:w="4536"/>
        <w:gridCol w:w="1361"/>
        <w:gridCol w:w="1361"/>
        <w:gridCol w:w="1361"/>
        <w:gridCol w:w="1361"/>
        <w:gridCol w:w="1361"/>
        <w:gridCol w:w="1361"/>
      </w:tblGrid>
      <w:tr w:rsidR="00047211">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2722" w:type="dxa"/>
            <w:gridSpan w:val="2"/>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444"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528" w:type="dxa"/>
            <w:gridSpan w:val="2"/>
            <w:vAlign w:val="center"/>
          </w:tcPr>
          <w:p w:rsidR="00047211" w:rsidRDefault="003C3CB4">
            <w:pPr>
              <w:pStyle w:val="10"/>
            </w:pPr>
            <w:r>
              <w:t>功能分类科目</w:t>
            </w:r>
          </w:p>
        </w:tc>
        <w:tc>
          <w:tcPr>
            <w:tcW w:w="1361" w:type="dxa"/>
            <w:vMerge w:val="restart"/>
            <w:vAlign w:val="center"/>
          </w:tcPr>
          <w:p w:rsidR="00047211" w:rsidRDefault="003C3CB4">
            <w:pPr>
              <w:pStyle w:val="10"/>
            </w:pPr>
            <w:r>
              <w:t>合计</w:t>
            </w:r>
          </w:p>
        </w:tc>
        <w:tc>
          <w:tcPr>
            <w:tcW w:w="1361" w:type="dxa"/>
            <w:vMerge w:val="restart"/>
            <w:vAlign w:val="center"/>
          </w:tcPr>
          <w:p w:rsidR="00047211" w:rsidRDefault="003C3CB4">
            <w:pPr>
              <w:pStyle w:val="10"/>
            </w:pPr>
            <w:r>
              <w:t>基本支出</w:t>
            </w:r>
          </w:p>
        </w:tc>
        <w:tc>
          <w:tcPr>
            <w:tcW w:w="1361" w:type="dxa"/>
            <w:vMerge w:val="restart"/>
            <w:vAlign w:val="center"/>
          </w:tcPr>
          <w:p w:rsidR="00047211" w:rsidRDefault="003C3CB4">
            <w:pPr>
              <w:pStyle w:val="10"/>
            </w:pPr>
            <w:r>
              <w:t>项目支出</w:t>
            </w:r>
          </w:p>
        </w:tc>
        <w:tc>
          <w:tcPr>
            <w:tcW w:w="1361" w:type="dxa"/>
            <w:vMerge w:val="restart"/>
            <w:vAlign w:val="center"/>
          </w:tcPr>
          <w:p w:rsidR="00047211" w:rsidRDefault="003C3CB4">
            <w:pPr>
              <w:pStyle w:val="10"/>
            </w:pPr>
            <w:r>
              <w:t>经营支出</w:t>
            </w:r>
          </w:p>
        </w:tc>
        <w:tc>
          <w:tcPr>
            <w:tcW w:w="1361" w:type="dxa"/>
            <w:vMerge w:val="restart"/>
            <w:vAlign w:val="center"/>
          </w:tcPr>
          <w:p w:rsidR="00047211" w:rsidRDefault="003C3CB4">
            <w:pPr>
              <w:pStyle w:val="10"/>
            </w:pPr>
            <w:r>
              <w:t>上解上级</w:t>
            </w:r>
            <w:r>
              <w:t xml:space="preserve">     </w:t>
            </w:r>
            <w:r>
              <w:t>支出</w:t>
            </w:r>
          </w:p>
        </w:tc>
        <w:tc>
          <w:tcPr>
            <w:tcW w:w="1361" w:type="dxa"/>
            <w:vMerge w:val="restart"/>
            <w:vAlign w:val="center"/>
          </w:tcPr>
          <w:p w:rsidR="00047211" w:rsidRDefault="003C3CB4">
            <w:pPr>
              <w:pStyle w:val="10"/>
            </w:pPr>
            <w:r>
              <w:t>对附属单位补助支出</w:t>
            </w:r>
          </w:p>
        </w:tc>
      </w:tr>
      <w:tr w:rsidR="00047211">
        <w:trPr>
          <w:trHeight w:val="369"/>
          <w:tblHeader/>
          <w:jc w:val="center"/>
        </w:trPr>
        <w:tc>
          <w:tcPr>
            <w:tcW w:w="850" w:type="dxa"/>
            <w:vMerge/>
          </w:tcPr>
          <w:p w:rsidR="00047211" w:rsidRDefault="00047211"/>
        </w:tc>
        <w:tc>
          <w:tcPr>
            <w:tcW w:w="992" w:type="dxa"/>
            <w:vAlign w:val="center"/>
          </w:tcPr>
          <w:p w:rsidR="00047211" w:rsidRDefault="003C3CB4">
            <w:pPr>
              <w:pStyle w:val="10"/>
            </w:pPr>
            <w:r>
              <w:t>科目</w:t>
            </w:r>
            <w:r>
              <w:t xml:space="preserve">    </w:t>
            </w:r>
            <w:r>
              <w:t>编码</w:t>
            </w:r>
          </w:p>
        </w:tc>
        <w:tc>
          <w:tcPr>
            <w:tcW w:w="4536" w:type="dxa"/>
            <w:vAlign w:val="center"/>
          </w:tcPr>
          <w:p w:rsidR="00047211" w:rsidRDefault="003C3CB4">
            <w:pPr>
              <w:pStyle w:val="10"/>
            </w:pPr>
            <w:r>
              <w:t>科目名称</w:t>
            </w:r>
          </w:p>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4536" w:type="dxa"/>
            <w:vAlign w:val="center"/>
          </w:tcPr>
          <w:p w:rsidR="00047211" w:rsidRDefault="003C3CB4">
            <w:pPr>
              <w:pStyle w:val="10"/>
            </w:pPr>
            <w:r>
              <w:t>2</w:t>
            </w:r>
          </w:p>
        </w:tc>
        <w:tc>
          <w:tcPr>
            <w:tcW w:w="1361" w:type="dxa"/>
            <w:vAlign w:val="center"/>
          </w:tcPr>
          <w:p w:rsidR="00047211" w:rsidRDefault="003C3CB4">
            <w:pPr>
              <w:pStyle w:val="10"/>
            </w:pPr>
            <w:r>
              <w:t>3</w:t>
            </w:r>
          </w:p>
        </w:tc>
        <w:tc>
          <w:tcPr>
            <w:tcW w:w="1361" w:type="dxa"/>
            <w:vAlign w:val="center"/>
          </w:tcPr>
          <w:p w:rsidR="00047211" w:rsidRDefault="003C3CB4">
            <w:pPr>
              <w:pStyle w:val="10"/>
            </w:pPr>
            <w:r>
              <w:t>4</w:t>
            </w:r>
          </w:p>
        </w:tc>
        <w:tc>
          <w:tcPr>
            <w:tcW w:w="1361" w:type="dxa"/>
            <w:vAlign w:val="center"/>
          </w:tcPr>
          <w:p w:rsidR="00047211" w:rsidRDefault="003C3CB4">
            <w:pPr>
              <w:pStyle w:val="10"/>
            </w:pPr>
            <w:r>
              <w:t>5</w:t>
            </w:r>
          </w:p>
        </w:tc>
        <w:tc>
          <w:tcPr>
            <w:tcW w:w="1361" w:type="dxa"/>
            <w:vAlign w:val="center"/>
          </w:tcPr>
          <w:p w:rsidR="00047211" w:rsidRDefault="003C3CB4">
            <w:pPr>
              <w:pStyle w:val="10"/>
            </w:pPr>
            <w:r>
              <w:t>6</w:t>
            </w:r>
          </w:p>
        </w:tc>
        <w:tc>
          <w:tcPr>
            <w:tcW w:w="1361" w:type="dxa"/>
            <w:vAlign w:val="center"/>
          </w:tcPr>
          <w:p w:rsidR="00047211" w:rsidRDefault="003C3CB4">
            <w:pPr>
              <w:pStyle w:val="10"/>
            </w:pPr>
            <w:r>
              <w:t>7</w:t>
            </w:r>
          </w:p>
        </w:tc>
        <w:tc>
          <w:tcPr>
            <w:tcW w:w="1361" w:type="dxa"/>
            <w:vAlign w:val="center"/>
          </w:tcPr>
          <w:p w:rsidR="00047211" w:rsidRDefault="003C3CB4">
            <w:pPr>
              <w:pStyle w:val="10"/>
            </w:pPr>
            <w:r>
              <w:t>8</w:t>
            </w:r>
          </w:p>
        </w:tc>
      </w:tr>
      <w:tr w:rsidR="00047211">
        <w:trPr>
          <w:trHeight w:val="369"/>
          <w:jc w:val="center"/>
        </w:trPr>
        <w:tc>
          <w:tcPr>
            <w:tcW w:w="850" w:type="dxa"/>
            <w:vAlign w:val="center"/>
          </w:tcPr>
          <w:p w:rsidR="00047211" w:rsidRDefault="003C3CB4">
            <w:pPr>
              <w:pStyle w:val="3"/>
            </w:pPr>
            <w:r>
              <w:t>1</w:t>
            </w:r>
          </w:p>
        </w:tc>
        <w:tc>
          <w:tcPr>
            <w:tcW w:w="992" w:type="dxa"/>
            <w:vAlign w:val="center"/>
          </w:tcPr>
          <w:p w:rsidR="00047211" w:rsidRDefault="00047211">
            <w:pPr>
              <w:pStyle w:val="5"/>
            </w:pPr>
          </w:p>
        </w:tc>
        <w:tc>
          <w:tcPr>
            <w:tcW w:w="4536" w:type="dxa"/>
            <w:vAlign w:val="center"/>
          </w:tcPr>
          <w:p w:rsidR="00047211" w:rsidRDefault="003C3CB4">
            <w:pPr>
              <w:pStyle w:val="6"/>
            </w:pPr>
            <w:r>
              <w:t>合计</w:t>
            </w:r>
          </w:p>
        </w:tc>
        <w:tc>
          <w:tcPr>
            <w:tcW w:w="1361" w:type="dxa"/>
            <w:vAlign w:val="center"/>
          </w:tcPr>
          <w:p w:rsidR="00047211" w:rsidRDefault="003C3CB4">
            <w:pPr>
              <w:pStyle w:val="7"/>
            </w:pPr>
            <w:r>
              <w:t>724.34</w:t>
            </w:r>
          </w:p>
        </w:tc>
        <w:tc>
          <w:tcPr>
            <w:tcW w:w="1361" w:type="dxa"/>
            <w:vAlign w:val="center"/>
          </w:tcPr>
          <w:p w:rsidR="00047211" w:rsidRDefault="003C3CB4">
            <w:pPr>
              <w:pStyle w:val="7"/>
            </w:pPr>
            <w:r>
              <w:t>281.19</w:t>
            </w:r>
          </w:p>
        </w:tc>
        <w:tc>
          <w:tcPr>
            <w:tcW w:w="1361" w:type="dxa"/>
            <w:vAlign w:val="center"/>
          </w:tcPr>
          <w:p w:rsidR="00047211" w:rsidRDefault="003C3CB4">
            <w:pPr>
              <w:pStyle w:val="7"/>
            </w:pPr>
            <w:r>
              <w:t>443.15</w:t>
            </w:r>
          </w:p>
        </w:tc>
        <w:tc>
          <w:tcPr>
            <w:tcW w:w="1361" w:type="dxa"/>
            <w:vAlign w:val="center"/>
          </w:tcPr>
          <w:p w:rsidR="00047211" w:rsidRDefault="00047211">
            <w:pPr>
              <w:pStyle w:val="7"/>
            </w:pPr>
          </w:p>
        </w:tc>
        <w:tc>
          <w:tcPr>
            <w:tcW w:w="1361" w:type="dxa"/>
            <w:vAlign w:val="center"/>
          </w:tcPr>
          <w:p w:rsidR="00047211" w:rsidRDefault="00047211">
            <w:pPr>
              <w:pStyle w:val="7"/>
            </w:pPr>
          </w:p>
        </w:tc>
        <w:tc>
          <w:tcPr>
            <w:tcW w:w="1361"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2</w:t>
            </w:r>
          </w:p>
        </w:tc>
        <w:tc>
          <w:tcPr>
            <w:tcW w:w="992" w:type="dxa"/>
            <w:vAlign w:val="center"/>
          </w:tcPr>
          <w:p w:rsidR="00047211" w:rsidRDefault="003C3CB4">
            <w:pPr>
              <w:pStyle w:val="2"/>
            </w:pPr>
            <w:r>
              <w:t>207</w:t>
            </w:r>
          </w:p>
        </w:tc>
        <w:tc>
          <w:tcPr>
            <w:tcW w:w="4536" w:type="dxa"/>
            <w:vAlign w:val="center"/>
          </w:tcPr>
          <w:p w:rsidR="00047211" w:rsidRDefault="003C3CB4">
            <w:pPr>
              <w:pStyle w:val="2"/>
            </w:pPr>
            <w:r>
              <w:t>文化旅游体育与传媒支出</w:t>
            </w:r>
          </w:p>
        </w:tc>
        <w:tc>
          <w:tcPr>
            <w:tcW w:w="1361" w:type="dxa"/>
            <w:vAlign w:val="center"/>
          </w:tcPr>
          <w:p w:rsidR="00047211" w:rsidRDefault="003C3CB4">
            <w:pPr>
              <w:pStyle w:val="40"/>
            </w:pPr>
            <w:r>
              <w:t>637.00</w:t>
            </w:r>
          </w:p>
        </w:tc>
        <w:tc>
          <w:tcPr>
            <w:tcW w:w="1361" w:type="dxa"/>
            <w:vAlign w:val="center"/>
          </w:tcPr>
          <w:p w:rsidR="00047211" w:rsidRDefault="003C3CB4">
            <w:pPr>
              <w:pStyle w:val="40"/>
            </w:pPr>
            <w:r>
              <w:t>193.85</w:t>
            </w:r>
          </w:p>
        </w:tc>
        <w:tc>
          <w:tcPr>
            <w:tcW w:w="1361" w:type="dxa"/>
            <w:vAlign w:val="center"/>
          </w:tcPr>
          <w:p w:rsidR="00047211" w:rsidRDefault="003C3CB4">
            <w:pPr>
              <w:pStyle w:val="40"/>
            </w:pPr>
            <w:r>
              <w:t>443.15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992" w:type="dxa"/>
            <w:vAlign w:val="center"/>
          </w:tcPr>
          <w:p w:rsidR="00047211" w:rsidRDefault="003C3CB4">
            <w:pPr>
              <w:pStyle w:val="2"/>
            </w:pPr>
            <w:r>
              <w:t>20702</w:t>
            </w:r>
          </w:p>
        </w:tc>
        <w:tc>
          <w:tcPr>
            <w:tcW w:w="4536" w:type="dxa"/>
            <w:vAlign w:val="center"/>
          </w:tcPr>
          <w:p w:rsidR="00047211" w:rsidRDefault="003C3CB4">
            <w:pPr>
              <w:pStyle w:val="2"/>
            </w:pPr>
            <w:r>
              <w:t>文物</w:t>
            </w:r>
          </w:p>
        </w:tc>
        <w:tc>
          <w:tcPr>
            <w:tcW w:w="1361" w:type="dxa"/>
            <w:vAlign w:val="center"/>
          </w:tcPr>
          <w:p w:rsidR="00047211" w:rsidRDefault="003C3CB4">
            <w:pPr>
              <w:pStyle w:val="40"/>
            </w:pPr>
            <w:r>
              <w:t>550.00</w:t>
            </w:r>
          </w:p>
        </w:tc>
        <w:tc>
          <w:tcPr>
            <w:tcW w:w="1361" w:type="dxa"/>
            <w:vAlign w:val="center"/>
          </w:tcPr>
          <w:p w:rsidR="00047211" w:rsidRDefault="003C3CB4">
            <w:pPr>
              <w:pStyle w:val="40"/>
            </w:pPr>
            <w:r>
              <w:t>193.85</w:t>
            </w:r>
          </w:p>
        </w:tc>
        <w:tc>
          <w:tcPr>
            <w:tcW w:w="1361" w:type="dxa"/>
            <w:vAlign w:val="center"/>
          </w:tcPr>
          <w:p w:rsidR="00047211" w:rsidRDefault="003C3CB4">
            <w:pPr>
              <w:pStyle w:val="40"/>
            </w:pPr>
            <w:r>
              <w:t>356.15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992" w:type="dxa"/>
            <w:vAlign w:val="center"/>
          </w:tcPr>
          <w:p w:rsidR="00047211" w:rsidRDefault="003C3CB4">
            <w:pPr>
              <w:pStyle w:val="2"/>
            </w:pPr>
            <w:r>
              <w:t>2070204</w:t>
            </w:r>
          </w:p>
        </w:tc>
        <w:tc>
          <w:tcPr>
            <w:tcW w:w="4536" w:type="dxa"/>
            <w:vAlign w:val="center"/>
          </w:tcPr>
          <w:p w:rsidR="00047211" w:rsidRDefault="003C3CB4">
            <w:pPr>
              <w:pStyle w:val="2"/>
            </w:pPr>
            <w:r>
              <w:t>文物保护</w:t>
            </w:r>
          </w:p>
        </w:tc>
        <w:tc>
          <w:tcPr>
            <w:tcW w:w="1361" w:type="dxa"/>
            <w:vAlign w:val="center"/>
          </w:tcPr>
          <w:p w:rsidR="00047211" w:rsidRDefault="003C3CB4">
            <w:pPr>
              <w:pStyle w:val="40"/>
            </w:pPr>
            <w:r>
              <w:t>488.00</w:t>
            </w:r>
          </w:p>
        </w:tc>
        <w:tc>
          <w:tcPr>
            <w:tcW w:w="1361" w:type="dxa"/>
            <w:vAlign w:val="center"/>
          </w:tcPr>
          <w:p w:rsidR="00047211" w:rsidRDefault="003C3CB4">
            <w:pPr>
              <w:pStyle w:val="40"/>
            </w:pPr>
            <w:r>
              <w:t>193.85</w:t>
            </w:r>
          </w:p>
        </w:tc>
        <w:tc>
          <w:tcPr>
            <w:tcW w:w="1361" w:type="dxa"/>
            <w:vAlign w:val="center"/>
          </w:tcPr>
          <w:p w:rsidR="00047211" w:rsidRDefault="003C3CB4">
            <w:pPr>
              <w:pStyle w:val="40"/>
            </w:pPr>
            <w:r>
              <w:t>294.15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992" w:type="dxa"/>
            <w:vAlign w:val="center"/>
          </w:tcPr>
          <w:p w:rsidR="00047211" w:rsidRDefault="003C3CB4">
            <w:pPr>
              <w:pStyle w:val="2"/>
            </w:pPr>
            <w:r>
              <w:t>2070205</w:t>
            </w:r>
          </w:p>
        </w:tc>
        <w:tc>
          <w:tcPr>
            <w:tcW w:w="4536" w:type="dxa"/>
            <w:vAlign w:val="center"/>
          </w:tcPr>
          <w:p w:rsidR="00047211" w:rsidRDefault="003C3CB4">
            <w:pPr>
              <w:pStyle w:val="2"/>
            </w:pPr>
            <w:r>
              <w:t>博物馆</w:t>
            </w:r>
          </w:p>
        </w:tc>
        <w:tc>
          <w:tcPr>
            <w:tcW w:w="1361" w:type="dxa"/>
            <w:vAlign w:val="center"/>
          </w:tcPr>
          <w:p w:rsidR="00047211" w:rsidRDefault="003C3CB4">
            <w:pPr>
              <w:pStyle w:val="40"/>
            </w:pPr>
            <w:r>
              <w:t>62.00</w:t>
            </w:r>
          </w:p>
        </w:tc>
        <w:tc>
          <w:tcPr>
            <w:tcW w:w="1361" w:type="dxa"/>
            <w:vAlign w:val="center"/>
          </w:tcPr>
          <w:p w:rsidR="00047211" w:rsidRDefault="00047211">
            <w:pPr>
              <w:pStyle w:val="40"/>
            </w:pPr>
          </w:p>
        </w:tc>
        <w:tc>
          <w:tcPr>
            <w:tcW w:w="1361" w:type="dxa"/>
            <w:vAlign w:val="center"/>
          </w:tcPr>
          <w:p w:rsidR="00047211" w:rsidRDefault="003C3CB4">
            <w:pPr>
              <w:pStyle w:val="40"/>
            </w:pPr>
            <w:r>
              <w:t>62.00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992" w:type="dxa"/>
            <w:vAlign w:val="center"/>
          </w:tcPr>
          <w:p w:rsidR="00047211" w:rsidRDefault="003C3CB4">
            <w:pPr>
              <w:pStyle w:val="2"/>
            </w:pPr>
            <w:r>
              <w:t>20799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87.00</w:t>
            </w:r>
          </w:p>
        </w:tc>
        <w:tc>
          <w:tcPr>
            <w:tcW w:w="1361" w:type="dxa"/>
            <w:vAlign w:val="center"/>
          </w:tcPr>
          <w:p w:rsidR="00047211" w:rsidRDefault="00047211">
            <w:pPr>
              <w:pStyle w:val="40"/>
            </w:pPr>
          </w:p>
        </w:tc>
        <w:tc>
          <w:tcPr>
            <w:tcW w:w="1361" w:type="dxa"/>
            <w:vAlign w:val="center"/>
          </w:tcPr>
          <w:p w:rsidR="00047211" w:rsidRDefault="003C3CB4">
            <w:pPr>
              <w:pStyle w:val="40"/>
            </w:pPr>
            <w:r>
              <w:t>87.00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992" w:type="dxa"/>
            <w:vAlign w:val="center"/>
          </w:tcPr>
          <w:p w:rsidR="00047211" w:rsidRDefault="003C3CB4">
            <w:pPr>
              <w:pStyle w:val="2"/>
            </w:pPr>
            <w:r>
              <w:t>2079999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87.00</w:t>
            </w:r>
          </w:p>
        </w:tc>
        <w:tc>
          <w:tcPr>
            <w:tcW w:w="1361" w:type="dxa"/>
            <w:vAlign w:val="center"/>
          </w:tcPr>
          <w:p w:rsidR="00047211" w:rsidRDefault="00047211">
            <w:pPr>
              <w:pStyle w:val="40"/>
            </w:pPr>
          </w:p>
        </w:tc>
        <w:tc>
          <w:tcPr>
            <w:tcW w:w="1361" w:type="dxa"/>
            <w:vAlign w:val="center"/>
          </w:tcPr>
          <w:p w:rsidR="00047211" w:rsidRDefault="003C3CB4">
            <w:pPr>
              <w:pStyle w:val="40"/>
            </w:pPr>
            <w:r>
              <w:t>87.00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992" w:type="dxa"/>
            <w:vAlign w:val="center"/>
          </w:tcPr>
          <w:p w:rsidR="00047211" w:rsidRDefault="003C3CB4">
            <w:pPr>
              <w:pStyle w:val="2"/>
            </w:pPr>
            <w:r>
              <w:t>208</w:t>
            </w:r>
          </w:p>
        </w:tc>
        <w:tc>
          <w:tcPr>
            <w:tcW w:w="4536" w:type="dxa"/>
            <w:vAlign w:val="center"/>
          </w:tcPr>
          <w:p w:rsidR="00047211" w:rsidRDefault="003C3CB4">
            <w:pPr>
              <w:pStyle w:val="2"/>
            </w:pPr>
            <w:r>
              <w:t>社会保障和就业支出</w:t>
            </w:r>
          </w:p>
        </w:tc>
        <w:tc>
          <w:tcPr>
            <w:tcW w:w="1361" w:type="dxa"/>
            <w:vAlign w:val="center"/>
          </w:tcPr>
          <w:p w:rsidR="00047211" w:rsidRDefault="003C3CB4">
            <w:pPr>
              <w:pStyle w:val="40"/>
            </w:pPr>
            <w:r>
              <w:t>54.52</w:t>
            </w:r>
          </w:p>
        </w:tc>
        <w:tc>
          <w:tcPr>
            <w:tcW w:w="1361" w:type="dxa"/>
            <w:vAlign w:val="center"/>
          </w:tcPr>
          <w:p w:rsidR="00047211" w:rsidRDefault="003C3CB4">
            <w:pPr>
              <w:pStyle w:val="40"/>
            </w:pPr>
            <w:r>
              <w:t>54.52</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992" w:type="dxa"/>
            <w:vAlign w:val="center"/>
          </w:tcPr>
          <w:p w:rsidR="00047211" w:rsidRDefault="003C3CB4">
            <w:pPr>
              <w:pStyle w:val="2"/>
            </w:pPr>
            <w:r>
              <w:t>20805</w:t>
            </w:r>
          </w:p>
        </w:tc>
        <w:tc>
          <w:tcPr>
            <w:tcW w:w="4536" w:type="dxa"/>
            <w:vAlign w:val="center"/>
          </w:tcPr>
          <w:p w:rsidR="00047211" w:rsidRDefault="003C3CB4">
            <w:pPr>
              <w:pStyle w:val="2"/>
            </w:pPr>
            <w:r>
              <w:t>行政事业单位养老支出</w:t>
            </w:r>
          </w:p>
        </w:tc>
        <w:tc>
          <w:tcPr>
            <w:tcW w:w="1361" w:type="dxa"/>
            <w:vAlign w:val="center"/>
          </w:tcPr>
          <w:p w:rsidR="00047211" w:rsidRDefault="003C3CB4">
            <w:pPr>
              <w:pStyle w:val="40"/>
            </w:pPr>
            <w:r>
              <w:t>54.52</w:t>
            </w:r>
          </w:p>
        </w:tc>
        <w:tc>
          <w:tcPr>
            <w:tcW w:w="1361" w:type="dxa"/>
            <w:vAlign w:val="center"/>
          </w:tcPr>
          <w:p w:rsidR="00047211" w:rsidRDefault="003C3CB4">
            <w:pPr>
              <w:pStyle w:val="40"/>
            </w:pPr>
            <w:r>
              <w:t>54.52</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992" w:type="dxa"/>
            <w:vAlign w:val="center"/>
          </w:tcPr>
          <w:p w:rsidR="00047211" w:rsidRDefault="003C3CB4">
            <w:pPr>
              <w:pStyle w:val="2"/>
            </w:pPr>
            <w:r>
              <w:t>2080502</w:t>
            </w:r>
          </w:p>
        </w:tc>
        <w:tc>
          <w:tcPr>
            <w:tcW w:w="4536" w:type="dxa"/>
            <w:vAlign w:val="center"/>
          </w:tcPr>
          <w:p w:rsidR="00047211" w:rsidRDefault="003C3CB4">
            <w:pPr>
              <w:pStyle w:val="2"/>
            </w:pPr>
            <w:r>
              <w:t>事业单位离退休</w:t>
            </w:r>
          </w:p>
        </w:tc>
        <w:tc>
          <w:tcPr>
            <w:tcW w:w="1361" w:type="dxa"/>
            <w:vAlign w:val="center"/>
          </w:tcPr>
          <w:p w:rsidR="00047211" w:rsidRDefault="003C3CB4">
            <w:pPr>
              <w:pStyle w:val="40"/>
            </w:pPr>
            <w:r>
              <w:t>17.90</w:t>
            </w:r>
          </w:p>
        </w:tc>
        <w:tc>
          <w:tcPr>
            <w:tcW w:w="1361" w:type="dxa"/>
            <w:vAlign w:val="center"/>
          </w:tcPr>
          <w:p w:rsidR="00047211" w:rsidRDefault="003C3CB4">
            <w:pPr>
              <w:pStyle w:val="40"/>
            </w:pPr>
            <w:r>
              <w:t>17.90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992" w:type="dxa"/>
            <w:vAlign w:val="center"/>
          </w:tcPr>
          <w:p w:rsidR="00047211" w:rsidRDefault="003C3CB4">
            <w:pPr>
              <w:pStyle w:val="2"/>
            </w:pPr>
            <w:r>
              <w:t>2080505</w:t>
            </w:r>
          </w:p>
        </w:tc>
        <w:tc>
          <w:tcPr>
            <w:tcW w:w="4536" w:type="dxa"/>
            <w:vAlign w:val="center"/>
          </w:tcPr>
          <w:p w:rsidR="00047211" w:rsidRDefault="003C3CB4">
            <w:pPr>
              <w:pStyle w:val="2"/>
            </w:pPr>
            <w:r>
              <w:t>机关事业单位基本养老保险缴费支出</w:t>
            </w:r>
          </w:p>
        </w:tc>
        <w:tc>
          <w:tcPr>
            <w:tcW w:w="1361" w:type="dxa"/>
            <w:vAlign w:val="center"/>
          </w:tcPr>
          <w:p w:rsidR="00047211" w:rsidRDefault="003C3CB4">
            <w:pPr>
              <w:pStyle w:val="40"/>
            </w:pPr>
            <w:r>
              <w:t>24.41</w:t>
            </w:r>
          </w:p>
        </w:tc>
        <w:tc>
          <w:tcPr>
            <w:tcW w:w="1361" w:type="dxa"/>
            <w:vAlign w:val="center"/>
          </w:tcPr>
          <w:p w:rsidR="00047211" w:rsidRDefault="003C3CB4">
            <w:pPr>
              <w:pStyle w:val="40"/>
            </w:pPr>
            <w:r>
              <w:t>24.41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992" w:type="dxa"/>
            <w:vAlign w:val="center"/>
          </w:tcPr>
          <w:p w:rsidR="00047211" w:rsidRDefault="003C3CB4">
            <w:pPr>
              <w:pStyle w:val="2"/>
            </w:pPr>
            <w:r>
              <w:t>2080506</w:t>
            </w:r>
          </w:p>
        </w:tc>
        <w:tc>
          <w:tcPr>
            <w:tcW w:w="4536" w:type="dxa"/>
            <w:vAlign w:val="center"/>
          </w:tcPr>
          <w:p w:rsidR="00047211" w:rsidRDefault="003C3CB4">
            <w:pPr>
              <w:pStyle w:val="2"/>
            </w:pPr>
            <w:r>
              <w:t>机关事业单位职业年金缴费支出</w:t>
            </w:r>
          </w:p>
        </w:tc>
        <w:tc>
          <w:tcPr>
            <w:tcW w:w="1361" w:type="dxa"/>
            <w:vAlign w:val="center"/>
          </w:tcPr>
          <w:p w:rsidR="00047211" w:rsidRDefault="003C3CB4">
            <w:pPr>
              <w:pStyle w:val="40"/>
            </w:pPr>
            <w:r>
              <w:t>12.21</w:t>
            </w:r>
          </w:p>
        </w:tc>
        <w:tc>
          <w:tcPr>
            <w:tcW w:w="1361" w:type="dxa"/>
            <w:vAlign w:val="center"/>
          </w:tcPr>
          <w:p w:rsidR="00047211" w:rsidRDefault="003C3CB4">
            <w:pPr>
              <w:pStyle w:val="40"/>
            </w:pPr>
            <w:r>
              <w:t>12.21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992" w:type="dxa"/>
            <w:vAlign w:val="center"/>
          </w:tcPr>
          <w:p w:rsidR="00047211" w:rsidRDefault="003C3CB4">
            <w:pPr>
              <w:pStyle w:val="2"/>
            </w:pPr>
            <w:r>
              <w:t>210</w:t>
            </w:r>
          </w:p>
        </w:tc>
        <w:tc>
          <w:tcPr>
            <w:tcW w:w="4536" w:type="dxa"/>
            <w:vAlign w:val="center"/>
          </w:tcPr>
          <w:p w:rsidR="00047211" w:rsidRDefault="003C3CB4">
            <w:pPr>
              <w:pStyle w:val="2"/>
            </w:pPr>
            <w:r>
              <w:t>卫生健康支出</w:t>
            </w:r>
          </w:p>
        </w:tc>
        <w:tc>
          <w:tcPr>
            <w:tcW w:w="1361" w:type="dxa"/>
            <w:vAlign w:val="center"/>
          </w:tcPr>
          <w:p w:rsidR="00047211" w:rsidRDefault="003C3CB4">
            <w:pPr>
              <w:pStyle w:val="40"/>
            </w:pPr>
            <w:r>
              <w:t>14.65</w:t>
            </w:r>
          </w:p>
        </w:tc>
        <w:tc>
          <w:tcPr>
            <w:tcW w:w="1361" w:type="dxa"/>
            <w:vAlign w:val="center"/>
          </w:tcPr>
          <w:p w:rsidR="00047211" w:rsidRDefault="003C3CB4">
            <w:pPr>
              <w:pStyle w:val="40"/>
            </w:pPr>
            <w:r>
              <w:t>14.65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992" w:type="dxa"/>
            <w:vAlign w:val="center"/>
          </w:tcPr>
          <w:p w:rsidR="00047211" w:rsidRDefault="003C3CB4">
            <w:pPr>
              <w:pStyle w:val="2"/>
            </w:pPr>
            <w:r>
              <w:t>21011</w:t>
            </w:r>
          </w:p>
        </w:tc>
        <w:tc>
          <w:tcPr>
            <w:tcW w:w="4536" w:type="dxa"/>
            <w:vAlign w:val="center"/>
          </w:tcPr>
          <w:p w:rsidR="00047211" w:rsidRDefault="003C3CB4">
            <w:pPr>
              <w:pStyle w:val="2"/>
            </w:pPr>
            <w:r>
              <w:t>行政事业单位医疗</w:t>
            </w:r>
          </w:p>
        </w:tc>
        <w:tc>
          <w:tcPr>
            <w:tcW w:w="1361" w:type="dxa"/>
            <w:vAlign w:val="center"/>
          </w:tcPr>
          <w:p w:rsidR="00047211" w:rsidRDefault="003C3CB4">
            <w:pPr>
              <w:pStyle w:val="40"/>
            </w:pPr>
            <w:r>
              <w:t>14.65</w:t>
            </w:r>
          </w:p>
        </w:tc>
        <w:tc>
          <w:tcPr>
            <w:tcW w:w="1361" w:type="dxa"/>
            <w:vAlign w:val="center"/>
          </w:tcPr>
          <w:p w:rsidR="00047211" w:rsidRDefault="003C3CB4">
            <w:pPr>
              <w:pStyle w:val="40"/>
            </w:pPr>
            <w:r>
              <w:t>14.65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992" w:type="dxa"/>
            <w:vAlign w:val="center"/>
          </w:tcPr>
          <w:p w:rsidR="00047211" w:rsidRDefault="003C3CB4">
            <w:pPr>
              <w:pStyle w:val="2"/>
            </w:pPr>
            <w:r>
              <w:t>2101102</w:t>
            </w:r>
          </w:p>
        </w:tc>
        <w:tc>
          <w:tcPr>
            <w:tcW w:w="4536" w:type="dxa"/>
            <w:vAlign w:val="center"/>
          </w:tcPr>
          <w:p w:rsidR="00047211" w:rsidRDefault="003C3CB4">
            <w:pPr>
              <w:pStyle w:val="2"/>
            </w:pPr>
            <w:r>
              <w:t>事业单位医疗</w:t>
            </w:r>
          </w:p>
        </w:tc>
        <w:tc>
          <w:tcPr>
            <w:tcW w:w="1361" w:type="dxa"/>
            <w:vAlign w:val="center"/>
          </w:tcPr>
          <w:p w:rsidR="00047211" w:rsidRDefault="003C3CB4">
            <w:pPr>
              <w:pStyle w:val="40"/>
            </w:pPr>
            <w:r>
              <w:t>10.51</w:t>
            </w:r>
          </w:p>
        </w:tc>
        <w:tc>
          <w:tcPr>
            <w:tcW w:w="1361" w:type="dxa"/>
            <w:vAlign w:val="center"/>
          </w:tcPr>
          <w:p w:rsidR="00047211" w:rsidRDefault="003C3CB4">
            <w:pPr>
              <w:pStyle w:val="40"/>
            </w:pPr>
            <w:r>
              <w:t>10.51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992" w:type="dxa"/>
            <w:vAlign w:val="center"/>
          </w:tcPr>
          <w:p w:rsidR="00047211" w:rsidRDefault="003C3CB4">
            <w:pPr>
              <w:pStyle w:val="2"/>
            </w:pPr>
            <w:r>
              <w:t>2101103</w:t>
            </w:r>
          </w:p>
        </w:tc>
        <w:tc>
          <w:tcPr>
            <w:tcW w:w="4536" w:type="dxa"/>
            <w:vAlign w:val="center"/>
          </w:tcPr>
          <w:p w:rsidR="00047211" w:rsidRDefault="003C3CB4">
            <w:pPr>
              <w:pStyle w:val="2"/>
            </w:pPr>
            <w:r>
              <w:t>公务员医疗补助</w:t>
            </w:r>
          </w:p>
        </w:tc>
        <w:tc>
          <w:tcPr>
            <w:tcW w:w="1361" w:type="dxa"/>
            <w:vAlign w:val="center"/>
          </w:tcPr>
          <w:p w:rsidR="00047211" w:rsidRDefault="003C3CB4">
            <w:pPr>
              <w:pStyle w:val="40"/>
            </w:pPr>
            <w:r>
              <w:t>4.14</w:t>
            </w:r>
          </w:p>
        </w:tc>
        <w:tc>
          <w:tcPr>
            <w:tcW w:w="1361" w:type="dxa"/>
            <w:vAlign w:val="center"/>
          </w:tcPr>
          <w:p w:rsidR="00047211" w:rsidRDefault="003C3CB4">
            <w:pPr>
              <w:pStyle w:val="40"/>
            </w:pPr>
            <w:r>
              <w:t>4.14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992" w:type="dxa"/>
            <w:vAlign w:val="center"/>
          </w:tcPr>
          <w:p w:rsidR="00047211" w:rsidRDefault="003C3CB4">
            <w:pPr>
              <w:pStyle w:val="2"/>
            </w:pPr>
            <w:r>
              <w:t>221</w:t>
            </w:r>
          </w:p>
        </w:tc>
        <w:tc>
          <w:tcPr>
            <w:tcW w:w="4536" w:type="dxa"/>
            <w:vAlign w:val="center"/>
          </w:tcPr>
          <w:p w:rsidR="00047211" w:rsidRDefault="003C3CB4">
            <w:pPr>
              <w:pStyle w:val="2"/>
            </w:pPr>
            <w:r>
              <w:t>住房保障支出</w:t>
            </w:r>
          </w:p>
        </w:tc>
        <w:tc>
          <w:tcPr>
            <w:tcW w:w="1361" w:type="dxa"/>
            <w:vAlign w:val="center"/>
          </w:tcPr>
          <w:p w:rsidR="00047211" w:rsidRDefault="003C3CB4">
            <w:pPr>
              <w:pStyle w:val="40"/>
            </w:pPr>
            <w:r>
              <w:t>18.17</w:t>
            </w:r>
          </w:p>
        </w:tc>
        <w:tc>
          <w:tcPr>
            <w:tcW w:w="1361" w:type="dxa"/>
            <w:vAlign w:val="center"/>
          </w:tcPr>
          <w:p w:rsidR="00047211" w:rsidRDefault="003C3CB4">
            <w:pPr>
              <w:pStyle w:val="40"/>
            </w:pPr>
            <w:r>
              <w:t>18.17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992" w:type="dxa"/>
            <w:vAlign w:val="center"/>
          </w:tcPr>
          <w:p w:rsidR="00047211" w:rsidRDefault="003C3CB4">
            <w:pPr>
              <w:pStyle w:val="2"/>
            </w:pPr>
            <w:r>
              <w:t>22102</w:t>
            </w:r>
          </w:p>
        </w:tc>
        <w:tc>
          <w:tcPr>
            <w:tcW w:w="4536" w:type="dxa"/>
            <w:vAlign w:val="center"/>
          </w:tcPr>
          <w:p w:rsidR="00047211" w:rsidRDefault="003C3CB4">
            <w:pPr>
              <w:pStyle w:val="2"/>
            </w:pPr>
            <w:r>
              <w:t>住房改革支出</w:t>
            </w:r>
          </w:p>
        </w:tc>
        <w:tc>
          <w:tcPr>
            <w:tcW w:w="1361" w:type="dxa"/>
            <w:vAlign w:val="center"/>
          </w:tcPr>
          <w:p w:rsidR="00047211" w:rsidRDefault="003C3CB4">
            <w:pPr>
              <w:pStyle w:val="40"/>
            </w:pPr>
            <w:r>
              <w:t>18.17</w:t>
            </w:r>
          </w:p>
        </w:tc>
        <w:tc>
          <w:tcPr>
            <w:tcW w:w="1361" w:type="dxa"/>
            <w:vAlign w:val="center"/>
          </w:tcPr>
          <w:p w:rsidR="00047211" w:rsidRDefault="003C3CB4">
            <w:pPr>
              <w:pStyle w:val="40"/>
            </w:pPr>
            <w:r>
              <w:t>18.17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992" w:type="dxa"/>
            <w:vAlign w:val="center"/>
          </w:tcPr>
          <w:p w:rsidR="00047211" w:rsidRDefault="003C3CB4">
            <w:pPr>
              <w:pStyle w:val="2"/>
            </w:pPr>
            <w:r>
              <w:t>2210201</w:t>
            </w:r>
          </w:p>
        </w:tc>
        <w:tc>
          <w:tcPr>
            <w:tcW w:w="4536" w:type="dxa"/>
            <w:vAlign w:val="center"/>
          </w:tcPr>
          <w:p w:rsidR="00047211" w:rsidRDefault="003C3CB4">
            <w:pPr>
              <w:pStyle w:val="2"/>
            </w:pPr>
            <w:r>
              <w:t>住房公积金</w:t>
            </w:r>
          </w:p>
        </w:tc>
        <w:tc>
          <w:tcPr>
            <w:tcW w:w="1361" w:type="dxa"/>
            <w:vAlign w:val="center"/>
          </w:tcPr>
          <w:p w:rsidR="00047211" w:rsidRDefault="003C3CB4">
            <w:pPr>
              <w:pStyle w:val="40"/>
            </w:pPr>
            <w:r>
              <w:t>18.17</w:t>
            </w:r>
          </w:p>
        </w:tc>
        <w:tc>
          <w:tcPr>
            <w:tcW w:w="1361" w:type="dxa"/>
            <w:vAlign w:val="center"/>
          </w:tcPr>
          <w:p w:rsidR="00047211" w:rsidRDefault="003C3CB4">
            <w:pPr>
              <w:pStyle w:val="40"/>
            </w:pPr>
            <w:r>
              <w:t>18.17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1502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402"/>
        <w:gridCol w:w="1474"/>
        <w:gridCol w:w="3402"/>
        <w:gridCol w:w="1474"/>
        <w:gridCol w:w="1474"/>
        <w:gridCol w:w="1474"/>
        <w:gridCol w:w="1474"/>
      </w:tblGrid>
      <w:tr w:rsidR="00047211">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3402"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896"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4876" w:type="dxa"/>
            <w:gridSpan w:val="2"/>
            <w:vAlign w:val="center"/>
          </w:tcPr>
          <w:p w:rsidR="00047211" w:rsidRDefault="003C3CB4">
            <w:pPr>
              <w:pStyle w:val="10"/>
            </w:pPr>
            <w:r>
              <w:t>收入</w:t>
            </w:r>
          </w:p>
        </w:tc>
        <w:tc>
          <w:tcPr>
            <w:tcW w:w="9298" w:type="dxa"/>
            <w:gridSpan w:val="5"/>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金额</w:t>
            </w:r>
          </w:p>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合计</w:t>
            </w:r>
          </w:p>
        </w:tc>
        <w:tc>
          <w:tcPr>
            <w:tcW w:w="1474" w:type="dxa"/>
            <w:vAlign w:val="center"/>
          </w:tcPr>
          <w:p w:rsidR="00047211" w:rsidRDefault="003C3CB4">
            <w:pPr>
              <w:pStyle w:val="10"/>
            </w:pPr>
            <w:r>
              <w:t>一般公共预算财政拨款</w:t>
            </w:r>
          </w:p>
        </w:tc>
        <w:tc>
          <w:tcPr>
            <w:tcW w:w="1474" w:type="dxa"/>
            <w:vAlign w:val="center"/>
          </w:tcPr>
          <w:p w:rsidR="00047211" w:rsidRDefault="003C3CB4">
            <w:pPr>
              <w:pStyle w:val="10"/>
            </w:pPr>
            <w:r>
              <w:t>政府性基金预算财政</w:t>
            </w:r>
            <w:r>
              <w:t xml:space="preserve">    </w:t>
            </w:r>
            <w:r>
              <w:t>拨款</w:t>
            </w:r>
          </w:p>
        </w:tc>
        <w:tc>
          <w:tcPr>
            <w:tcW w:w="1474" w:type="dxa"/>
            <w:vAlign w:val="center"/>
          </w:tcPr>
          <w:p w:rsidR="00047211" w:rsidRDefault="003C3CB4">
            <w:pPr>
              <w:pStyle w:val="10"/>
            </w:pPr>
            <w:r>
              <w:t>国有资本经营预算财政拨款</w:t>
            </w:r>
          </w:p>
        </w:tc>
      </w:tr>
      <w:tr w:rsidR="00047211">
        <w:trPr>
          <w:trHeight w:val="369"/>
          <w:tblHeader/>
          <w:jc w:val="center"/>
        </w:trPr>
        <w:tc>
          <w:tcPr>
            <w:tcW w:w="850" w:type="dxa"/>
            <w:vAlign w:val="center"/>
          </w:tcPr>
          <w:p w:rsidR="00047211" w:rsidRDefault="003C3CB4">
            <w:pPr>
              <w:pStyle w:val="10"/>
            </w:pPr>
            <w:r>
              <w:t>栏次</w:t>
            </w:r>
          </w:p>
        </w:tc>
        <w:tc>
          <w:tcPr>
            <w:tcW w:w="3402" w:type="dxa"/>
            <w:vAlign w:val="center"/>
          </w:tcPr>
          <w:p w:rsidR="00047211" w:rsidRDefault="003C3CB4">
            <w:pPr>
              <w:pStyle w:val="10"/>
            </w:pPr>
            <w:r>
              <w:t>1</w:t>
            </w:r>
          </w:p>
        </w:tc>
        <w:tc>
          <w:tcPr>
            <w:tcW w:w="1474" w:type="dxa"/>
            <w:vAlign w:val="center"/>
          </w:tcPr>
          <w:p w:rsidR="00047211" w:rsidRDefault="003C3CB4">
            <w:pPr>
              <w:pStyle w:val="10"/>
            </w:pPr>
            <w:r>
              <w:t>2</w:t>
            </w:r>
          </w:p>
        </w:tc>
        <w:tc>
          <w:tcPr>
            <w:tcW w:w="3402" w:type="dxa"/>
            <w:vAlign w:val="center"/>
          </w:tcPr>
          <w:p w:rsidR="00047211" w:rsidRDefault="003C3CB4">
            <w:pPr>
              <w:pStyle w:val="10"/>
            </w:pPr>
            <w:r>
              <w:t>3</w:t>
            </w:r>
          </w:p>
        </w:tc>
        <w:tc>
          <w:tcPr>
            <w:tcW w:w="1474" w:type="dxa"/>
            <w:vAlign w:val="center"/>
          </w:tcPr>
          <w:p w:rsidR="00047211" w:rsidRDefault="003C3CB4">
            <w:pPr>
              <w:pStyle w:val="10"/>
            </w:pPr>
            <w:r>
              <w:t>4</w:t>
            </w:r>
          </w:p>
        </w:tc>
        <w:tc>
          <w:tcPr>
            <w:tcW w:w="1474" w:type="dxa"/>
            <w:vAlign w:val="center"/>
          </w:tcPr>
          <w:p w:rsidR="00047211" w:rsidRDefault="003C3CB4">
            <w:pPr>
              <w:pStyle w:val="10"/>
            </w:pPr>
            <w:r>
              <w:t>5</w:t>
            </w:r>
          </w:p>
        </w:tc>
        <w:tc>
          <w:tcPr>
            <w:tcW w:w="1474" w:type="dxa"/>
            <w:vAlign w:val="center"/>
          </w:tcPr>
          <w:p w:rsidR="00047211" w:rsidRDefault="003C3CB4">
            <w:pPr>
              <w:pStyle w:val="10"/>
            </w:pPr>
            <w:r>
              <w:t>6</w:t>
            </w:r>
          </w:p>
        </w:tc>
        <w:tc>
          <w:tcPr>
            <w:tcW w:w="1474" w:type="dxa"/>
            <w:vAlign w:val="center"/>
          </w:tcPr>
          <w:p w:rsidR="00047211" w:rsidRDefault="003C3CB4">
            <w:pPr>
              <w:pStyle w:val="10"/>
            </w:pPr>
            <w:r>
              <w:t>7</w:t>
            </w:r>
          </w:p>
        </w:tc>
      </w:tr>
      <w:tr w:rsidR="00047211">
        <w:trPr>
          <w:trHeight w:val="369"/>
          <w:jc w:val="center"/>
        </w:trPr>
        <w:tc>
          <w:tcPr>
            <w:tcW w:w="850" w:type="dxa"/>
            <w:vAlign w:val="center"/>
          </w:tcPr>
          <w:p w:rsidR="00047211" w:rsidRDefault="003C3CB4">
            <w:pPr>
              <w:pStyle w:val="3"/>
            </w:pPr>
            <w:r>
              <w:t>1</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715.54</w:t>
            </w:r>
          </w:p>
        </w:tc>
        <w:tc>
          <w:tcPr>
            <w:tcW w:w="3402" w:type="dxa"/>
            <w:vAlign w:val="center"/>
          </w:tcPr>
          <w:p w:rsidR="00047211" w:rsidRDefault="003C3CB4">
            <w:pPr>
              <w:pStyle w:val="2"/>
            </w:pPr>
            <w:r>
              <w:t>一、一般公共服务支出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3C3CB4">
            <w:pPr>
              <w:pStyle w:val="2"/>
            </w:pPr>
            <w:r>
              <w:t>二、外交支出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3C3CB4">
            <w:pPr>
              <w:pStyle w:val="2"/>
            </w:pPr>
            <w:r>
              <w:t>三、国防支出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四、公共安全支出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五、教育支出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六、科学技术支出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七、文化旅游体育与传媒支出</w:t>
            </w:r>
          </w:p>
        </w:tc>
        <w:tc>
          <w:tcPr>
            <w:tcW w:w="1474" w:type="dxa"/>
            <w:vAlign w:val="center"/>
          </w:tcPr>
          <w:p w:rsidR="00047211" w:rsidRDefault="003C3CB4">
            <w:pPr>
              <w:pStyle w:val="40"/>
            </w:pPr>
            <w:r>
              <w:t>637.00</w:t>
            </w:r>
          </w:p>
        </w:tc>
        <w:tc>
          <w:tcPr>
            <w:tcW w:w="1474" w:type="dxa"/>
            <w:vAlign w:val="center"/>
          </w:tcPr>
          <w:p w:rsidR="00047211" w:rsidRDefault="003C3CB4">
            <w:pPr>
              <w:pStyle w:val="40"/>
            </w:pPr>
            <w:r>
              <w:t>637.00</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八、社会保障和就业支出</w:t>
            </w:r>
          </w:p>
        </w:tc>
        <w:tc>
          <w:tcPr>
            <w:tcW w:w="1474" w:type="dxa"/>
            <w:vAlign w:val="center"/>
          </w:tcPr>
          <w:p w:rsidR="00047211" w:rsidRDefault="003C3CB4">
            <w:pPr>
              <w:pStyle w:val="40"/>
            </w:pPr>
            <w:r>
              <w:t>54.52</w:t>
            </w:r>
          </w:p>
        </w:tc>
        <w:tc>
          <w:tcPr>
            <w:tcW w:w="1474" w:type="dxa"/>
            <w:vAlign w:val="center"/>
          </w:tcPr>
          <w:p w:rsidR="00047211" w:rsidRDefault="003C3CB4">
            <w:pPr>
              <w:pStyle w:val="40"/>
            </w:pPr>
            <w:r>
              <w:t>54.52</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九、社会保险基金支出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十、卫生健康支出</w:t>
            </w:r>
          </w:p>
        </w:tc>
        <w:tc>
          <w:tcPr>
            <w:tcW w:w="1474" w:type="dxa"/>
            <w:vAlign w:val="center"/>
          </w:tcPr>
          <w:p w:rsidR="00047211" w:rsidRDefault="003C3CB4">
            <w:pPr>
              <w:pStyle w:val="40"/>
            </w:pPr>
            <w:r>
              <w:t>14.65</w:t>
            </w:r>
          </w:p>
        </w:tc>
        <w:tc>
          <w:tcPr>
            <w:tcW w:w="1474" w:type="dxa"/>
            <w:vAlign w:val="center"/>
          </w:tcPr>
          <w:p w:rsidR="00047211" w:rsidRDefault="003C3CB4">
            <w:pPr>
              <w:pStyle w:val="40"/>
            </w:pPr>
            <w:r>
              <w:t>14.65</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十一、节能环保支出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十二、城乡社区支出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十三、农林水支出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十四、交通运输支出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十五、资源勘探工业信息等支出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十六、商业服务业等支出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十七、金融支出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十八、援助其他地区支出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十九、自然资源海洋气象等支出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二十、住房保障支出</w:t>
            </w:r>
          </w:p>
        </w:tc>
        <w:tc>
          <w:tcPr>
            <w:tcW w:w="1474" w:type="dxa"/>
            <w:vAlign w:val="center"/>
          </w:tcPr>
          <w:p w:rsidR="00047211" w:rsidRDefault="003C3CB4">
            <w:pPr>
              <w:pStyle w:val="40"/>
            </w:pPr>
            <w:r>
              <w:t>18.17</w:t>
            </w:r>
          </w:p>
        </w:tc>
        <w:tc>
          <w:tcPr>
            <w:tcW w:w="1474" w:type="dxa"/>
            <w:vAlign w:val="center"/>
          </w:tcPr>
          <w:p w:rsidR="00047211" w:rsidRDefault="003C3CB4">
            <w:pPr>
              <w:pStyle w:val="40"/>
            </w:pPr>
            <w:r>
              <w:t>18.17</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二十一、粮油物资储备支出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二十二、国有资本经营预算支出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二十三、灾害防治及应急管理支出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二十四、预备费</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二十五、其他支出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二十六、转移性支出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二十七、债务还本支出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二十八、债务付息支出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二十九、债务发行费用支出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三十、抗疫特别国债安排的支出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三十一、人行科目</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3402" w:type="dxa"/>
            <w:vAlign w:val="center"/>
          </w:tcPr>
          <w:p w:rsidR="00047211" w:rsidRDefault="003C3CB4">
            <w:pPr>
              <w:pStyle w:val="6"/>
            </w:pPr>
            <w:r>
              <w:t>本年收入合计</w:t>
            </w:r>
          </w:p>
        </w:tc>
        <w:tc>
          <w:tcPr>
            <w:tcW w:w="1474" w:type="dxa"/>
            <w:vAlign w:val="center"/>
          </w:tcPr>
          <w:p w:rsidR="00047211" w:rsidRDefault="003C3CB4">
            <w:pPr>
              <w:pStyle w:val="7"/>
            </w:pPr>
            <w:r>
              <w:t>715.54</w:t>
            </w:r>
          </w:p>
        </w:tc>
        <w:tc>
          <w:tcPr>
            <w:tcW w:w="3402" w:type="dxa"/>
            <w:vAlign w:val="center"/>
          </w:tcPr>
          <w:p w:rsidR="00047211" w:rsidRDefault="003C3CB4">
            <w:pPr>
              <w:pStyle w:val="6"/>
            </w:pPr>
            <w:r>
              <w:t>本年支出合计</w:t>
            </w:r>
          </w:p>
        </w:tc>
        <w:tc>
          <w:tcPr>
            <w:tcW w:w="1474" w:type="dxa"/>
            <w:vAlign w:val="center"/>
          </w:tcPr>
          <w:p w:rsidR="00047211" w:rsidRDefault="003C3CB4">
            <w:pPr>
              <w:pStyle w:val="7"/>
            </w:pPr>
            <w:r>
              <w:t>724.34</w:t>
            </w:r>
          </w:p>
        </w:tc>
        <w:tc>
          <w:tcPr>
            <w:tcW w:w="1474" w:type="dxa"/>
            <w:vAlign w:val="center"/>
          </w:tcPr>
          <w:p w:rsidR="00047211" w:rsidRDefault="003C3CB4">
            <w:pPr>
              <w:pStyle w:val="7"/>
            </w:pPr>
            <w:r>
              <w:t>724.34</w:t>
            </w:r>
          </w:p>
        </w:tc>
        <w:tc>
          <w:tcPr>
            <w:tcW w:w="1474" w:type="dxa"/>
            <w:vAlign w:val="center"/>
          </w:tcPr>
          <w:p w:rsidR="00047211" w:rsidRDefault="00047211">
            <w:pPr>
              <w:pStyle w:val="7"/>
            </w:pPr>
          </w:p>
        </w:tc>
        <w:tc>
          <w:tcPr>
            <w:tcW w:w="1474"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33</w:t>
            </w:r>
          </w:p>
        </w:tc>
        <w:tc>
          <w:tcPr>
            <w:tcW w:w="3402" w:type="dxa"/>
            <w:vAlign w:val="center"/>
          </w:tcPr>
          <w:p w:rsidR="00047211" w:rsidRDefault="003C3CB4">
            <w:pPr>
              <w:pStyle w:val="2"/>
            </w:pPr>
            <w:r>
              <w:t>年初财政拨款结转和结余</w:t>
            </w:r>
          </w:p>
        </w:tc>
        <w:tc>
          <w:tcPr>
            <w:tcW w:w="1474" w:type="dxa"/>
            <w:vAlign w:val="center"/>
          </w:tcPr>
          <w:p w:rsidR="00047211" w:rsidRDefault="003C3CB4">
            <w:pPr>
              <w:pStyle w:val="40"/>
            </w:pPr>
            <w:r>
              <w:t>8.80</w:t>
            </w:r>
          </w:p>
        </w:tc>
        <w:tc>
          <w:tcPr>
            <w:tcW w:w="3402" w:type="dxa"/>
            <w:vAlign w:val="center"/>
          </w:tcPr>
          <w:p w:rsidR="00047211" w:rsidRDefault="003C3CB4">
            <w:pPr>
              <w:pStyle w:val="2"/>
            </w:pPr>
            <w:r>
              <w:t>年末财政拨款结转和结余</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8.80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35</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36</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37</w:t>
            </w:r>
          </w:p>
        </w:tc>
        <w:tc>
          <w:tcPr>
            <w:tcW w:w="3402" w:type="dxa"/>
            <w:vAlign w:val="center"/>
          </w:tcPr>
          <w:p w:rsidR="00047211" w:rsidRDefault="003C3CB4">
            <w:pPr>
              <w:pStyle w:val="6"/>
            </w:pPr>
            <w:r>
              <w:t>收入总计</w:t>
            </w:r>
          </w:p>
        </w:tc>
        <w:tc>
          <w:tcPr>
            <w:tcW w:w="1474" w:type="dxa"/>
            <w:vAlign w:val="center"/>
          </w:tcPr>
          <w:p w:rsidR="00047211" w:rsidRDefault="003C3CB4">
            <w:pPr>
              <w:pStyle w:val="7"/>
            </w:pPr>
            <w:r>
              <w:t>724.34</w:t>
            </w:r>
          </w:p>
        </w:tc>
        <w:tc>
          <w:tcPr>
            <w:tcW w:w="3402" w:type="dxa"/>
            <w:vAlign w:val="center"/>
          </w:tcPr>
          <w:p w:rsidR="00047211" w:rsidRDefault="003C3CB4">
            <w:pPr>
              <w:pStyle w:val="6"/>
            </w:pPr>
            <w:r>
              <w:t>支出总计</w:t>
            </w:r>
          </w:p>
        </w:tc>
        <w:tc>
          <w:tcPr>
            <w:tcW w:w="1474" w:type="dxa"/>
            <w:vAlign w:val="center"/>
          </w:tcPr>
          <w:p w:rsidR="00047211" w:rsidRDefault="003C3CB4">
            <w:pPr>
              <w:pStyle w:val="7"/>
            </w:pPr>
            <w:r>
              <w:t>724.34</w:t>
            </w:r>
          </w:p>
        </w:tc>
        <w:tc>
          <w:tcPr>
            <w:tcW w:w="1474" w:type="dxa"/>
            <w:vAlign w:val="center"/>
          </w:tcPr>
          <w:p w:rsidR="00047211" w:rsidRDefault="003C3CB4">
            <w:pPr>
              <w:pStyle w:val="7"/>
            </w:pPr>
            <w:r>
              <w:t>724.34</w:t>
            </w:r>
          </w:p>
        </w:tc>
        <w:tc>
          <w:tcPr>
            <w:tcW w:w="1474" w:type="dxa"/>
            <w:vAlign w:val="center"/>
          </w:tcPr>
          <w:p w:rsidR="00047211" w:rsidRDefault="00047211">
            <w:pPr>
              <w:pStyle w:val="7"/>
            </w:pPr>
          </w:p>
        </w:tc>
        <w:tc>
          <w:tcPr>
            <w:tcW w:w="1474" w:type="dxa"/>
            <w:vAlign w:val="center"/>
          </w:tcPr>
          <w:p w:rsidR="00047211" w:rsidRDefault="00047211">
            <w:pPr>
              <w:pStyle w:val="7"/>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724.34</w:t>
            </w:r>
          </w:p>
        </w:tc>
        <w:tc>
          <w:tcPr>
            <w:tcW w:w="2551" w:type="dxa"/>
            <w:vAlign w:val="center"/>
          </w:tcPr>
          <w:p w:rsidR="00047211" w:rsidRDefault="003C3CB4">
            <w:pPr>
              <w:pStyle w:val="7"/>
            </w:pPr>
            <w:r>
              <w:t>281.19</w:t>
            </w:r>
          </w:p>
        </w:tc>
        <w:tc>
          <w:tcPr>
            <w:tcW w:w="2551" w:type="dxa"/>
            <w:vAlign w:val="center"/>
          </w:tcPr>
          <w:p w:rsidR="00047211" w:rsidRDefault="003C3CB4">
            <w:pPr>
              <w:pStyle w:val="7"/>
            </w:pPr>
            <w:r>
              <w:t>443.15</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207</w:t>
            </w:r>
          </w:p>
        </w:tc>
        <w:tc>
          <w:tcPr>
            <w:tcW w:w="4535" w:type="dxa"/>
            <w:vAlign w:val="center"/>
          </w:tcPr>
          <w:p w:rsidR="00047211" w:rsidRDefault="003C3CB4">
            <w:pPr>
              <w:pStyle w:val="2"/>
            </w:pPr>
            <w:r>
              <w:t>文化旅游体育与传媒支出</w:t>
            </w:r>
          </w:p>
        </w:tc>
        <w:tc>
          <w:tcPr>
            <w:tcW w:w="2551" w:type="dxa"/>
            <w:vAlign w:val="center"/>
          </w:tcPr>
          <w:p w:rsidR="00047211" w:rsidRDefault="003C3CB4">
            <w:pPr>
              <w:pStyle w:val="40"/>
            </w:pPr>
            <w:r>
              <w:t>637.00</w:t>
            </w:r>
          </w:p>
        </w:tc>
        <w:tc>
          <w:tcPr>
            <w:tcW w:w="2551" w:type="dxa"/>
            <w:vAlign w:val="center"/>
          </w:tcPr>
          <w:p w:rsidR="00047211" w:rsidRDefault="003C3CB4">
            <w:pPr>
              <w:pStyle w:val="40"/>
            </w:pPr>
            <w:r>
              <w:t>193.85</w:t>
            </w:r>
          </w:p>
        </w:tc>
        <w:tc>
          <w:tcPr>
            <w:tcW w:w="2551" w:type="dxa"/>
            <w:vAlign w:val="center"/>
          </w:tcPr>
          <w:p w:rsidR="00047211" w:rsidRDefault="003C3CB4">
            <w:pPr>
              <w:pStyle w:val="40"/>
            </w:pPr>
            <w:r>
              <w:t>443.15</w:t>
            </w: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20702</w:t>
            </w:r>
          </w:p>
        </w:tc>
        <w:tc>
          <w:tcPr>
            <w:tcW w:w="4535" w:type="dxa"/>
            <w:vAlign w:val="center"/>
          </w:tcPr>
          <w:p w:rsidR="00047211" w:rsidRDefault="003C3CB4">
            <w:pPr>
              <w:pStyle w:val="2"/>
            </w:pPr>
            <w:r>
              <w:t>文物</w:t>
            </w:r>
          </w:p>
        </w:tc>
        <w:tc>
          <w:tcPr>
            <w:tcW w:w="2551" w:type="dxa"/>
            <w:vAlign w:val="center"/>
          </w:tcPr>
          <w:p w:rsidR="00047211" w:rsidRDefault="003C3CB4">
            <w:pPr>
              <w:pStyle w:val="40"/>
            </w:pPr>
            <w:r>
              <w:t>550.00</w:t>
            </w:r>
          </w:p>
        </w:tc>
        <w:tc>
          <w:tcPr>
            <w:tcW w:w="2551" w:type="dxa"/>
            <w:vAlign w:val="center"/>
          </w:tcPr>
          <w:p w:rsidR="00047211" w:rsidRDefault="003C3CB4">
            <w:pPr>
              <w:pStyle w:val="40"/>
            </w:pPr>
            <w:r>
              <w:t>193.85</w:t>
            </w:r>
          </w:p>
        </w:tc>
        <w:tc>
          <w:tcPr>
            <w:tcW w:w="2551" w:type="dxa"/>
            <w:vAlign w:val="center"/>
          </w:tcPr>
          <w:p w:rsidR="00047211" w:rsidRDefault="003C3CB4">
            <w:pPr>
              <w:pStyle w:val="40"/>
            </w:pPr>
            <w:r>
              <w:t>356.15</w:t>
            </w: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2070204</w:t>
            </w:r>
          </w:p>
        </w:tc>
        <w:tc>
          <w:tcPr>
            <w:tcW w:w="4535" w:type="dxa"/>
            <w:vAlign w:val="center"/>
          </w:tcPr>
          <w:p w:rsidR="00047211" w:rsidRDefault="003C3CB4">
            <w:pPr>
              <w:pStyle w:val="2"/>
            </w:pPr>
            <w:r>
              <w:t>文物保护</w:t>
            </w:r>
          </w:p>
        </w:tc>
        <w:tc>
          <w:tcPr>
            <w:tcW w:w="2551" w:type="dxa"/>
            <w:vAlign w:val="center"/>
          </w:tcPr>
          <w:p w:rsidR="00047211" w:rsidRDefault="003C3CB4">
            <w:pPr>
              <w:pStyle w:val="40"/>
            </w:pPr>
            <w:r>
              <w:t>488.00</w:t>
            </w:r>
          </w:p>
        </w:tc>
        <w:tc>
          <w:tcPr>
            <w:tcW w:w="2551" w:type="dxa"/>
            <w:vAlign w:val="center"/>
          </w:tcPr>
          <w:p w:rsidR="00047211" w:rsidRDefault="003C3CB4">
            <w:pPr>
              <w:pStyle w:val="40"/>
            </w:pPr>
            <w:r>
              <w:t>193.85</w:t>
            </w:r>
          </w:p>
        </w:tc>
        <w:tc>
          <w:tcPr>
            <w:tcW w:w="2551" w:type="dxa"/>
            <w:vAlign w:val="center"/>
          </w:tcPr>
          <w:p w:rsidR="00047211" w:rsidRDefault="003C3CB4">
            <w:pPr>
              <w:pStyle w:val="40"/>
            </w:pPr>
            <w:r>
              <w:t>294.15</w:t>
            </w: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2070205</w:t>
            </w:r>
          </w:p>
        </w:tc>
        <w:tc>
          <w:tcPr>
            <w:tcW w:w="4535" w:type="dxa"/>
            <w:vAlign w:val="center"/>
          </w:tcPr>
          <w:p w:rsidR="00047211" w:rsidRDefault="003C3CB4">
            <w:pPr>
              <w:pStyle w:val="2"/>
            </w:pPr>
            <w:r>
              <w:t>博物馆</w:t>
            </w:r>
          </w:p>
        </w:tc>
        <w:tc>
          <w:tcPr>
            <w:tcW w:w="2551" w:type="dxa"/>
            <w:vAlign w:val="center"/>
          </w:tcPr>
          <w:p w:rsidR="00047211" w:rsidRDefault="003C3CB4">
            <w:pPr>
              <w:pStyle w:val="40"/>
            </w:pPr>
            <w:r>
              <w:t>62.00</w:t>
            </w:r>
          </w:p>
        </w:tc>
        <w:tc>
          <w:tcPr>
            <w:tcW w:w="2551" w:type="dxa"/>
            <w:vAlign w:val="center"/>
          </w:tcPr>
          <w:p w:rsidR="00047211" w:rsidRDefault="00047211">
            <w:pPr>
              <w:pStyle w:val="40"/>
            </w:pPr>
          </w:p>
        </w:tc>
        <w:tc>
          <w:tcPr>
            <w:tcW w:w="2551" w:type="dxa"/>
            <w:vAlign w:val="center"/>
          </w:tcPr>
          <w:p w:rsidR="00047211" w:rsidRDefault="003C3CB4">
            <w:pPr>
              <w:pStyle w:val="40"/>
            </w:pPr>
            <w:r>
              <w:t>62.00</w:t>
            </w: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20799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87.00</w:t>
            </w:r>
          </w:p>
        </w:tc>
        <w:tc>
          <w:tcPr>
            <w:tcW w:w="2551" w:type="dxa"/>
            <w:vAlign w:val="center"/>
          </w:tcPr>
          <w:p w:rsidR="00047211" w:rsidRDefault="00047211">
            <w:pPr>
              <w:pStyle w:val="40"/>
            </w:pPr>
          </w:p>
        </w:tc>
        <w:tc>
          <w:tcPr>
            <w:tcW w:w="2551" w:type="dxa"/>
            <w:vAlign w:val="center"/>
          </w:tcPr>
          <w:p w:rsidR="00047211" w:rsidRDefault="003C3CB4">
            <w:pPr>
              <w:pStyle w:val="40"/>
            </w:pPr>
            <w:r>
              <w:t>87.00</w:t>
            </w: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2079999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87.00</w:t>
            </w:r>
          </w:p>
        </w:tc>
        <w:tc>
          <w:tcPr>
            <w:tcW w:w="2551" w:type="dxa"/>
            <w:vAlign w:val="center"/>
          </w:tcPr>
          <w:p w:rsidR="00047211" w:rsidRDefault="00047211">
            <w:pPr>
              <w:pStyle w:val="40"/>
            </w:pPr>
          </w:p>
        </w:tc>
        <w:tc>
          <w:tcPr>
            <w:tcW w:w="2551" w:type="dxa"/>
            <w:vAlign w:val="center"/>
          </w:tcPr>
          <w:p w:rsidR="00047211" w:rsidRDefault="003C3CB4">
            <w:pPr>
              <w:pStyle w:val="40"/>
            </w:pPr>
            <w:r>
              <w:t>87.00</w:t>
            </w: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208</w:t>
            </w:r>
          </w:p>
        </w:tc>
        <w:tc>
          <w:tcPr>
            <w:tcW w:w="4535" w:type="dxa"/>
            <w:vAlign w:val="center"/>
          </w:tcPr>
          <w:p w:rsidR="00047211" w:rsidRDefault="003C3CB4">
            <w:pPr>
              <w:pStyle w:val="2"/>
            </w:pPr>
            <w:r>
              <w:t>社会保障和就业支出</w:t>
            </w:r>
          </w:p>
        </w:tc>
        <w:tc>
          <w:tcPr>
            <w:tcW w:w="2551" w:type="dxa"/>
            <w:vAlign w:val="center"/>
          </w:tcPr>
          <w:p w:rsidR="00047211" w:rsidRDefault="003C3CB4">
            <w:pPr>
              <w:pStyle w:val="40"/>
            </w:pPr>
            <w:r>
              <w:t>54.52</w:t>
            </w:r>
          </w:p>
        </w:tc>
        <w:tc>
          <w:tcPr>
            <w:tcW w:w="2551" w:type="dxa"/>
            <w:vAlign w:val="center"/>
          </w:tcPr>
          <w:p w:rsidR="00047211" w:rsidRDefault="003C3CB4">
            <w:pPr>
              <w:pStyle w:val="40"/>
            </w:pPr>
            <w:r>
              <w:t>54.52</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20805</w:t>
            </w:r>
          </w:p>
        </w:tc>
        <w:tc>
          <w:tcPr>
            <w:tcW w:w="4535" w:type="dxa"/>
            <w:vAlign w:val="center"/>
          </w:tcPr>
          <w:p w:rsidR="00047211" w:rsidRDefault="003C3CB4">
            <w:pPr>
              <w:pStyle w:val="2"/>
            </w:pPr>
            <w:r>
              <w:t>行政事业单位养老支出</w:t>
            </w:r>
          </w:p>
        </w:tc>
        <w:tc>
          <w:tcPr>
            <w:tcW w:w="2551" w:type="dxa"/>
            <w:vAlign w:val="center"/>
          </w:tcPr>
          <w:p w:rsidR="00047211" w:rsidRDefault="003C3CB4">
            <w:pPr>
              <w:pStyle w:val="40"/>
            </w:pPr>
            <w:r>
              <w:t>54.52</w:t>
            </w:r>
          </w:p>
        </w:tc>
        <w:tc>
          <w:tcPr>
            <w:tcW w:w="2551" w:type="dxa"/>
            <w:vAlign w:val="center"/>
          </w:tcPr>
          <w:p w:rsidR="00047211" w:rsidRDefault="003C3CB4">
            <w:pPr>
              <w:pStyle w:val="40"/>
            </w:pPr>
            <w:r>
              <w:t>54.52</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2080502</w:t>
            </w:r>
          </w:p>
        </w:tc>
        <w:tc>
          <w:tcPr>
            <w:tcW w:w="4535" w:type="dxa"/>
            <w:vAlign w:val="center"/>
          </w:tcPr>
          <w:p w:rsidR="00047211" w:rsidRDefault="003C3CB4">
            <w:pPr>
              <w:pStyle w:val="2"/>
            </w:pPr>
            <w:r>
              <w:t>事业单位离退休</w:t>
            </w:r>
          </w:p>
        </w:tc>
        <w:tc>
          <w:tcPr>
            <w:tcW w:w="2551" w:type="dxa"/>
            <w:vAlign w:val="center"/>
          </w:tcPr>
          <w:p w:rsidR="00047211" w:rsidRDefault="003C3CB4">
            <w:pPr>
              <w:pStyle w:val="40"/>
            </w:pPr>
            <w:r>
              <w:t>17.90</w:t>
            </w:r>
          </w:p>
        </w:tc>
        <w:tc>
          <w:tcPr>
            <w:tcW w:w="2551" w:type="dxa"/>
            <w:vAlign w:val="center"/>
          </w:tcPr>
          <w:p w:rsidR="00047211" w:rsidRDefault="003C3CB4">
            <w:pPr>
              <w:pStyle w:val="40"/>
            </w:pPr>
            <w:r>
              <w:t>17.90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2080505</w:t>
            </w:r>
          </w:p>
        </w:tc>
        <w:tc>
          <w:tcPr>
            <w:tcW w:w="4535" w:type="dxa"/>
            <w:vAlign w:val="center"/>
          </w:tcPr>
          <w:p w:rsidR="00047211" w:rsidRDefault="003C3CB4">
            <w:pPr>
              <w:pStyle w:val="2"/>
            </w:pPr>
            <w:r>
              <w:t>机关事业单位基本养老保险缴费支出</w:t>
            </w:r>
          </w:p>
        </w:tc>
        <w:tc>
          <w:tcPr>
            <w:tcW w:w="2551" w:type="dxa"/>
            <w:vAlign w:val="center"/>
          </w:tcPr>
          <w:p w:rsidR="00047211" w:rsidRDefault="003C3CB4">
            <w:pPr>
              <w:pStyle w:val="40"/>
            </w:pPr>
            <w:r>
              <w:t>24.41</w:t>
            </w:r>
          </w:p>
        </w:tc>
        <w:tc>
          <w:tcPr>
            <w:tcW w:w="2551" w:type="dxa"/>
            <w:vAlign w:val="center"/>
          </w:tcPr>
          <w:p w:rsidR="00047211" w:rsidRDefault="003C3CB4">
            <w:pPr>
              <w:pStyle w:val="40"/>
            </w:pPr>
            <w:r>
              <w:t>24.41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2080506</w:t>
            </w:r>
          </w:p>
        </w:tc>
        <w:tc>
          <w:tcPr>
            <w:tcW w:w="4535" w:type="dxa"/>
            <w:vAlign w:val="center"/>
          </w:tcPr>
          <w:p w:rsidR="00047211" w:rsidRDefault="003C3CB4">
            <w:pPr>
              <w:pStyle w:val="2"/>
            </w:pPr>
            <w:r>
              <w:t>机关事业单位职业年金缴费支出</w:t>
            </w:r>
          </w:p>
        </w:tc>
        <w:tc>
          <w:tcPr>
            <w:tcW w:w="2551" w:type="dxa"/>
            <w:vAlign w:val="center"/>
          </w:tcPr>
          <w:p w:rsidR="00047211" w:rsidRDefault="003C3CB4">
            <w:pPr>
              <w:pStyle w:val="40"/>
            </w:pPr>
            <w:r>
              <w:t>12.21</w:t>
            </w:r>
          </w:p>
        </w:tc>
        <w:tc>
          <w:tcPr>
            <w:tcW w:w="2551" w:type="dxa"/>
            <w:vAlign w:val="center"/>
          </w:tcPr>
          <w:p w:rsidR="00047211" w:rsidRDefault="003C3CB4">
            <w:pPr>
              <w:pStyle w:val="40"/>
            </w:pPr>
            <w:r>
              <w:t>12.21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210</w:t>
            </w:r>
          </w:p>
        </w:tc>
        <w:tc>
          <w:tcPr>
            <w:tcW w:w="4535" w:type="dxa"/>
            <w:vAlign w:val="center"/>
          </w:tcPr>
          <w:p w:rsidR="00047211" w:rsidRDefault="003C3CB4">
            <w:pPr>
              <w:pStyle w:val="2"/>
            </w:pPr>
            <w:r>
              <w:t>卫生健康支出</w:t>
            </w:r>
          </w:p>
        </w:tc>
        <w:tc>
          <w:tcPr>
            <w:tcW w:w="2551" w:type="dxa"/>
            <w:vAlign w:val="center"/>
          </w:tcPr>
          <w:p w:rsidR="00047211" w:rsidRDefault="003C3CB4">
            <w:pPr>
              <w:pStyle w:val="40"/>
            </w:pPr>
            <w:r>
              <w:t>14.65</w:t>
            </w:r>
          </w:p>
        </w:tc>
        <w:tc>
          <w:tcPr>
            <w:tcW w:w="2551" w:type="dxa"/>
            <w:vAlign w:val="center"/>
          </w:tcPr>
          <w:p w:rsidR="00047211" w:rsidRDefault="003C3CB4">
            <w:pPr>
              <w:pStyle w:val="40"/>
            </w:pPr>
            <w:r>
              <w:t>14.65</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21011</w:t>
            </w:r>
          </w:p>
        </w:tc>
        <w:tc>
          <w:tcPr>
            <w:tcW w:w="4535" w:type="dxa"/>
            <w:vAlign w:val="center"/>
          </w:tcPr>
          <w:p w:rsidR="00047211" w:rsidRDefault="003C3CB4">
            <w:pPr>
              <w:pStyle w:val="2"/>
            </w:pPr>
            <w:r>
              <w:t>行政事业单位医疗</w:t>
            </w:r>
          </w:p>
        </w:tc>
        <w:tc>
          <w:tcPr>
            <w:tcW w:w="2551" w:type="dxa"/>
            <w:vAlign w:val="center"/>
          </w:tcPr>
          <w:p w:rsidR="00047211" w:rsidRDefault="003C3CB4">
            <w:pPr>
              <w:pStyle w:val="40"/>
            </w:pPr>
            <w:r>
              <w:t>14.65</w:t>
            </w:r>
          </w:p>
        </w:tc>
        <w:tc>
          <w:tcPr>
            <w:tcW w:w="2551" w:type="dxa"/>
            <w:vAlign w:val="center"/>
          </w:tcPr>
          <w:p w:rsidR="00047211" w:rsidRDefault="003C3CB4">
            <w:pPr>
              <w:pStyle w:val="40"/>
            </w:pPr>
            <w:r>
              <w:t>14.65</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2101102</w:t>
            </w:r>
          </w:p>
        </w:tc>
        <w:tc>
          <w:tcPr>
            <w:tcW w:w="4535" w:type="dxa"/>
            <w:vAlign w:val="center"/>
          </w:tcPr>
          <w:p w:rsidR="00047211" w:rsidRDefault="003C3CB4">
            <w:pPr>
              <w:pStyle w:val="2"/>
            </w:pPr>
            <w:r>
              <w:t>事业单位医疗</w:t>
            </w:r>
          </w:p>
        </w:tc>
        <w:tc>
          <w:tcPr>
            <w:tcW w:w="2551" w:type="dxa"/>
            <w:vAlign w:val="center"/>
          </w:tcPr>
          <w:p w:rsidR="00047211" w:rsidRDefault="003C3CB4">
            <w:pPr>
              <w:pStyle w:val="40"/>
            </w:pPr>
            <w:r>
              <w:t>10.51</w:t>
            </w:r>
          </w:p>
        </w:tc>
        <w:tc>
          <w:tcPr>
            <w:tcW w:w="2551" w:type="dxa"/>
            <w:vAlign w:val="center"/>
          </w:tcPr>
          <w:p w:rsidR="00047211" w:rsidRDefault="003C3CB4">
            <w:pPr>
              <w:pStyle w:val="40"/>
            </w:pPr>
            <w:r>
              <w:t>10.51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2101103</w:t>
            </w:r>
          </w:p>
        </w:tc>
        <w:tc>
          <w:tcPr>
            <w:tcW w:w="4535" w:type="dxa"/>
            <w:vAlign w:val="center"/>
          </w:tcPr>
          <w:p w:rsidR="00047211" w:rsidRDefault="003C3CB4">
            <w:pPr>
              <w:pStyle w:val="2"/>
            </w:pPr>
            <w:r>
              <w:t>公务员医疗补助</w:t>
            </w:r>
          </w:p>
        </w:tc>
        <w:tc>
          <w:tcPr>
            <w:tcW w:w="2551" w:type="dxa"/>
            <w:vAlign w:val="center"/>
          </w:tcPr>
          <w:p w:rsidR="00047211" w:rsidRDefault="003C3CB4">
            <w:pPr>
              <w:pStyle w:val="40"/>
            </w:pPr>
            <w:r>
              <w:t>4.14</w:t>
            </w:r>
          </w:p>
        </w:tc>
        <w:tc>
          <w:tcPr>
            <w:tcW w:w="2551" w:type="dxa"/>
            <w:vAlign w:val="center"/>
          </w:tcPr>
          <w:p w:rsidR="00047211" w:rsidRDefault="003C3CB4">
            <w:pPr>
              <w:pStyle w:val="40"/>
            </w:pPr>
            <w:r>
              <w:t>4.14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221</w:t>
            </w:r>
          </w:p>
        </w:tc>
        <w:tc>
          <w:tcPr>
            <w:tcW w:w="4535" w:type="dxa"/>
            <w:vAlign w:val="center"/>
          </w:tcPr>
          <w:p w:rsidR="00047211" w:rsidRDefault="003C3CB4">
            <w:pPr>
              <w:pStyle w:val="2"/>
            </w:pPr>
            <w:r>
              <w:t>住房保障支出</w:t>
            </w:r>
          </w:p>
        </w:tc>
        <w:tc>
          <w:tcPr>
            <w:tcW w:w="2551" w:type="dxa"/>
            <w:vAlign w:val="center"/>
          </w:tcPr>
          <w:p w:rsidR="00047211" w:rsidRDefault="003C3CB4">
            <w:pPr>
              <w:pStyle w:val="40"/>
            </w:pPr>
            <w:r>
              <w:t>18.17</w:t>
            </w:r>
          </w:p>
        </w:tc>
        <w:tc>
          <w:tcPr>
            <w:tcW w:w="2551" w:type="dxa"/>
            <w:vAlign w:val="center"/>
          </w:tcPr>
          <w:p w:rsidR="00047211" w:rsidRDefault="003C3CB4">
            <w:pPr>
              <w:pStyle w:val="40"/>
            </w:pPr>
            <w:r>
              <w:t>18.17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22102</w:t>
            </w:r>
          </w:p>
        </w:tc>
        <w:tc>
          <w:tcPr>
            <w:tcW w:w="4535" w:type="dxa"/>
            <w:vAlign w:val="center"/>
          </w:tcPr>
          <w:p w:rsidR="00047211" w:rsidRDefault="003C3CB4">
            <w:pPr>
              <w:pStyle w:val="2"/>
            </w:pPr>
            <w:r>
              <w:t>住房改革支出</w:t>
            </w:r>
          </w:p>
        </w:tc>
        <w:tc>
          <w:tcPr>
            <w:tcW w:w="2551" w:type="dxa"/>
            <w:vAlign w:val="center"/>
          </w:tcPr>
          <w:p w:rsidR="00047211" w:rsidRDefault="003C3CB4">
            <w:pPr>
              <w:pStyle w:val="40"/>
            </w:pPr>
            <w:r>
              <w:t>18.17</w:t>
            </w:r>
          </w:p>
        </w:tc>
        <w:tc>
          <w:tcPr>
            <w:tcW w:w="2551" w:type="dxa"/>
            <w:vAlign w:val="center"/>
          </w:tcPr>
          <w:p w:rsidR="00047211" w:rsidRDefault="003C3CB4">
            <w:pPr>
              <w:pStyle w:val="40"/>
            </w:pPr>
            <w:r>
              <w:t>18.17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1191" w:type="dxa"/>
            <w:vAlign w:val="center"/>
          </w:tcPr>
          <w:p w:rsidR="00047211" w:rsidRDefault="003C3CB4">
            <w:pPr>
              <w:pStyle w:val="2"/>
            </w:pPr>
            <w:r>
              <w:t>2210201</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18.17</w:t>
            </w:r>
          </w:p>
        </w:tc>
        <w:tc>
          <w:tcPr>
            <w:tcW w:w="2551" w:type="dxa"/>
            <w:vAlign w:val="center"/>
          </w:tcPr>
          <w:p w:rsidR="00047211" w:rsidRDefault="003C3CB4">
            <w:pPr>
              <w:pStyle w:val="40"/>
            </w:pPr>
            <w:r>
              <w:t>18.17</w:t>
            </w:r>
          </w:p>
        </w:tc>
        <w:tc>
          <w:tcPr>
            <w:tcW w:w="255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1423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2"/>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3"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支出部门经济分类科目</w:t>
            </w:r>
          </w:p>
        </w:tc>
        <w:tc>
          <w:tcPr>
            <w:tcW w:w="7654" w:type="dxa"/>
            <w:gridSpan w:val="3"/>
            <w:vAlign w:val="center"/>
          </w:tcPr>
          <w:p w:rsidR="00047211" w:rsidRDefault="003C3CB4">
            <w:pPr>
              <w:pStyle w:val="10"/>
            </w:pPr>
            <w:r>
              <w:t>一般公共预算基本支出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Align w:val="center"/>
          </w:tcPr>
          <w:p w:rsidR="00047211" w:rsidRDefault="003C3CB4">
            <w:pPr>
              <w:pStyle w:val="10"/>
            </w:pPr>
            <w:r>
              <w:t>合计</w:t>
            </w:r>
          </w:p>
        </w:tc>
        <w:tc>
          <w:tcPr>
            <w:tcW w:w="2551" w:type="dxa"/>
            <w:vAlign w:val="center"/>
          </w:tcPr>
          <w:p w:rsidR="00047211" w:rsidRDefault="003C3CB4">
            <w:pPr>
              <w:pStyle w:val="10"/>
            </w:pPr>
            <w:r>
              <w:t>人员经费</w:t>
            </w:r>
          </w:p>
        </w:tc>
        <w:tc>
          <w:tcPr>
            <w:tcW w:w="2552" w:type="dxa"/>
            <w:vAlign w:val="center"/>
          </w:tcPr>
          <w:p w:rsidR="00047211" w:rsidRDefault="003C3CB4">
            <w:pPr>
              <w:pStyle w:val="10"/>
            </w:pPr>
            <w:r>
              <w:t>公用经费</w:t>
            </w:r>
          </w:p>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2"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281.19</w:t>
            </w:r>
          </w:p>
        </w:tc>
        <w:tc>
          <w:tcPr>
            <w:tcW w:w="2551" w:type="dxa"/>
            <w:vAlign w:val="center"/>
          </w:tcPr>
          <w:p w:rsidR="00047211" w:rsidRDefault="003C3CB4">
            <w:pPr>
              <w:pStyle w:val="7"/>
            </w:pPr>
            <w:r>
              <w:t>276.79</w:t>
            </w:r>
          </w:p>
        </w:tc>
        <w:tc>
          <w:tcPr>
            <w:tcW w:w="2552" w:type="dxa"/>
            <w:vAlign w:val="center"/>
          </w:tcPr>
          <w:p w:rsidR="00047211" w:rsidRDefault="003C3CB4">
            <w:pPr>
              <w:pStyle w:val="7"/>
            </w:pPr>
            <w:r>
              <w:t>4.40</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301</w:t>
            </w:r>
          </w:p>
        </w:tc>
        <w:tc>
          <w:tcPr>
            <w:tcW w:w="4535" w:type="dxa"/>
            <w:vAlign w:val="center"/>
          </w:tcPr>
          <w:p w:rsidR="00047211" w:rsidRDefault="003C3CB4">
            <w:pPr>
              <w:pStyle w:val="2"/>
            </w:pPr>
            <w:r>
              <w:t>工资福利支出</w:t>
            </w:r>
          </w:p>
        </w:tc>
        <w:tc>
          <w:tcPr>
            <w:tcW w:w="2551" w:type="dxa"/>
            <w:vAlign w:val="center"/>
          </w:tcPr>
          <w:p w:rsidR="00047211" w:rsidRDefault="003C3CB4">
            <w:pPr>
              <w:pStyle w:val="40"/>
            </w:pPr>
            <w:r>
              <w:t>257.00</w:t>
            </w:r>
          </w:p>
        </w:tc>
        <w:tc>
          <w:tcPr>
            <w:tcW w:w="2551" w:type="dxa"/>
            <w:vAlign w:val="center"/>
          </w:tcPr>
          <w:p w:rsidR="00047211" w:rsidRDefault="003C3CB4">
            <w:pPr>
              <w:pStyle w:val="40"/>
            </w:pPr>
            <w:r>
              <w:t>257.00</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30101</w:t>
            </w:r>
          </w:p>
        </w:tc>
        <w:tc>
          <w:tcPr>
            <w:tcW w:w="4535" w:type="dxa"/>
            <w:vAlign w:val="center"/>
          </w:tcPr>
          <w:p w:rsidR="00047211" w:rsidRDefault="003C3CB4">
            <w:pPr>
              <w:pStyle w:val="2"/>
            </w:pPr>
            <w:r>
              <w:t>基本工资</w:t>
            </w:r>
          </w:p>
        </w:tc>
        <w:tc>
          <w:tcPr>
            <w:tcW w:w="2551" w:type="dxa"/>
            <w:vAlign w:val="center"/>
          </w:tcPr>
          <w:p w:rsidR="00047211" w:rsidRDefault="003C3CB4">
            <w:pPr>
              <w:pStyle w:val="40"/>
            </w:pPr>
            <w:r>
              <w:t>99.76</w:t>
            </w:r>
          </w:p>
        </w:tc>
        <w:tc>
          <w:tcPr>
            <w:tcW w:w="2551" w:type="dxa"/>
            <w:vAlign w:val="center"/>
          </w:tcPr>
          <w:p w:rsidR="00047211" w:rsidRDefault="003C3CB4">
            <w:pPr>
              <w:pStyle w:val="40"/>
            </w:pPr>
            <w:r>
              <w:t>99.76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30102</w:t>
            </w:r>
          </w:p>
        </w:tc>
        <w:tc>
          <w:tcPr>
            <w:tcW w:w="4535" w:type="dxa"/>
            <w:vAlign w:val="center"/>
          </w:tcPr>
          <w:p w:rsidR="00047211" w:rsidRDefault="003C3CB4">
            <w:pPr>
              <w:pStyle w:val="2"/>
            </w:pPr>
            <w:r>
              <w:t>津贴补贴</w:t>
            </w:r>
          </w:p>
        </w:tc>
        <w:tc>
          <w:tcPr>
            <w:tcW w:w="2551" w:type="dxa"/>
            <w:vAlign w:val="center"/>
          </w:tcPr>
          <w:p w:rsidR="00047211" w:rsidRDefault="003C3CB4">
            <w:pPr>
              <w:pStyle w:val="40"/>
            </w:pPr>
            <w:r>
              <w:t>27.04</w:t>
            </w:r>
          </w:p>
        </w:tc>
        <w:tc>
          <w:tcPr>
            <w:tcW w:w="2551" w:type="dxa"/>
            <w:vAlign w:val="center"/>
          </w:tcPr>
          <w:p w:rsidR="00047211" w:rsidRDefault="003C3CB4">
            <w:pPr>
              <w:pStyle w:val="40"/>
            </w:pPr>
            <w:r>
              <w:t>27.04</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30107</w:t>
            </w:r>
          </w:p>
        </w:tc>
        <w:tc>
          <w:tcPr>
            <w:tcW w:w="4535" w:type="dxa"/>
            <w:vAlign w:val="center"/>
          </w:tcPr>
          <w:p w:rsidR="00047211" w:rsidRDefault="003C3CB4">
            <w:pPr>
              <w:pStyle w:val="2"/>
            </w:pPr>
            <w:r>
              <w:t>绩效工资</w:t>
            </w:r>
          </w:p>
        </w:tc>
        <w:tc>
          <w:tcPr>
            <w:tcW w:w="2551" w:type="dxa"/>
            <w:vAlign w:val="center"/>
          </w:tcPr>
          <w:p w:rsidR="00047211" w:rsidRDefault="003C3CB4">
            <w:pPr>
              <w:pStyle w:val="40"/>
            </w:pPr>
            <w:r>
              <w:t>59.97</w:t>
            </w:r>
          </w:p>
        </w:tc>
        <w:tc>
          <w:tcPr>
            <w:tcW w:w="2551" w:type="dxa"/>
            <w:vAlign w:val="center"/>
          </w:tcPr>
          <w:p w:rsidR="00047211" w:rsidRDefault="003C3CB4">
            <w:pPr>
              <w:pStyle w:val="40"/>
            </w:pPr>
            <w:r>
              <w:t>59.97</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30108</w:t>
            </w:r>
          </w:p>
        </w:tc>
        <w:tc>
          <w:tcPr>
            <w:tcW w:w="4535" w:type="dxa"/>
            <w:vAlign w:val="center"/>
          </w:tcPr>
          <w:p w:rsidR="00047211" w:rsidRDefault="003C3CB4">
            <w:pPr>
              <w:pStyle w:val="2"/>
            </w:pPr>
            <w:r>
              <w:t>机关事业单位基本养老保险缴费</w:t>
            </w:r>
          </w:p>
        </w:tc>
        <w:tc>
          <w:tcPr>
            <w:tcW w:w="2551" w:type="dxa"/>
            <w:vAlign w:val="center"/>
          </w:tcPr>
          <w:p w:rsidR="00047211" w:rsidRDefault="003C3CB4">
            <w:pPr>
              <w:pStyle w:val="40"/>
            </w:pPr>
            <w:r>
              <w:t>24.41</w:t>
            </w:r>
          </w:p>
        </w:tc>
        <w:tc>
          <w:tcPr>
            <w:tcW w:w="2551" w:type="dxa"/>
            <w:vAlign w:val="center"/>
          </w:tcPr>
          <w:p w:rsidR="00047211" w:rsidRDefault="003C3CB4">
            <w:pPr>
              <w:pStyle w:val="40"/>
            </w:pPr>
            <w:r>
              <w:t>24.41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30109</w:t>
            </w:r>
          </w:p>
        </w:tc>
        <w:tc>
          <w:tcPr>
            <w:tcW w:w="4535" w:type="dxa"/>
            <w:vAlign w:val="center"/>
          </w:tcPr>
          <w:p w:rsidR="00047211" w:rsidRDefault="003C3CB4">
            <w:pPr>
              <w:pStyle w:val="2"/>
            </w:pPr>
            <w:r>
              <w:t>职业年金缴费</w:t>
            </w:r>
          </w:p>
        </w:tc>
        <w:tc>
          <w:tcPr>
            <w:tcW w:w="2551" w:type="dxa"/>
            <w:vAlign w:val="center"/>
          </w:tcPr>
          <w:p w:rsidR="00047211" w:rsidRDefault="003C3CB4">
            <w:pPr>
              <w:pStyle w:val="40"/>
            </w:pPr>
            <w:r>
              <w:t>12.21</w:t>
            </w:r>
          </w:p>
        </w:tc>
        <w:tc>
          <w:tcPr>
            <w:tcW w:w="2551" w:type="dxa"/>
            <w:vAlign w:val="center"/>
          </w:tcPr>
          <w:p w:rsidR="00047211" w:rsidRDefault="003C3CB4">
            <w:pPr>
              <w:pStyle w:val="40"/>
            </w:pPr>
            <w:r>
              <w:t>12.21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30110</w:t>
            </w:r>
          </w:p>
        </w:tc>
        <w:tc>
          <w:tcPr>
            <w:tcW w:w="4535" w:type="dxa"/>
            <w:vAlign w:val="center"/>
          </w:tcPr>
          <w:p w:rsidR="00047211" w:rsidRDefault="003C3CB4">
            <w:pPr>
              <w:pStyle w:val="2"/>
            </w:pPr>
            <w:r>
              <w:t>职工基本医疗保险缴费</w:t>
            </w:r>
          </w:p>
        </w:tc>
        <w:tc>
          <w:tcPr>
            <w:tcW w:w="2551" w:type="dxa"/>
            <w:vAlign w:val="center"/>
          </w:tcPr>
          <w:p w:rsidR="00047211" w:rsidRDefault="003C3CB4">
            <w:pPr>
              <w:pStyle w:val="40"/>
            </w:pPr>
            <w:r>
              <w:t>10.51</w:t>
            </w:r>
          </w:p>
        </w:tc>
        <w:tc>
          <w:tcPr>
            <w:tcW w:w="2551" w:type="dxa"/>
            <w:vAlign w:val="center"/>
          </w:tcPr>
          <w:p w:rsidR="00047211" w:rsidRDefault="003C3CB4">
            <w:pPr>
              <w:pStyle w:val="40"/>
            </w:pPr>
            <w:r>
              <w:t>10.51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30111</w:t>
            </w:r>
          </w:p>
        </w:tc>
        <w:tc>
          <w:tcPr>
            <w:tcW w:w="4535" w:type="dxa"/>
            <w:vAlign w:val="center"/>
          </w:tcPr>
          <w:p w:rsidR="00047211" w:rsidRDefault="003C3CB4">
            <w:pPr>
              <w:pStyle w:val="2"/>
            </w:pPr>
            <w:r>
              <w:t>公务员医疗补助缴费</w:t>
            </w:r>
          </w:p>
        </w:tc>
        <w:tc>
          <w:tcPr>
            <w:tcW w:w="2551" w:type="dxa"/>
            <w:vAlign w:val="center"/>
          </w:tcPr>
          <w:p w:rsidR="00047211" w:rsidRDefault="003C3CB4">
            <w:pPr>
              <w:pStyle w:val="40"/>
            </w:pPr>
            <w:r>
              <w:t>3.29</w:t>
            </w:r>
          </w:p>
        </w:tc>
        <w:tc>
          <w:tcPr>
            <w:tcW w:w="2551" w:type="dxa"/>
            <w:vAlign w:val="center"/>
          </w:tcPr>
          <w:p w:rsidR="00047211" w:rsidRDefault="003C3CB4">
            <w:pPr>
              <w:pStyle w:val="40"/>
            </w:pPr>
            <w:r>
              <w:t>3.29</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30112</w:t>
            </w:r>
          </w:p>
        </w:tc>
        <w:tc>
          <w:tcPr>
            <w:tcW w:w="4535" w:type="dxa"/>
            <w:vAlign w:val="center"/>
          </w:tcPr>
          <w:p w:rsidR="00047211" w:rsidRDefault="003C3CB4">
            <w:pPr>
              <w:pStyle w:val="2"/>
            </w:pPr>
            <w:r>
              <w:t>其他社会保障缴费</w:t>
            </w:r>
          </w:p>
        </w:tc>
        <w:tc>
          <w:tcPr>
            <w:tcW w:w="2551" w:type="dxa"/>
            <w:vAlign w:val="center"/>
          </w:tcPr>
          <w:p w:rsidR="00047211" w:rsidRDefault="003C3CB4">
            <w:pPr>
              <w:pStyle w:val="40"/>
            </w:pPr>
            <w:r>
              <w:t>1.64</w:t>
            </w:r>
          </w:p>
        </w:tc>
        <w:tc>
          <w:tcPr>
            <w:tcW w:w="2551" w:type="dxa"/>
            <w:vAlign w:val="center"/>
          </w:tcPr>
          <w:p w:rsidR="00047211" w:rsidRDefault="003C3CB4">
            <w:pPr>
              <w:pStyle w:val="40"/>
            </w:pPr>
            <w:r>
              <w:t>1.64</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30113</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18.17</w:t>
            </w:r>
          </w:p>
        </w:tc>
        <w:tc>
          <w:tcPr>
            <w:tcW w:w="2551" w:type="dxa"/>
            <w:vAlign w:val="center"/>
          </w:tcPr>
          <w:p w:rsidR="00047211" w:rsidRDefault="003C3CB4">
            <w:pPr>
              <w:pStyle w:val="40"/>
            </w:pPr>
            <w:r>
              <w:t>18.17</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302</w:t>
            </w:r>
          </w:p>
        </w:tc>
        <w:tc>
          <w:tcPr>
            <w:tcW w:w="4535" w:type="dxa"/>
            <w:vAlign w:val="center"/>
          </w:tcPr>
          <w:p w:rsidR="00047211" w:rsidRDefault="003C3CB4">
            <w:pPr>
              <w:pStyle w:val="2"/>
            </w:pPr>
            <w:r>
              <w:t>商品和服务支出</w:t>
            </w:r>
          </w:p>
        </w:tc>
        <w:tc>
          <w:tcPr>
            <w:tcW w:w="2551" w:type="dxa"/>
            <w:vAlign w:val="center"/>
          </w:tcPr>
          <w:p w:rsidR="00047211" w:rsidRDefault="003C3CB4">
            <w:pPr>
              <w:pStyle w:val="40"/>
            </w:pPr>
            <w:r>
              <w:t>4.40</w:t>
            </w:r>
          </w:p>
        </w:tc>
        <w:tc>
          <w:tcPr>
            <w:tcW w:w="2551" w:type="dxa"/>
            <w:vAlign w:val="center"/>
          </w:tcPr>
          <w:p w:rsidR="00047211" w:rsidRDefault="00047211">
            <w:pPr>
              <w:pStyle w:val="40"/>
            </w:pPr>
          </w:p>
        </w:tc>
        <w:tc>
          <w:tcPr>
            <w:tcW w:w="2552" w:type="dxa"/>
            <w:vAlign w:val="center"/>
          </w:tcPr>
          <w:p w:rsidR="00047211" w:rsidRDefault="003C3CB4">
            <w:pPr>
              <w:pStyle w:val="40"/>
            </w:pPr>
            <w:r>
              <w:t>4.40</w:t>
            </w: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30228</w:t>
            </w:r>
          </w:p>
        </w:tc>
        <w:tc>
          <w:tcPr>
            <w:tcW w:w="4535" w:type="dxa"/>
            <w:vAlign w:val="center"/>
          </w:tcPr>
          <w:p w:rsidR="00047211" w:rsidRDefault="003C3CB4">
            <w:pPr>
              <w:pStyle w:val="2"/>
            </w:pPr>
            <w:r>
              <w:t>工会经费</w:t>
            </w:r>
          </w:p>
        </w:tc>
        <w:tc>
          <w:tcPr>
            <w:tcW w:w="2551" w:type="dxa"/>
            <w:vAlign w:val="center"/>
          </w:tcPr>
          <w:p w:rsidR="00047211" w:rsidRDefault="003C3CB4">
            <w:pPr>
              <w:pStyle w:val="40"/>
            </w:pPr>
            <w:r>
              <w:t>1.54</w:t>
            </w:r>
          </w:p>
        </w:tc>
        <w:tc>
          <w:tcPr>
            <w:tcW w:w="2551" w:type="dxa"/>
            <w:vAlign w:val="center"/>
          </w:tcPr>
          <w:p w:rsidR="00047211" w:rsidRDefault="00047211">
            <w:pPr>
              <w:pStyle w:val="40"/>
            </w:pPr>
          </w:p>
        </w:tc>
        <w:tc>
          <w:tcPr>
            <w:tcW w:w="2552" w:type="dxa"/>
            <w:vAlign w:val="center"/>
          </w:tcPr>
          <w:p w:rsidR="00047211" w:rsidRDefault="003C3CB4">
            <w:pPr>
              <w:pStyle w:val="40"/>
            </w:pPr>
            <w:r>
              <w:t>1.54</w:t>
            </w: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30229</w:t>
            </w:r>
          </w:p>
        </w:tc>
        <w:tc>
          <w:tcPr>
            <w:tcW w:w="4535" w:type="dxa"/>
            <w:vAlign w:val="center"/>
          </w:tcPr>
          <w:p w:rsidR="00047211" w:rsidRDefault="003C3CB4">
            <w:pPr>
              <w:pStyle w:val="2"/>
            </w:pPr>
            <w:r>
              <w:t>福利费</w:t>
            </w:r>
          </w:p>
        </w:tc>
        <w:tc>
          <w:tcPr>
            <w:tcW w:w="2551" w:type="dxa"/>
            <w:vAlign w:val="center"/>
          </w:tcPr>
          <w:p w:rsidR="00047211" w:rsidRDefault="003C3CB4">
            <w:pPr>
              <w:pStyle w:val="40"/>
            </w:pPr>
            <w:r>
              <w:t>2.86</w:t>
            </w:r>
          </w:p>
        </w:tc>
        <w:tc>
          <w:tcPr>
            <w:tcW w:w="2551" w:type="dxa"/>
            <w:vAlign w:val="center"/>
          </w:tcPr>
          <w:p w:rsidR="00047211" w:rsidRDefault="00047211">
            <w:pPr>
              <w:pStyle w:val="40"/>
            </w:pPr>
          </w:p>
        </w:tc>
        <w:tc>
          <w:tcPr>
            <w:tcW w:w="2552" w:type="dxa"/>
            <w:vAlign w:val="center"/>
          </w:tcPr>
          <w:p w:rsidR="00047211" w:rsidRDefault="003C3CB4">
            <w:pPr>
              <w:pStyle w:val="40"/>
            </w:pPr>
            <w:r>
              <w:t>2.86</w:t>
            </w: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303</w:t>
            </w:r>
          </w:p>
        </w:tc>
        <w:tc>
          <w:tcPr>
            <w:tcW w:w="4535" w:type="dxa"/>
            <w:vAlign w:val="center"/>
          </w:tcPr>
          <w:p w:rsidR="00047211" w:rsidRDefault="003C3CB4">
            <w:pPr>
              <w:pStyle w:val="2"/>
            </w:pPr>
            <w:r>
              <w:t>对个人和家庭的补助</w:t>
            </w:r>
          </w:p>
        </w:tc>
        <w:tc>
          <w:tcPr>
            <w:tcW w:w="2551" w:type="dxa"/>
            <w:vAlign w:val="center"/>
          </w:tcPr>
          <w:p w:rsidR="00047211" w:rsidRDefault="003C3CB4">
            <w:pPr>
              <w:pStyle w:val="40"/>
            </w:pPr>
            <w:r>
              <w:t>19.79</w:t>
            </w:r>
          </w:p>
        </w:tc>
        <w:tc>
          <w:tcPr>
            <w:tcW w:w="2551" w:type="dxa"/>
            <w:vAlign w:val="center"/>
          </w:tcPr>
          <w:p w:rsidR="00047211" w:rsidRDefault="003C3CB4">
            <w:pPr>
              <w:pStyle w:val="40"/>
            </w:pPr>
            <w:r>
              <w:t>19.79</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30302</w:t>
            </w:r>
          </w:p>
        </w:tc>
        <w:tc>
          <w:tcPr>
            <w:tcW w:w="4535" w:type="dxa"/>
            <w:vAlign w:val="center"/>
          </w:tcPr>
          <w:p w:rsidR="00047211" w:rsidRDefault="003C3CB4">
            <w:pPr>
              <w:pStyle w:val="2"/>
            </w:pPr>
            <w:r>
              <w:t>退休费</w:t>
            </w:r>
          </w:p>
        </w:tc>
        <w:tc>
          <w:tcPr>
            <w:tcW w:w="2551" w:type="dxa"/>
            <w:vAlign w:val="center"/>
          </w:tcPr>
          <w:p w:rsidR="00047211" w:rsidRDefault="003C3CB4">
            <w:pPr>
              <w:pStyle w:val="40"/>
            </w:pPr>
            <w:r>
              <w:t>18.75</w:t>
            </w:r>
          </w:p>
        </w:tc>
        <w:tc>
          <w:tcPr>
            <w:tcW w:w="2551" w:type="dxa"/>
            <w:vAlign w:val="center"/>
          </w:tcPr>
          <w:p w:rsidR="00047211" w:rsidRDefault="003C3CB4">
            <w:pPr>
              <w:pStyle w:val="40"/>
            </w:pPr>
            <w:r>
              <w:t>18.75</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30305</w:t>
            </w:r>
          </w:p>
        </w:tc>
        <w:tc>
          <w:tcPr>
            <w:tcW w:w="4535" w:type="dxa"/>
            <w:vAlign w:val="center"/>
          </w:tcPr>
          <w:p w:rsidR="00047211" w:rsidRDefault="003C3CB4">
            <w:pPr>
              <w:pStyle w:val="2"/>
            </w:pPr>
            <w:r>
              <w:t>生活补助</w:t>
            </w:r>
          </w:p>
        </w:tc>
        <w:tc>
          <w:tcPr>
            <w:tcW w:w="2551" w:type="dxa"/>
            <w:vAlign w:val="center"/>
          </w:tcPr>
          <w:p w:rsidR="00047211" w:rsidRDefault="003C3CB4">
            <w:pPr>
              <w:pStyle w:val="40"/>
            </w:pPr>
            <w:r>
              <w:t>1.04</w:t>
            </w:r>
          </w:p>
        </w:tc>
        <w:tc>
          <w:tcPr>
            <w:tcW w:w="2551" w:type="dxa"/>
            <w:vAlign w:val="center"/>
          </w:tcPr>
          <w:p w:rsidR="00047211" w:rsidRDefault="003C3CB4">
            <w:pPr>
              <w:pStyle w:val="40"/>
            </w:pPr>
            <w:r>
              <w:t>1.04</w:t>
            </w:r>
          </w:p>
        </w:tc>
        <w:tc>
          <w:tcPr>
            <w:tcW w:w="2552"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单位预算政府性基金预算财政拨款支出表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三公</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经费支出表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798"/>
        <w:gridCol w:w="2382"/>
        <w:gridCol w:w="2381"/>
        <w:gridCol w:w="2381"/>
        <w:gridCol w:w="2381"/>
      </w:tblGrid>
      <w:tr w:rsidR="00047211">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238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476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3798" w:type="dxa"/>
            <w:vMerge w:val="restart"/>
            <w:vAlign w:val="center"/>
          </w:tcPr>
          <w:p w:rsidR="00047211" w:rsidRDefault="003C3CB4">
            <w:pPr>
              <w:pStyle w:val="10"/>
            </w:pPr>
            <w:r>
              <w:t>项</w:t>
            </w:r>
            <w:r>
              <w:t xml:space="preserve">  </w:t>
            </w:r>
            <w:r>
              <w:t>目</w:t>
            </w:r>
          </w:p>
        </w:tc>
        <w:tc>
          <w:tcPr>
            <w:tcW w:w="9525" w:type="dxa"/>
            <w:gridSpan w:val="4"/>
            <w:vAlign w:val="center"/>
          </w:tcPr>
          <w:p w:rsidR="00047211" w:rsidRDefault="003C3CB4">
            <w:pPr>
              <w:pStyle w:val="10"/>
            </w:pPr>
            <w:r>
              <w:t>资</w:t>
            </w:r>
            <w:r>
              <w:t xml:space="preserve"> </w:t>
            </w:r>
            <w:r>
              <w:t>金</w:t>
            </w:r>
            <w:r>
              <w:t xml:space="preserve"> </w:t>
            </w:r>
            <w:r>
              <w:t>性</w:t>
            </w:r>
            <w:r>
              <w:t xml:space="preserve"> </w:t>
            </w:r>
            <w:r>
              <w:t>质</w:t>
            </w:r>
          </w:p>
        </w:tc>
      </w:tr>
      <w:tr w:rsidR="00047211">
        <w:trPr>
          <w:trHeight w:val="567"/>
          <w:tblHeader/>
          <w:jc w:val="center"/>
        </w:trPr>
        <w:tc>
          <w:tcPr>
            <w:tcW w:w="850" w:type="dxa"/>
            <w:vMerge/>
          </w:tcPr>
          <w:p w:rsidR="00047211" w:rsidRDefault="00047211"/>
        </w:tc>
        <w:tc>
          <w:tcPr>
            <w:tcW w:w="3798" w:type="dxa"/>
            <w:vMerge/>
          </w:tcPr>
          <w:p w:rsidR="00047211" w:rsidRDefault="00047211"/>
        </w:tc>
        <w:tc>
          <w:tcPr>
            <w:tcW w:w="2382" w:type="dxa"/>
            <w:vAlign w:val="center"/>
          </w:tcPr>
          <w:p w:rsidR="00047211" w:rsidRDefault="003C3CB4">
            <w:pPr>
              <w:pStyle w:val="10"/>
            </w:pPr>
            <w:r>
              <w:t>合计</w:t>
            </w:r>
          </w:p>
        </w:tc>
        <w:tc>
          <w:tcPr>
            <w:tcW w:w="2381" w:type="dxa"/>
            <w:vAlign w:val="center"/>
          </w:tcPr>
          <w:p w:rsidR="00047211" w:rsidRDefault="003C3CB4">
            <w:pPr>
              <w:pStyle w:val="10"/>
            </w:pPr>
            <w:r>
              <w:t>一般公共预算</w:t>
            </w:r>
            <w:r>
              <w:t xml:space="preserve">              </w:t>
            </w:r>
            <w:r>
              <w:t>财政拨款</w:t>
            </w:r>
          </w:p>
        </w:tc>
        <w:tc>
          <w:tcPr>
            <w:tcW w:w="2381" w:type="dxa"/>
            <w:vAlign w:val="center"/>
          </w:tcPr>
          <w:p w:rsidR="00047211" w:rsidRDefault="003C3CB4">
            <w:pPr>
              <w:pStyle w:val="10"/>
            </w:pPr>
            <w:r>
              <w:t>政府性基金</w:t>
            </w:r>
            <w:r>
              <w:t xml:space="preserve">                  </w:t>
            </w:r>
            <w:r>
              <w:t>预算拨款</w:t>
            </w:r>
          </w:p>
        </w:tc>
        <w:tc>
          <w:tcPr>
            <w:tcW w:w="2381" w:type="dxa"/>
            <w:vAlign w:val="center"/>
          </w:tcPr>
          <w:p w:rsidR="00047211" w:rsidRDefault="003C3CB4">
            <w:pPr>
              <w:pStyle w:val="10"/>
            </w:pPr>
            <w:r>
              <w:t>国有资本经营</w:t>
            </w:r>
            <w:r>
              <w:t xml:space="preserve">              </w:t>
            </w:r>
            <w:r>
              <w:t>预算财政拨款</w:t>
            </w:r>
          </w:p>
        </w:tc>
      </w:tr>
      <w:tr w:rsidR="00047211">
        <w:trPr>
          <w:trHeight w:val="567"/>
          <w:tblHeader/>
          <w:jc w:val="center"/>
        </w:trPr>
        <w:tc>
          <w:tcPr>
            <w:tcW w:w="850" w:type="dxa"/>
            <w:vAlign w:val="center"/>
          </w:tcPr>
          <w:p w:rsidR="00047211" w:rsidRDefault="003C3CB4">
            <w:pPr>
              <w:pStyle w:val="10"/>
            </w:pPr>
            <w:r>
              <w:t>栏次</w:t>
            </w:r>
          </w:p>
        </w:tc>
        <w:tc>
          <w:tcPr>
            <w:tcW w:w="3798" w:type="dxa"/>
            <w:vAlign w:val="center"/>
          </w:tcPr>
          <w:p w:rsidR="00047211" w:rsidRDefault="003C3CB4">
            <w:pPr>
              <w:pStyle w:val="10"/>
            </w:pPr>
            <w:r>
              <w:t>1</w:t>
            </w:r>
          </w:p>
        </w:tc>
        <w:tc>
          <w:tcPr>
            <w:tcW w:w="2382" w:type="dxa"/>
            <w:vAlign w:val="center"/>
          </w:tcPr>
          <w:p w:rsidR="00047211" w:rsidRDefault="003C3CB4">
            <w:pPr>
              <w:pStyle w:val="10"/>
            </w:pPr>
            <w:r>
              <w:t>2</w:t>
            </w:r>
          </w:p>
        </w:tc>
        <w:tc>
          <w:tcPr>
            <w:tcW w:w="2381" w:type="dxa"/>
            <w:vAlign w:val="center"/>
          </w:tcPr>
          <w:p w:rsidR="00047211" w:rsidRDefault="003C3CB4">
            <w:pPr>
              <w:pStyle w:val="10"/>
            </w:pPr>
            <w:r>
              <w:t>3</w:t>
            </w:r>
          </w:p>
        </w:tc>
        <w:tc>
          <w:tcPr>
            <w:tcW w:w="2381" w:type="dxa"/>
            <w:vAlign w:val="center"/>
          </w:tcPr>
          <w:p w:rsidR="00047211" w:rsidRDefault="003C3CB4">
            <w:pPr>
              <w:pStyle w:val="10"/>
            </w:pPr>
            <w:r>
              <w:t>4</w:t>
            </w:r>
          </w:p>
        </w:tc>
        <w:tc>
          <w:tcPr>
            <w:tcW w:w="2381" w:type="dxa"/>
            <w:vAlign w:val="center"/>
          </w:tcPr>
          <w:p w:rsidR="00047211" w:rsidRDefault="003C3CB4">
            <w:pPr>
              <w:pStyle w:val="10"/>
            </w:pPr>
            <w:r>
              <w:t>5</w:t>
            </w:r>
          </w:p>
        </w:tc>
      </w:tr>
      <w:tr w:rsidR="00047211">
        <w:trPr>
          <w:trHeight w:val="567"/>
          <w:jc w:val="center"/>
        </w:trPr>
        <w:tc>
          <w:tcPr>
            <w:tcW w:w="850" w:type="dxa"/>
            <w:vAlign w:val="center"/>
          </w:tcPr>
          <w:p w:rsidR="00047211" w:rsidRDefault="00047211">
            <w:pPr>
              <w:pStyle w:val="3"/>
            </w:pPr>
          </w:p>
        </w:tc>
        <w:tc>
          <w:tcPr>
            <w:tcW w:w="3798" w:type="dxa"/>
            <w:vAlign w:val="center"/>
          </w:tcPr>
          <w:p w:rsidR="00047211" w:rsidRDefault="00047211">
            <w:pPr>
              <w:pStyle w:val="2"/>
            </w:pP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bl>
    <w:p w:rsidR="00047211" w:rsidRDefault="003C3CB4">
      <w:pPr>
        <w:ind w:firstLine="420"/>
        <w:sectPr w:rsidR="00047211">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三公</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经费支出表预算，空表列示。</w:t>
      </w:r>
    </w:p>
    <w:p w:rsidR="00047211" w:rsidRDefault="003C3CB4">
      <w:pPr>
        <w:jc w:val="center"/>
        <w:outlineLvl w:val="4"/>
      </w:pPr>
      <w:r>
        <w:rPr>
          <w:rFonts w:ascii="方正小标宋_GBK" w:eastAsia="方正小标宋_GBK" w:hAnsi="方正小标宋_GBK" w:cs="方正小标宋_GBK"/>
          <w:color w:val="000000"/>
          <w:sz w:val="44"/>
        </w:rPr>
        <w:lastRenderedPageBreak/>
        <w:t>曲阳县文物保管所</w:t>
      </w:r>
      <w:r>
        <w:rPr>
          <w:rFonts w:ascii="方正小标宋_GBK" w:eastAsia="方正小标宋_GBK" w:hAnsi="方正小标宋_GBK" w:cs="方正小标宋_GBK"/>
          <w:color w:val="000000"/>
          <w:sz w:val="44"/>
        </w:rPr>
        <w:t>2024</w:t>
      </w:r>
      <w:r>
        <w:rPr>
          <w:rFonts w:ascii="方正小标宋_GBK" w:eastAsia="方正小标宋_GBK" w:hAnsi="方正小标宋_GBK" w:cs="方正小标宋_GBK"/>
          <w:color w:val="000000"/>
          <w:sz w:val="44"/>
        </w:rPr>
        <w:t>年单位预算信息公开情况说明</w:t>
      </w:r>
    </w:p>
    <w:p w:rsidR="00047211" w:rsidRDefault="003C3CB4">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按照《中华人民共和国预算法》、《地方预决算公开操作规程》和《关于进一步推进预算公开工作的实施意见》规定，现将曲阳县文物保管所</w:t>
      </w:r>
      <w:r>
        <w:rPr>
          <w:rFonts w:eastAsia="方正仿宋_GBK"/>
          <w:color w:val="000000"/>
          <w:sz w:val="28"/>
        </w:rPr>
        <w:t>2024</w:t>
      </w:r>
      <w:r>
        <w:rPr>
          <w:rFonts w:eastAsia="方正仿宋_GBK"/>
          <w:color w:val="000000"/>
          <w:sz w:val="28"/>
        </w:rPr>
        <w:t>年单位预算公开如下：</w:t>
      </w:r>
    </w:p>
    <w:p w:rsidR="00047211" w:rsidRDefault="003C3CB4">
      <w:pPr>
        <w:spacing w:before="10" w:after="10"/>
        <w:ind w:firstLine="640"/>
        <w:outlineLvl w:val="5"/>
      </w:pPr>
      <w:r>
        <w:rPr>
          <w:rFonts w:ascii="黑体" w:eastAsia="黑体" w:hAnsi="黑体" w:cs="黑体"/>
          <w:color w:val="000000"/>
          <w:sz w:val="32"/>
        </w:rPr>
        <w:t>一、单位职责及机构设置情况</w:t>
      </w:r>
    </w:p>
    <w:p w:rsidR="00047211" w:rsidRDefault="003C3CB4">
      <w:pPr>
        <w:ind w:firstLine="640"/>
      </w:pPr>
      <w:r>
        <w:rPr>
          <w:rFonts w:ascii="方正楷体_GBK" w:eastAsia="方正楷体_GBK" w:hAnsi="方正楷体_GBK" w:cs="方正楷体_GBK"/>
          <w:b/>
          <w:color w:val="000000"/>
          <w:sz w:val="32"/>
        </w:rPr>
        <w:t>单位职责：</w:t>
      </w:r>
    </w:p>
    <w:p w:rsidR="00047211" w:rsidRDefault="003C3CB4">
      <w:pPr>
        <w:pStyle w:val="-"/>
      </w:pPr>
      <w:r>
        <w:t>（一）贯彻执行国家文物、博物馆事业的发展方针、政策和法规；</w:t>
      </w:r>
    </w:p>
    <w:p w:rsidR="00047211" w:rsidRDefault="003C3CB4">
      <w:pPr>
        <w:pStyle w:val="-"/>
      </w:pPr>
      <w:r>
        <w:t>（二）研究拟定全县文物、博物馆事业发展规划和有关地方性法规草案、制度、办法，并组织实施；</w:t>
      </w:r>
    </w:p>
    <w:p w:rsidR="00047211" w:rsidRDefault="003C3CB4">
      <w:pPr>
        <w:pStyle w:val="-"/>
      </w:pPr>
      <w:r>
        <w:t>（三）指导、协调全县文物管理、保护、抢救、发掘、宣传和利用等业务工作；</w:t>
      </w:r>
    </w:p>
    <w:p w:rsidR="00047211" w:rsidRDefault="003C3CB4">
      <w:pPr>
        <w:pStyle w:val="-"/>
      </w:pPr>
      <w:r>
        <w:t>（四）审核申报世界级文化遗产、全国重点文物保护单位、省级文物保护单位、市级文物保护单位和县级文物保护单位；</w:t>
      </w:r>
    </w:p>
    <w:p w:rsidR="00047211" w:rsidRDefault="003C3CB4">
      <w:pPr>
        <w:pStyle w:val="-"/>
      </w:pPr>
      <w:r>
        <w:t>（五）依照有关法律法规申报全国文物发掘、保护、维修项目；</w:t>
      </w:r>
    </w:p>
    <w:p w:rsidR="00047211" w:rsidRDefault="003C3CB4">
      <w:pPr>
        <w:pStyle w:val="-"/>
      </w:pPr>
      <w:r>
        <w:t>（六）研究处理文物保护的重大问题；</w:t>
      </w:r>
    </w:p>
    <w:p w:rsidR="00047211" w:rsidRDefault="003C3CB4">
      <w:pPr>
        <w:pStyle w:val="-"/>
      </w:pPr>
      <w:r>
        <w:t>（七）在查处盗窃、破坏、走私文物的大案中提出文物方面的专业性处理意见；</w:t>
      </w:r>
    </w:p>
    <w:p w:rsidR="00047211" w:rsidRDefault="003C3CB4">
      <w:pPr>
        <w:pStyle w:val="-"/>
      </w:pPr>
      <w:r>
        <w:t>（八）负责研究提出多渠道筹措文物保护经费；</w:t>
      </w:r>
    </w:p>
    <w:p w:rsidR="00047211" w:rsidRDefault="003C3CB4">
      <w:pPr>
        <w:pStyle w:val="-"/>
      </w:pPr>
      <w:r>
        <w:t>（九）管理和指导全县文物博物馆外事工作，开展对外合作与交流。</w:t>
      </w:r>
    </w:p>
    <w:p w:rsidR="00047211" w:rsidRDefault="003C3CB4">
      <w:pPr>
        <w:ind w:firstLine="640"/>
      </w:pPr>
      <w:r>
        <w:rPr>
          <w:rFonts w:ascii="方正楷体_GBK" w:eastAsia="方正楷体_GBK" w:hAnsi="方正楷体_GBK" w:cs="方正楷体_GBK"/>
          <w:b/>
          <w:color w:val="000000"/>
          <w:sz w:val="32"/>
        </w:rPr>
        <w:t>机构设置：</w:t>
      </w:r>
    </w:p>
    <w:p w:rsidR="00047211" w:rsidRDefault="003C3CB4">
      <w:pPr>
        <w:jc w:val="center"/>
      </w:pPr>
      <w:r>
        <w:rPr>
          <w:rFonts w:ascii="方正小标宋_GBK" w:eastAsia="方正小标宋_GBK" w:hAnsi="方正小标宋_GBK" w:cs="方正小标宋_GBK"/>
          <w:color w:val="000000"/>
          <w:sz w:val="32"/>
        </w:rPr>
        <w:t>单位机构设置情况</w:t>
      </w:r>
    </w:p>
    <w:tbl>
      <w:tblPr>
        <w:tblW w:w="13465"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5669"/>
        <w:gridCol w:w="1843"/>
        <w:gridCol w:w="2126"/>
        <w:gridCol w:w="3827"/>
      </w:tblGrid>
      <w:tr w:rsidR="00047211">
        <w:trPr>
          <w:trHeight w:val="567"/>
          <w:tblHeader/>
          <w:jc w:val="center"/>
        </w:trPr>
        <w:tc>
          <w:tcPr>
            <w:tcW w:w="5669" w:type="dxa"/>
            <w:vAlign w:val="center"/>
          </w:tcPr>
          <w:p w:rsidR="00047211" w:rsidRDefault="003C3CB4">
            <w:pPr>
              <w:pStyle w:val="10"/>
            </w:pPr>
            <w:r>
              <w:t>单位名称</w:t>
            </w:r>
          </w:p>
        </w:tc>
        <w:tc>
          <w:tcPr>
            <w:tcW w:w="1843" w:type="dxa"/>
            <w:vAlign w:val="center"/>
          </w:tcPr>
          <w:p w:rsidR="00047211" w:rsidRDefault="003C3CB4">
            <w:pPr>
              <w:pStyle w:val="10"/>
            </w:pPr>
            <w:r>
              <w:t>单位性质</w:t>
            </w:r>
          </w:p>
        </w:tc>
        <w:tc>
          <w:tcPr>
            <w:tcW w:w="2126" w:type="dxa"/>
            <w:vAlign w:val="center"/>
          </w:tcPr>
          <w:p w:rsidR="00047211" w:rsidRDefault="003C3CB4">
            <w:pPr>
              <w:pStyle w:val="10"/>
            </w:pPr>
            <w:r>
              <w:t>单位规格</w:t>
            </w:r>
          </w:p>
        </w:tc>
        <w:tc>
          <w:tcPr>
            <w:tcW w:w="3827" w:type="dxa"/>
            <w:vAlign w:val="center"/>
          </w:tcPr>
          <w:p w:rsidR="00047211" w:rsidRDefault="003C3CB4">
            <w:pPr>
              <w:pStyle w:val="10"/>
            </w:pPr>
            <w:r>
              <w:t>经费保障形式</w:t>
            </w:r>
          </w:p>
        </w:tc>
      </w:tr>
      <w:tr w:rsidR="00047211">
        <w:trPr>
          <w:trHeight w:val="369"/>
          <w:jc w:val="center"/>
        </w:trPr>
        <w:tc>
          <w:tcPr>
            <w:tcW w:w="5669" w:type="dxa"/>
            <w:vAlign w:val="center"/>
          </w:tcPr>
          <w:p w:rsidR="00047211" w:rsidRDefault="003C3CB4">
            <w:pPr>
              <w:pStyle w:val="2"/>
            </w:pPr>
            <w:r>
              <w:lastRenderedPageBreak/>
              <w:t>曲阳县文物保管所</w:t>
            </w:r>
          </w:p>
        </w:tc>
        <w:tc>
          <w:tcPr>
            <w:tcW w:w="1843" w:type="dxa"/>
            <w:vAlign w:val="center"/>
          </w:tcPr>
          <w:p w:rsidR="00047211" w:rsidRDefault="003C3CB4">
            <w:pPr>
              <w:pStyle w:val="3"/>
            </w:pPr>
            <w:r>
              <w:t>事业</w:t>
            </w:r>
          </w:p>
        </w:tc>
        <w:tc>
          <w:tcPr>
            <w:tcW w:w="2126" w:type="dxa"/>
            <w:vAlign w:val="center"/>
          </w:tcPr>
          <w:p w:rsidR="00047211" w:rsidRDefault="003C3CB4">
            <w:pPr>
              <w:pStyle w:val="3"/>
            </w:pPr>
            <w:r>
              <w:t>股级</w:t>
            </w:r>
          </w:p>
        </w:tc>
        <w:tc>
          <w:tcPr>
            <w:tcW w:w="3827" w:type="dxa"/>
            <w:vAlign w:val="center"/>
          </w:tcPr>
          <w:p w:rsidR="00047211" w:rsidRDefault="003C3CB4">
            <w:pPr>
              <w:pStyle w:val="3"/>
            </w:pPr>
            <w:r>
              <w:t>财政性资金定额或定项补助</w:t>
            </w:r>
          </w:p>
        </w:tc>
      </w:tr>
    </w:tbl>
    <w:p w:rsidR="00047211" w:rsidRDefault="003C3CB4">
      <w:pPr>
        <w:spacing w:before="10" w:after="10"/>
        <w:ind w:firstLine="640"/>
        <w:outlineLvl w:val="5"/>
      </w:pPr>
      <w:r>
        <w:rPr>
          <w:rFonts w:ascii="黑体" w:eastAsia="黑体" w:hAnsi="黑体" w:cs="黑体"/>
          <w:color w:val="000000"/>
          <w:sz w:val="32"/>
        </w:rPr>
        <w:t>二、单位预算安排的总体情况</w:t>
      </w:r>
    </w:p>
    <w:p w:rsidR="00047211" w:rsidRDefault="003C3CB4">
      <w:pPr>
        <w:pStyle w:val="-0"/>
      </w:pPr>
      <w:r>
        <w:t>按照预算管理有关规定，目前单位预算的编制实行综合预算管理，即全部收入和支出都反映在预算中。</w:t>
      </w:r>
    </w:p>
    <w:p w:rsidR="00047211" w:rsidRDefault="003C3CB4">
      <w:pPr>
        <w:pStyle w:val="-0"/>
      </w:pPr>
      <w:r>
        <w:t>1</w:t>
      </w:r>
      <w:r>
        <w:t>、收入说明</w:t>
      </w:r>
    </w:p>
    <w:p w:rsidR="00047211" w:rsidRDefault="003C3CB4">
      <w:pPr>
        <w:pStyle w:val="-0"/>
      </w:pPr>
      <w:r>
        <w:t>反映本单位当年全部收入。</w:t>
      </w:r>
      <w:r>
        <w:t>2024</w:t>
      </w:r>
      <w:r>
        <w:t>年预算收入</w:t>
      </w:r>
      <w:r>
        <w:t>724.34</w:t>
      </w:r>
      <w:r>
        <w:t>万元，其中：一般公共预算收入</w:t>
      </w:r>
      <w:r>
        <w:t>715.54</w:t>
      </w:r>
      <w:r>
        <w:t>万元，基金预算收入</w:t>
      </w:r>
      <w:r>
        <w:t>0.00</w:t>
      </w:r>
      <w:r>
        <w:t>万元，国有资本经营预算收入</w:t>
      </w:r>
      <w:r>
        <w:t>0.00</w:t>
      </w:r>
      <w:r>
        <w:t>万元，财政专户核拨收入</w:t>
      </w:r>
      <w:r>
        <w:t>0.00</w:t>
      </w:r>
      <w:r>
        <w:t>万元，单位资金收入</w:t>
      </w:r>
      <w:r>
        <w:t>0.00</w:t>
      </w:r>
      <w:r>
        <w:t>万元，上年结转结余</w:t>
      </w:r>
      <w:r>
        <w:t>8.80</w:t>
      </w:r>
      <w:r>
        <w:t>万元。</w:t>
      </w:r>
    </w:p>
    <w:p w:rsidR="00047211" w:rsidRDefault="003C3CB4">
      <w:pPr>
        <w:pStyle w:val="-0"/>
      </w:pPr>
      <w:r>
        <w:t>2</w:t>
      </w:r>
      <w:r>
        <w:t>、支出说明</w:t>
      </w:r>
    </w:p>
    <w:p w:rsidR="00047211" w:rsidRDefault="003C3CB4">
      <w:pPr>
        <w:pStyle w:val="-0"/>
      </w:pPr>
      <w:r>
        <w:t>收支预算总表支出栏、基本支出表、项目支出表按经济分类和支出功能分类科目编制，反映曲阳县文物保管所年度单位预算中支出预算的总体情况。</w:t>
      </w:r>
      <w:r>
        <w:t>2024</w:t>
      </w:r>
      <w:r>
        <w:t>年支出预算</w:t>
      </w:r>
      <w:r>
        <w:t>724.34</w:t>
      </w:r>
      <w:r>
        <w:t>万元，其中基本支出</w:t>
      </w:r>
      <w:r>
        <w:t>281.19</w:t>
      </w:r>
      <w:r>
        <w:t>万元，包括人员经费</w:t>
      </w:r>
      <w:r>
        <w:t>276.79</w:t>
      </w:r>
      <w:r>
        <w:t>万元和日常公用经费</w:t>
      </w:r>
      <w:r>
        <w:t>4.40</w:t>
      </w:r>
      <w:r>
        <w:t>万元；项目支出</w:t>
      </w:r>
      <w:r>
        <w:t>443.15</w:t>
      </w:r>
      <w:r>
        <w:t>万元，主要为文物保管所安防消防防雷设施维护经费</w:t>
      </w:r>
      <w:r>
        <w:t>10</w:t>
      </w:r>
      <w:r>
        <w:t>万元、文保所文物保护员补助经费</w:t>
      </w:r>
      <w:r>
        <w:t>12.35</w:t>
      </w:r>
      <w:r>
        <w:t>万元、文保所劳务派遣人员经费项目</w:t>
      </w:r>
      <w:r>
        <w:t>27</w:t>
      </w:r>
      <w:r>
        <w:t>万元、曲阳县文物保管所日常公用经费</w:t>
      </w:r>
      <w:r>
        <w:t>40</w:t>
      </w:r>
      <w:r>
        <w:t>万元、曲阳县文物保管所古建筑类文保单位维修（维护）经费</w:t>
      </w:r>
      <w:r>
        <w:t>10</w:t>
      </w:r>
      <w:r>
        <w:t>万元、博物馆免费开</w:t>
      </w:r>
      <w:r>
        <w:t>放补助资金项目</w:t>
      </w:r>
      <w:r>
        <w:t>62</w:t>
      </w:r>
      <w:r>
        <w:t>万元、行善寺及鬷假楼消防工程项目</w:t>
      </w:r>
      <w:r>
        <w:t>100</w:t>
      </w:r>
      <w:r>
        <w:t>万元、北岳庙数字化项目</w:t>
      </w:r>
      <w:r>
        <w:t>30</w:t>
      </w:r>
      <w:r>
        <w:t>万元、北岳庙保护修缮工程项目</w:t>
      </w:r>
      <w:r>
        <w:t>87</w:t>
      </w:r>
      <w:r>
        <w:t>万元、八会寺刻经安防工程项目</w:t>
      </w:r>
      <w:r>
        <w:t>56</w:t>
      </w:r>
      <w:r>
        <w:t>万元、唐白石盘龙石灯保护修复项目</w:t>
      </w:r>
      <w:r>
        <w:t>8.8</w:t>
      </w:r>
      <w:r>
        <w:t>万元。</w:t>
      </w:r>
    </w:p>
    <w:p w:rsidR="00047211" w:rsidRDefault="003C3CB4">
      <w:pPr>
        <w:pStyle w:val="-0"/>
      </w:pPr>
      <w:r>
        <w:t>3</w:t>
      </w:r>
      <w:r>
        <w:t>、比上年增减情况</w:t>
      </w:r>
    </w:p>
    <w:p w:rsidR="00047211" w:rsidRDefault="003C3CB4">
      <w:pPr>
        <w:pStyle w:val="-0"/>
      </w:pPr>
      <w:r>
        <w:lastRenderedPageBreak/>
        <w:t>2024</w:t>
      </w:r>
      <w:r>
        <w:t>年预算收支安排</w:t>
      </w:r>
      <w:r>
        <w:t>724.34</w:t>
      </w:r>
      <w:r>
        <w:t>万元，较</w:t>
      </w:r>
      <w:r>
        <w:t>2023</w:t>
      </w:r>
      <w:r>
        <w:t>年预算增加</w:t>
      </w:r>
      <w:r>
        <w:t>90.87</w:t>
      </w:r>
      <w:r>
        <w:t>万元，其中：基本支出减少</w:t>
      </w:r>
      <w:r>
        <w:t>8.13</w:t>
      </w:r>
      <w:r>
        <w:t>万元，主要为有一名在职人员转退休从而导致人员经费减少。项目支出增加</w:t>
      </w:r>
      <w:r>
        <w:t>99.00</w:t>
      </w:r>
      <w:r>
        <w:t>万元，主要为新增加行善寺及鬷假楼消防工程项目</w:t>
      </w:r>
      <w:r>
        <w:t>100</w:t>
      </w:r>
      <w:r>
        <w:t>万元、八会寺刻经安防工程项目</w:t>
      </w:r>
      <w:r>
        <w:t>56</w:t>
      </w:r>
      <w:r>
        <w:t>万元、北岳庙保护修缮工程项目</w:t>
      </w:r>
      <w:r>
        <w:t>87</w:t>
      </w:r>
      <w:r>
        <w:t>万元、自</w:t>
      </w:r>
      <w:r>
        <w:t>筹项目资金增加</w:t>
      </w:r>
      <w:r>
        <w:t>18</w:t>
      </w:r>
      <w:r>
        <w:t>万元、北岳庙数字化项目</w:t>
      </w:r>
      <w:r>
        <w:t>30</w:t>
      </w:r>
      <w:r>
        <w:t>万元、文保所劳务派遣人员经费项目调增</w:t>
      </w:r>
      <w:r>
        <w:t>1.13</w:t>
      </w:r>
      <w:r>
        <w:t>万元、文物保护员调增</w:t>
      </w:r>
      <w:r>
        <w:t>0.95</w:t>
      </w:r>
      <w:r>
        <w:t>万元；减少北岳庙亮化提升项目</w:t>
      </w:r>
      <w:r>
        <w:t>28.9</w:t>
      </w:r>
      <w:r>
        <w:t>万元、北岳庙安防升级改造工程</w:t>
      </w:r>
      <w:r>
        <w:t>40.3</w:t>
      </w:r>
      <w:r>
        <w:t>万元、北岳庙修缮工程项目</w:t>
      </w:r>
      <w:r>
        <w:t>68.68</w:t>
      </w:r>
      <w:r>
        <w:t>万元项目，唐白石盘龙石灯抢救性保护修复项目减少</w:t>
      </w:r>
      <w:r>
        <w:t>56.2</w:t>
      </w:r>
      <w:r>
        <w:t>万元。</w:t>
      </w:r>
    </w:p>
    <w:p w:rsidR="00047211" w:rsidRDefault="003C3CB4">
      <w:pPr>
        <w:spacing w:before="10" w:after="10"/>
        <w:ind w:firstLine="640"/>
        <w:outlineLvl w:val="5"/>
      </w:pPr>
      <w:r>
        <w:rPr>
          <w:rFonts w:ascii="黑体" w:eastAsia="黑体" w:hAnsi="黑体" w:cs="黑体"/>
          <w:color w:val="000000"/>
          <w:sz w:val="32"/>
        </w:rPr>
        <w:t>三、机关运行经费安排情况</w:t>
      </w:r>
    </w:p>
    <w:p w:rsidR="00047211" w:rsidRDefault="003C3CB4">
      <w:pPr>
        <w:pStyle w:val="-1"/>
      </w:pPr>
      <w:r>
        <w:t>2024</w:t>
      </w:r>
      <w:r>
        <w:rPr>
          <w:rFonts w:hint="eastAsia"/>
        </w:rPr>
        <w:t>年，我单位机关运行经费共计安排</w:t>
      </w:r>
      <w:r>
        <w:t>4.40</w:t>
      </w:r>
      <w:r>
        <w:rPr>
          <w:rFonts w:hint="eastAsia"/>
        </w:rPr>
        <w:t>万元，主要用于日常维修、办公用房水电费、办公用房取暖费、</w:t>
      </w:r>
      <w:r>
        <w:t xml:space="preserve"> </w:t>
      </w:r>
      <w:r>
        <w:rPr>
          <w:rFonts w:hint="eastAsia"/>
        </w:rPr>
        <w:t>办公用房物业管理费等日常运行支出。</w:t>
      </w:r>
    </w:p>
    <w:p w:rsidR="00047211" w:rsidRDefault="003C3CB4">
      <w:pPr>
        <w:spacing w:before="10" w:after="10"/>
        <w:ind w:firstLine="640"/>
        <w:outlineLvl w:val="5"/>
      </w:pPr>
      <w:r>
        <w:rPr>
          <w:rFonts w:ascii="黑体" w:eastAsia="黑体" w:hAnsi="黑体" w:cs="黑体"/>
          <w:color w:val="000000"/>
          <w:sz w:val="32"/>
        </w:rPr>
        <w:t>四、财政拨款</w:t>
      </w:r>
      <w:r>
        <w:rPr>
          <w:rFonts w:ascii="黑体" w:eastAsia="黑体" w:hAnsi="黑体" w:cs="黑体"/>
          <w:color w:val="000000"/>
          <w:sz w:val="32"/>
        </w:rPr>
        <w:t>“</w:t>
      </w:r>
      <w:r>
        <w:rPr>
          <w:rFonts w:ascii="黑体" w:eastAsia="黑体" w:hAnsi="黑体" w:cs="黑体"/>
          <w:color w:val="000000"/>
          <w:sz w:val="32"/>
        </w:rPr>
        <w:t>三公</w:t>
      </w:r>
      <w:r>
        <w:rPr>
          <w:rFonts w:ascii="黑体" w:eastAsia="黑体" w:hAnsi="黑体" w:cs="黑体"/>
          <w:color w:val="000000"/>
          <w:sz w:val="32"/>
        </w:rPr>
        <w:t>”</w:t>
      </w:r>
      <w:r>
        <w:rPr>
          <w:rFonts w:ascii="黑体" w:eastAsia="黑体" w:hAnsi="黑体" w:cs="黑体"/>
          <w:color w:val="000000"/>
          <w:sz w:val="32"/>
        </w:rPr>
        <w:t>经费预算情况及增减变化原因</w:t>
      </w:r>
    </w:p>
    <w:p w:rsidR="00047211" w:rsidRDefault="003C3CB4">
      <w:pPr>
        <w:pStyle w:val="-2"/>
      </w:pPr>
      <w:r>
        <w:t>2024</w:t>
      </w:r>
      <w:r>
        <w:t>年，我</w:t>
      </w:r>
      <w:r>
        <w:t>单位财政拨款</w:t>
      </w:r>
      <w:r>
        <w:t>“</w:t>
      </w:r>
      <w:r>
        <w:t>三公</w:t>
      </w:r>
      <w:r>
        <w:t>”</w:t>
      </w:r>
      <w:r>
        <w:t>经费预算安排</w:t>
      </w:r>
      <w:r>
        <w:t>0.00</w:t>
      </w:r>
      <w:r>
        <w:t>万元，其中因公出国（境）费</w:t>
      </w:r>
      <w:r>
        <w:t>0.00</w:t>
      </w:r>
      <w:r>
        <w:t>万元；公务用车购置及运维费</w:t>
      </w:r>
      <w:r>
        <w:t>0.00</w:t>
      </w:r>
      <w:r>
        <w:t>万元（其中：公务用车购置费为</w:t>
      </w:r>
      <w:r>
        <w:t>0.00</w:t>
      </w:r>
      <w:r>
        <w:t>万元，公务用车运维费</w:t>
      </w:r>
      <w:r>
        <w:t>0.00</w:t>
      </w:r>
      <w:r>
        <w:t>万元</w:t>
      </w:r>
      <w:r>
        <w:t>)</w:t>
      </w:r>
      <w:r>
        <w:t>；公务接待费</w:t>
      </w:r>
      <w:r>
        <w:t>0.00</w:t>
      </w:r>
      <w:r>
        <w:t>万元。与</w:t>
      </w:r>
      <w:r>
        <w:t>2023</w:t>
      </w:r>
      <w:r>
        <w:t>年相比增加</w:t>
      </w:r>
      <w:r>
        <w:t>0.00</w:t>
      </w:r>
      <w:r>
        <w:t>万元，</w:t>
      </w:r>
      <w:r>
        <w:t xml:space="preserve"> “</w:t>
      </w:r>
      <w:r>
        <w:t>三公</w:t>
      </w:r>
      <w:r>
        <w:t>”</w:t>
      </w:r>
      <w:r>
        <w:t>经费与上年预算持平，无增减变化。</w:t>
      </w:r>
    </w:p>
    <w:p w:rsidR="00047211" w:rsidRDefault="003C3CB4">
      <w:pPr>
        <w:spacing w:before="10" w:after="10"/>
        <w:ind w:firstLine="640"/>
        <w:outlineLvl w:val="5"/>
        <w:sectPr w:rsidR="00047211">
          <w:pgSz w:w="16840" w:h="11900" w:orient="landscape"/>
          <w:pgMar w:top="1361" w:right="1020" w:bottom="1361" w:left="1020" w:header="720" w:footer="720" w:gutter="0"/>
          <w:cols w:space="720"/>
        </w:sectPr>
      </w:pPr>
      <w:r>
        <w:rPr>
          <w:rFonts w:ascii="黑体" w:eastAsia="黑体" w:hAnsi="黑体" w:cs="黑体"/>
          <w:color w:val="000000"/>
          <w:sz w:val="32"/>
        </w:rPr>
        <w:t>五、单位项目预算安排情况及绩效目标</w:t>
      </w:r>
    </w:p>
    <w:p w:rsidR="00047211" w:rsidRDefault="003C3CB4">
      <w:pPr>
        <w:ind w:firstLine="560"/>
      </w:pPr>
      <w:r>
        <w:rPr>
          <w:rFonts w:ascii="方正仿宋_GBK" w:eastAsia="方正仿宋_GBK" w:hAnsi="方正仿宋_GBK" w:cs="方正仿宋_GBK"/>
          <w:b/>
          <w:color w:val="000000"/>
          <w:sz w:val="28"/>
        </w:rPr>
        <w:lastRenderedPageBreak/>
        <w:t>1</w:t>
      </w:r>
      <w:r>
        <w:rPr>
          <w:rFonts w:ascii="方正仿宋_GBK" w:eastAsia="方正仿宋_GBK" w:hAnsi="方正仿宋_GBK" w:cs="方正仿宋_GBK"/>
          <w:b/>
          <w:color w:val="000000"/>
          <w:sz w:val="28"/>
        </w:rPr>
        <w:t>、八会寺刻经安防工程项目绩效目标表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13063424P000045100013</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八会寺刻经安防工程项目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56.00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56.00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56</w:t>
            </w:r>
            <w:r>
              <w:t>万元，其中中央专款</w:t>
            </w:r>
            <w:r>
              <w:t>56</w:t>
            </w:r>
            <w:r>
              <w:t>万元，主要用于对八会寺刻经安防、防雷施工，确保文物安全。</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14.00</w:t>
            </w:r>
          </w:p>
        </w:tc>
        <w:tc>
          <w:tcPr>
            <w:tcW w:w="2835" w:type="dxa"/>
            <w:vAlign w:val="center"/>
          </w:tcPr>
          <w:p w:rsidR="00047211" w:rsidRDefault="003C3CB4">
            <w:pPr>
              <w:pStyle w:val="3"/>
            </w:pPr>
            <w:r>
              <w:t>28.00</w:t>
            </w:r>
          </w:p>
        </w:tc>
        <w:tc>
          <w:tcPr>
            <w:tcW w:w="2551" w:type="dxa"/>
            <w:vAlign w:val="center"/>
          </w:tcPr>
          <w:p w:rsidR="00047211" w:rsidRDefault="003C3CB4">
            <w:pPr>
              <w:pStyle w:val="3"/>
            </w:pPr>
            <w:r>
              <w:t>42.00</w:t>
            </w:r>
          </w:p>
        </w:tc>
        <w:tc>
          <w:tcPr>
            <w:tcW w:w="3544" w:type="dxa"/>
            <w:gridSpan w:val="2"/>
            <w:vAlign w:val="center"/>
          </w:tcPr>
          <w:p w:rsidR="00047211" w:rsidRDefault="003C3CB4">
            <w:pPr>
              <w:pStyle w:val="3"/>
            </w:pPr>
            <w:r>
              <w:t>56.00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为筑牢石窟寺安全防线，加强对八会寺刻经安防设施全覆盖，确保八会寺刻经石窟寺文物安全</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保护文物数量</w:t>
            </w:r>
          </w:p>
        </w:tc>
        <w:tc>
          <w:tcPr>
            <w:tcW w:w="5386" w:type="dxa"/>
            <w:vAlign w:val="center"/>
          </w:tcPr>
          <w:p w:rsidR="00047211" w:rsidRDefault="003C3CB4">
            <w:pPr>
              <w:pStyle w:val="2"/>
            </w:pPr>
            <w:r>
              <w:t>保护文物数量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 xml:space="preserve"> </w:t>
            </w:r>
            <w:r>
              <w:t>项目验收合格率</w:t>
            </w:r>
          </w:p>
          <w:p w:rsidR="00047211" w:rsidRDefault="00047211">
            <w:pPr>
              <w:pStyle w:val="2"/>
            </w:pPr>
          </w:p>
        </w:tc>
        <w:tc>
          <w:tcPr>
            <w:tcW w:w="5386" w:type="dxa"/>
            <w:vAlign w:val="center"/>
          </w:tcPr>
          <w:p w:rsidR="00047211" w:rsidRDefault="003C3CB4">
            <w:pPr>
              <w:pStyle w:val="2"/>
            </w:pPr>
            <w:r>
              <w:t>安防工程验收合格率</w:t>
            </w:r>
          </w:p>
          <w:p w:rsidR="00047211" w:rsidRDefault="00047211">
            <w:pPr>
              <w:pStyle w:val="2"/>
            </w:pP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安防工程完成时限</w:t>
            </w:r>
          </w:p>
        </w:tc>
        <w:tc>
          <w:tcPr>
            <w:tcW w:w="5386" w:type="dxa"/>
            <w:vAlign w:val="center"/>
          </w:tcPr>
          <w:p w:rsidR="00047211" w:rsidRDefault="003C3CB4">
            <w:pPr>
              <w:pStyle w:val="2"/>
            </w:pPr>
            <w:r>
              <w:t>安防工程完成时限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安防工程实施成本</w:t>
            </w:r>
          </w:p>
        </w:tc>
        <w:tc>
          <w:tcPr>
            <w:tcW w:w="5386" w:type="dxa"/>
            <w:vAlign w:val="center"/>
          </w:tcPr>
          <w:p w:rsidR="00047211" w:rsidRDefault="003C3CB4">
            <w:pPr>
              <w:pStyle w:val="2"/>
            </w:pPr>
            <w:r>
              <w:t>安防工程实施成本</w:t>
            </w:r>
          </w:p>
        </w:tc>
        <w:tc>
          <w:tcPr>
            <w:tcW w:w="2268" w:type="dxa"/>
            <w:vAlign w:val="center"/>
          </w:tcPr>
          <w:p w:rsidR="00047211" w:rsidRDefault="003C3CB4">
            <w:pPr>
              <w:pStyle w:val="2"/>
            </w:pPr>
            <w:r>
              <w:t>≤56</w:t>
            </w:r>
            <w:r>
              <w:t>万元</w:t>
            </w:r>
          </w:p>
        </w:tc>
        <w:tc>
          <w:tcPr>
            <w:tcW w:w="1276" w:type="dxa"/>
            <w:vAlign w:val="center"/>
          </w:tcPr>
          <w:p w:rsidR="00047211" w:rsidRDefault="003C3CB4">
            <w:pPr>
              <w:pStyle w:val="2"/>
            </w:pPr>
            <w:r>
              <w:t>依据项目方案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石刻文物的安全保护率</w:t>
            </w:r>
          </w:p>
        </w:tc>
        <w:tc>
          <w:tcPr>
            <w:tcW w:w="5386" w:type="dxa"/>
            <w:vAlign w:val="center"/>
          </w:tcPr>
          <w:p w:rsidR="00047211" w:rsidRDefault="003C3CB4">
            <w:pPr>
              <w:pStyle w:val="2"/>
            </w:pPr>
            <w:r>
              <w:t>石刻文物的安全保护率</w:t>
            </w:r>
          </w:p>
        </w:tc>
        <w:tc>
          <w:tcPr>
            <w:tcW w:w="2268" w:type="dxa"/>
            <w:vAlign w:val="center"/>
          </w:tcPr>
          <w:p w:rsidR="00047211" w:rsidRDefault="003C3CB4">
            <w:pPr>
              <w:pStyle w:val="2"/>
            </w:pPr>
            <w:r>
              <w:t>≥95%</w:t>
            </w:r>
          </w:p>
        </w:tc>
        <w:tc>
          <w:tcPr>
            <w:tcW w:w="1276" w:type="dxa"/>
            <w:vAlign w:val="center"/>
          </w:tcPr>
          <w:p w:rsidR="00047211" w:rsidRDefault="00047211">
            <w:pPr>
              <w:pStyle w:val="2"/>
            </w:pP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w:t>
      </w:r>
      <w:r>
        <w:rPr>
          <w:rFonts w:ascii="方正仿宋_GBK" w:eastAsia="方正仿宋_GBK" w:hAnsi="方正仿宋_GBK" w:cs="方正仿宋_GBK"/>
          <w:b/>
          <w:color w:val="000000"/>
          <w:sz w:val="28"/>
        </w:rPr>
        <w:t>、北岳庙保护修缮工程项目绩效目标表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13063424P003490100025</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北岳庙保护修缮工程项目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87.00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87.00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870000</w:t>
            </w:r>
            <w:r>
              <w:t>元，其中中央专款</w:t>
            </w:r>
            <w:r>
              <w:t>870000</w:t>
            </w:r>
            <w:r>
              <w:t>元，主要用于对北岳庙内的古建筑进行修缮。</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21.50</w:t>
            </w:r>
          </w:p>
        </w:tc>
        <w:tc>
          <w:tcPr>
            <w:tcW w:w="2835" w:type="dxa"/>
            <w:vAlign w:val="center"/>
          </w:tcPr>
          <w:p w:rsidR="00047211" w:rsidRDefault="003C3CB4">
            <w:pPr>
              <w:pStyle w:val="3"/>
            </w:pPr>
            <w:r>
              <w:t>43.00</w:t>
            </w:r>
          </w:p>
        </w:tc>
        <w:tc>
          <w:tcPr>
            <w:tcW w:w="2551" w:type="dxa"/>
            <w:vAlign w:val="center"/>
          </w:tcPr>
          <w:p w:rsidR="00047211" w:rsidRDefault="003C3CB4">
            <w:pPr>
              <w:pStyle w:val="3"/>
            </w:pPr>
            <w:r>
              <w:t>64.50</w:t>
            </w:r>
          </w:p>
        </w:tc>
        <w:tc>
          <w:tcPr>
            <w:tcW w:w="3544" w:type="dxa"/>
            <w:gridSpan w:val="2"/>
            <w:vAlign w:val="center"/>
          </w:tcPr>
          <w:p w:rsidR="00047211" w:rsidRDefault="003C3CB4">
            <w:pPr>
              <w:pStyle w:val="3"/>
            </w:pPr>
            <w:r>
              <w:t>87.00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通过对古建筑修缮，消除文物建筑安全隐患、病害，确保文物建筑长久保存，加强文物保护利用，助推当地文旅融合发展。</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修复文物建筑数量</w:t>
            </w:r>
          </w:p>
        </w:tc>
        <w:tc>
          <w:tcPr>
            <w:tcW w:w="5386" w:type="dxa"/>
            <w:vAlign w:val="center"/>
          </w:tcPr>
          <w:p w:rsidR="00047211" w:rsidRDefault="003C3CB4">
            <w:pPr>
              <w:pStyle w:val="2"/>
            </w:pPr>
            <w:r>
              <w:t>修复文物建筑数量</w:t>
            </w:r>
          </w:p>
        </w:tc>
        <w:tc>
          <w:tcPr>
            <w:tcW w:w="2268" w:type="dxa"/>
            <w:vAlign w:val="center"/>
          </w:tcPr>
          <w:p w:rsidR="00047211" w:rsidRDefault="003C3CB4">
            <w:pPr>
              <w:pStyle w:val="2"/>
            </w:pPr>
            <w:r>
              <w:t>≥11</w:t>
            </w:r>
            <w:r>
              <w:t>座</w:t>
            </w:r>
          </w:p>
        </w:tc>
        <w:tc>
          <w:tcPr>
            <w:tcW w:w="1276" w:type="dxa"/>
            <w:vAlign w:val="center"/>
          </w:tcPr>
          <w:p w:rsidR="00047211" w:rsidRDefault="003C3CB4">
            <w:pPr>
              <w:pStyle w:val="2"/>
            </w:pPr>
            <w:r>
              <w:t>依据工程项目方案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项目验收合格率</w:t>
            </w:r>
          </w:p>
        </w:tc>
        <w:tc>
          <w:tcPr>
            <w:tcW w:w="5386" w:type="dxa"/>
            <w:vAlign w:val="center"/>
          </w:tcPr>
          <w:p w:rsidR="00047211" w:rsidRDefault="003C3CB4">
            <w:pPr>
              <w:pStyle w:val="2"/>
            </w:pPr>
            <w:r>
              <w:t>文物建筑修复验收合格率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依据工程项目方案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文物建筑修复完成时限</w:t>
            </w:r>
          </w:p>
        </w:tc>
        <w:tc>
          <w:tcPr>
            <w:tcW w:w="5386" w:type="dxa"/>
            <w:vAlign w:val="center"/>
          </w:tcPr>
          <w:p w:rsidR="00047211" w:rsidRDefault="003C3CB4">
            <w:pPr>
              <w:pStyle w:val="2"/>
            </w:pPr>
            <w:r>
              <w:t>文物建筑修复完成时限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依据工程项目方案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文物建筑修复成本</w:t>
            </w:r>
          </w:p>
        </w:tc>
        <w:tc>
          <w:tcPr>
            <w:tcW w:w="5386" w:type="dxa"/>
            <w:vAlign w:val="center"/>
          </w:tcPr>
          <w:p w:rsidR="00047211" w:rsidRDefault="003C3CB4">
            <w:pPr>
              <w:pStyle w:val="2"/>
            </w:pPr>
            <w:r>
              <w:t>文物建筑修复成本</w:t>
            </w:r>
          </w:p>
        </w:tc>
        <w:tc>
          <w:tcPr>
            <w:tcW w:w="2268" w:type="dxa"/>
            <w:vAlign w:val="center"/>
          </w:tcPr>
          <w:p w:rsidR="00047211" w:rsidRDefault="003C3CB4">
            <w:pPr>
              <w:pStyle w:val="2"/>
            </w:pPr>
            <w:r>
              <w:t>≤87</w:t>
            </w:r>
            <w:r>
              <w:t>万元</w:t>
            </w:r>
          </w:p>
        </w:tc>
        <w:tc>
          <w:tcPr>
            <w:tcW w:w="1276" w:type="dxa"/>
            <w:vAlign w:val="center"/>
          </w:tcPr>
          <w:p w:rsidR="00047211" w:rsidRDefault="003C3CB4">
            <w:pPr>
              <w:pStyle w:val="2"/>
            </w:pPr>
            <w:r>
              <w:t>依据工程项目方案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文物建筑安全保护率</w:t>
            </w:r>
          </w:p>
        </w:tc>
        <w:tc>
          <w:tcPr>
            <w:tcW w:w="5386" w:type="dxa"/>
            <w:vAlign w:val="center"/>
          </w:tcPr>
          <w:p w:rsidR="00047211" w:rsidRDefault="003C3CB4">
            <w:pPr>
              <w:pStyle w:val="2"/>
            </w:pPr>
            <w:r>
              <w:t>文物建筑安全保护率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依据工程项目方案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保护单位对文物保护修复满意度</w:t>
            </w:r>
          </w:p>
        </w:tc>
        <w:tc>
          <w:tcPr>
            <w:tcW w:w="5386" w:type="dxa"/>
            <w:vAlign w:val="center"/>
          </w:tcPr>
          <w:p w:rsidR="00047211" w:rsidRDefault="003C3CB4">
            <w:pPr>
              <w:pStyle w:val="2"/>
            </w:pPr>
            <w:r>
              <w:t>保护单位对文物保护修复满意度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3</w:t>
      </w:r>
      <w:r>
        <w:rPr>
          <w:rFonts w:ascii="方正仿宋_GBK" w:eastAsia="方正仿宋_GBK" w:hAnsi="方正仿宋_GBK" w:cs="方正仿宋_GBK"/>
          <w:b/>
          <w:color w:val="000000"/>
          <w:sz w:val="28"/>
        </w:rPr>
        <w:t>、北岳庙数字化项目绩效目标表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13063424P00C40D100025</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北岳庙数字化项目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30.00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30.00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30</w:t>
            </w:r>
            <w:r>
              <w:t>万元，其中县级资金</w:t>
            </w:r>
            <w:r>
              <w:t>30</w:t>
            </w:r>
            <w:r>
              <w:t>万元，主要用于北岳庙数字化建设。</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30.00</w:t>
            </w:r>
          </w:p>
        </w:tc>
        <w:tc>
          <w:tcPr>
            <w:tcW w:w="2835" w:type="dxa"/>
            <w:vAlign w:val="center"/>
          </w:tcPr>
          <w:p w:rsidR="00047211" w:rsidRDefault="003C3CB4">
            <w:pPr>
              <w:pStyle w:val="3"/>
            </w:pPr>
            <w:r>
              <w:t>30.00</w:t>
            </w:r>
          </w:p>
        </w:tc>
        <w:tc>
          <w:tcPr>
            <w:tcW w:w="2551" w:type="dxa"/>
            <w:vAlign w:val="center"/>
          </w:tcPr>
          <w:p w:rsidR="00047211" w:rsidRDefault="003C3CB4">
            <w:pPr>
              <w:pStyle w:val="3"/>
            </w:pPr>
            <w:r>
              <w:t>30.00</w:t>
            </w:r>
          </w:p>
        </w:tc>
        <w:tc>
          <w:tcPr>
            <w:tcW w:w="3544" w:type="dxa"/>
            <w:gridSpan w:val="2"/>
            <w:vAlign w:val="center"/>
          </w:tcPr>
          <w:p w:rsidR="00047211" w:rsidRDefault="003C3CB4">
            <w:pPr>
              <w:pStyle w:val="3"/>
            </w:pPr>
            <w:r>
              <w:t>30.00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通过对古建筑、遗址、碑刻进行数字信息采集，系统完整保存北岳庙文物及相关信息，将北岳庙历史文化遗产资料长久保存。</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古建筑碑刻扫描数量</w:t>
            </w:r>
          </w:p>
        </w:tc>
        <w:tc>
          <w:tcPr>
            <w:tcW w:w="5386" w:type="dxa"/>
            <w:vAlign w:val="center"/>
          </w:tcPr>
          <w:p w:rsidR="00047211" w:rsidRDefault="003C3CB4">
            <w:pPr>
              <w:pStyle w:val="2"/>
            </w:pPr>
            <w:r>
              <w:t>古建筑、碑刻实际扫描数</w:t>
            </w:r>
          </w:p>
        </w:tc>
        <w:tc>
          <w:tcPr>
            <w:tcW w:w="2268" w:type="dxa"/>
            <w:vAlign w:val="center"/>
          </w:tcPr>
          <w:p w:rsidR="00047211" w:rsidRDefault="003C3CB4">
            <w:pPr>
              <w:pStyle w:val="2"/>
            </w:pPr>
            <w:r>
              <w:t>37</w:t>
            </w:r>
            <w:r>
              <w:t>座（个）</w:t>
            </w:r>
          </w:p>
        </w:tc>
        <w:tc>
          <w:tcPr>
            <w:tcW w:w="1276" w:type="dxa"/>
            <w:vAlign w:val="center"/>
          </w:tcPr>
          <w:p w:rsidR="00047211" w:rsidRDefault="003C3CB4">
            <w:pPr>
              <w:pStyle w:val="2"/>
            </w:pPr>
            <w:r>
              <w:t>依据项目工作方案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北岳庙数字化项目成本</w:t>
            </w:r>
          </w:p>
        </w:tc>
        <w:tc>
          <w:tcPr>
            <w:tcW w:w="5386" w:type="dxa"/>
            <w:vAlign w:val="center"/>
          </w:tcPr>
          <w:p w:rsidR="00047211" w:rsidRDefault="003C3CB4">
            <w:pPr>
              <w:pStyle w:val="2"/>
            </w:pPr>
            <w:r>
              <w:t>北岳庙数字化项目成本</w:t>
            </w:r>
          </w:p>
        </w:tc>
        <w:tc>
          <w:tcPr>
            <w:tcW w:w="2268" w:type="dxa"/>
            <w:vAlign w:val="center"/>
          </w:tcPr>
          <w:p w:rsidR="00047211" w:rsidRDefault="003C3CB4">
            <w:pPr>
              <w:pStyle w:val="2"/>
            </w:pPr>
            <w:r>
              <w:t>≤30</w:t>
            </w:r>
            <w:r>
              <w:t>万元</w:t>
            </w:r>
          </w:p>
        </w:tc>
        <w:tc>
          <w:tcPr>
            <w:tcW w:w="1276" w:type="dxa"/>
            <w:vAlign w:val="center"/>
          </w:tcPr>
          <w:p w:rsidR="00047211" w:rsidRDefault="003C3CB4">
            <w:pPr>
              <w:pStyle w:val="2"/>
            </w:pPr>
            <w:r>
              <w:t>依据项目工作方案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项目资金完成时限</w:t>
            </w:r>
          </w:p>
        </w:tc>
        <w:tc>
          <w:tcPr>
            <w:tcW w:w="5386" w:type="dxa"/>
            <w:vAlign w:val="center"/>
          </w:tcPr>
          <w:p w:rsidR="00047211" w:rsidRDefault="003C3CB4">
            <w:pPr>
              <w:pStyle w:val="2"/>
            </w:pPr>
            <w:r>
              <w:t>项目资金完成时限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依据项目工作方案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北岳庙数字化项目完成率</w:t>
            </w:r>
          </w:p>
        </w:tc>
        <w:tc>
          <w:tcPr>
            <w:tcW w:w="5386" w:type="dxa"/>
            <w:vAlign w:val="center"/>
          </w:tcPr>
          <w:p w:rsidR="00047211" w:rsidRDefault="003C3CB4">
            <w:pPr>
              <w:pStyle w:val="2"/>
            </w:pPr>
            <w:r>
              <w:t>北岳庙数字化项目完成率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依据项目工作方案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北岳庙宝贵的历史文化遗产永久保留</w:t>
            </w:r>
          </w:p>
        </w:tc>
        <w:tc>
          <w:tcPr>
            <w:tcW w:w="5386" w:type="dxa"/>
            <w:vAlign w:val="center"/>
          </w:tcPr>
          <w:p w:rsidR="00047211" w:rsidRDefault="003C3CB4">
            <w:pPr>
              <w:pStyle w:val="2"/>
            </w:pPr>
            <w:r>
              <w:t>北岳庙宝贵的历史文化遗产永久保留</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依据项目工作方案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保护单位对项目数字化情况满意度</w:t>
            </w:r>
          </w:p>
        </w:tc>
        <w:tc>
          <w:tcPr>
            <w:tcW w:w="5386" w:type="dxa"/>
            <w:vAlign w:val="center"/>
          </w:tcPr>
          <w:p w:rsidR="00047211" w:rsidRDefault="003C3CB4">
            <w:pPr>
              <w:pStyle w:val="2"/>
            </w:pPr>
            <w:r>
              <w:t>保护单位对项目数字化情况满意度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4</w:t>
      </w:r>
      <w:r>
        <w:rPr>
          <w:rFonts w:ascii="方正仿宋_GBK" w:eastAsia="方正仿宋_GBK" w:hAnsi="方正仿宋_GBK" w:cs="方正仿宋_GBK"/>
          <w:b/>
          <w:color w:val="000000"/>
          <w:sz w:val="28"/>
        </w:rPr>
        <w:t>、博物馆免费开放补助资金项目绩效目标表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13063424P00EJRL10004A</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博物馆免费开放补助资金项目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62.00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62.00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62</w:t>
            </w:r>
            <w:r>
              <w:t>万元，其中中央资金</w:t>
            </w:r>
            <w:r>
              <w:t>52</w:t>
            </w:r>
            <w:r>
              <w:t>万元，省级资金</w:t>
            </w:r>
            <w:r>
              <w:t>10</w:t>
            </w:r>
            <w:r>
              <w:t>万元，主要用于博物馆免费开放，发挥其社会功能，弘扬优秀文化传统，满足人民日益增长的精神文化需求。</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15.50</w:t>
            </w:r>
          </w:p>
        </w:tc>
        <w:tc>
          <w:tcPr>
            <w:tcW w:w="2835" w:type="dxa"/>
            <w:vAlign w:val="center"/>
          </w:tcPr>
          <w:p w:rsidR="00047211" w:rsidRDefault="003C3CB4">
            <w:pPr>
              <w:pStyle w:val="3"/>
            </w:pPr>
            <w:r>
              <w:t>31.00</w:t>
            </w:r>
          </w:p>
        </w:tc>
        <w:tc>
          <w:tcPr>
            <w:tcW w:w="2551" w:type="dxa"/>
            <w:vAlign w:val="center"/>
          </w:tcPr>
          <w:p w:rsidR="00047211" w:rsidRDefault="003C3CB4">
            <w:pPr>
              <w:pStyle w:val="3"/>
            </w:pPr>
            <w:r>
              <w:t>46.50</w:t>
            </w:r>
          </w:p>
        </w:tc>
        <w:tc>
          <w:tcPr>
            <w:tcW w:w="3544" w:type="dxa"/>
            <w:gridSpan w:val="2"/>
            <w:vAlign w:val="center"/>
          </w:tcPr>
          <w:p w:rsidR="00047211" w:rsidRDefault="003C3CB4">
            <w:pPr>
              <w:pStyle w:val="3"/>
            </w:pPr>
            <w:r>
              <w:t>62.00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通过对博物馆免费开放，发挥其社会功能，弘扬优秀文化传统，满足人民日益增长的精神文化需求。</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博物馆免费接待人次</w:t>
            </w:r>
          </w:p>
        </w:tc>
        <w:tc>
          <w:tcPr>
            <w:tcW w:w="5386" w:type="dxa"/>
            <w:vAlign w:val="center"/>
          </w:tcPr>
          <w:p w:rsidR="00047211" w:rsidRDefault="003C3CB4">
            <w:pPr>
              <w:pStyle w:val="2"/>
            </w:pPr>
            <w:r>
              <w:t>博物馆免费接待人次</w:t>
            </w:r>
          </w:p>
        </w:tc>
        <w:tc>
          <w:tcPr>
            <w:tcW w:w="2268" w:type="dxa"/>
            <w:vAlign w:val="center"/>
          </w:tcPr>
          <w:p w:rsidR="00047211" w:rsidRDefault="003C3CB4">
            <w:pPr>
              <w:pStyle w:val="2"/>
            </w:pPr>
            <w:r>
              <w:t>≥18000</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免费开放工作完成率</w:t>
            </w:r>
          </w:p>
        </w:tc>
        <w:tc>
          <w:tcPr>
            <w:tcW w:w="5386" w:type="dxa"/>
            <w:vAlign w:val="center"/>
          </w:tcPr>
          <w:p w:rsidR="00047211" w:rsidRDefault="003C3CB4">
            <w:pPr>
              <w:pStyle w:val="2"/>
            </w:pPr>
            <w:r>
              <w:t>免费开放工作完成率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免费开放工作完成及时率</w:t>
            </w:r>
          </w:p>
        </w:tc>
        <w:tc>
          <w:tcPr>
            <w:tcW w:w="5386" w:type="dxa"/>
            <w:vAlign w:val="center"/>
          </w:tcPr>
          <w:p w:rsidR="00047211" w:rsidRDefault="003C3CB4">
            <w:pPr>
              <w:pStyle w:val="2"/>
            </w:pPr>
            <w:r>
              <w:t>免费开放工作完成及时率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博物馆免费开放成本</w:t>
            </w:r>
          </w:p>
        </w:tc>
        <w:tc>
          <w:tcPr>
            <w:tcW w:w="5386" w:type="dxa"/>
            <w:vAlign w:val="center"/>
          </w:tcPr>
          <w:p w:rsidR="00047211" w:rsidRDefault="003C3CB4">
            <w:pPr>
              <w:pStyle w:val="2"/>
            </w:pPr>
            <w:r>
              <w:t>博物馆免费开放成本</w:t>
            </w:r>
          </w:p>
        </w:tc>
        <w:tc>
          <w:tcPr>
            <w:tcW w:w="2268" w:type="dxa"/>
            <w:vAlign w:val="center"/>
          </w:tcPr>
          <w:p w:rsidR="00047211" w:rsidRDefault="003C3CB4">
            <w:pPr>
              <w:pStyle w:val="2"/>
            </w:pPr>
            <w:r>
              <w:t>62</w:t>
            </w:r>
            <w:r>
              <w:t>万元</w:t>
            </w:r>
            <w:r>
              <w:t>/</w:t>
            </w:r>
            <w:r>
              <w:t>年</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游客人次较上年增长率</w:t>
            </w:r>
          </w:p>
        </w:tc>
        <w:tc>
          <w:tcPr>
            <w:tcW w:w="5386" w:type="dxa"/>
            <w:vAlign w:val="center"/>
          </w:tcPr>
          <w:p w:rsidR="00047211" w:rsidRDefault="003C3CB4">
            <w:pPr>
              <w:pStyle w:val="2"/>
            </w:pPr>
            <w:r>
              <w:t>游客人次较上年增长率</w:t>
            </w:r>
          </w:p>
        </w:tc>
        <w:tc>
          <w:tcPr>
            <w:tcW w:w="2268" w:type="dxa"/>
            <w:vAlign w:val="center"/>
          </w:tcPr>
          <w:p w:rsidR="00047211" w:rsidRDefault="003C3CB4">
            <w:pPr>
              <w:pStyle w:val="2"/>
            </w:pPr>
            <w:r>
              <w:t>≥5%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游客满意度</w:t>
            </w:r>
          </w:p>
        </w:tc>
        <w:tc>
          <w:tcPr>
            <w:tcW w:w="5386" w:type="dxa"/>
            <w:vAlign w:val="center"/>
          </w:tcPr>
          <w:p w:rsidR="00047211" w:rsidRDefault="003C3CB4">
            <w:pPr>
              <w:pStyle w:val="2"/>
            </w:pPr>
            <w:r>
              <w:t>游客满意度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5</w:t>
      </w:r>
      <w:r>
        <w:rPr>
          <w:rFonts w:ascii="方正仿宋_GBK" w:eastAsia="方正仿宋_GBK" w:hAnsi="方正仿宋_GBK" w:cs="方正仿宋_GBK"/>
          <w:b/>
          <w:color w:val="000000"/>
          <w:sz w:val="28"/>
        </w:rPr>
        <w:t>、曲阳县文物保管所古建筑类文保单位维修（维护）经费绩效目标表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13063424P00EE1910004F</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曲阳县文物保管所古建筑类文保单位维修（维护）经费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100000</w:t>
            </w:r>
            <w:r>
              <w:t>元，其中县级资金</w:t>
            </w:r>
            <w:r>
              <w:t>100000</w:t>
            </w:r>
            <w:r>
              <w:t>元，主要用于对文保所内古建筑进行日常维护保养。</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2.50</w:t>
            </w:r>
          </w:p>
        </w:tc>
        <w:tc>
          <w:tcPr>
            <w:tcW w:w="2835" w:type="dxa"/>
            <w:vAlign w:val="center"/>
          </w:tcPr>
          <w:p w:rsidR="00047211" w:rsidRDefault="003C3CB4">
            <w:pPr>
              <w:pStyle w:val="3"/>
            </w:pPr>
            <w:r>
              <w:t>5.00</w:t>
            </w:r>
          </w:p>
        </w:tc>
        <w:tc>
          <w:tcPr>
            <w:tcW w:w="2551" w:type="dxa"/>
            <w:vAlign w:val="center"/>
          </w:tcPr>
          <w:p w:rsidR="00047211" w:rsidRDefault="003C3CB4">
            <w:pPr>
              <w:pStyle w:val="3"/>
            </w:pPr>
            <w:r>
              <w:t>7.50</w:t>
            </w:r>
          </w:p>
        </w:tc>
        <w:tc>
          <w:tcPr>
            <w:tcW w:w="3544" w:type="dxa"/>
            <w:gridSpan w:val="2"/>
            <w:vAlign w:val="center"/>
          </w:tcPr>
          <w:p w:rsidR="00047211" w:rsidRDefault="003C3CB4">
            <w:pPr>
              <w:pStyle w:val="3"/>
            </w:pPr>
            <w:r>
              <w:t>10.00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通过对建筑持续、规范、科学的开展日常保养维护工作，及时发现、妥善处理病毒威胁，确保古建筑良好状态，延续古建筑的使用寿命。</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古建筑维护数量</w:t>
            </w:r>
          </w:p>
        </w:tc>
        <w:tc>
          <w:tcPr>
            <w:tcW w:w="5386" w:type="dxa"/>
            <w:vAlign w:val="center"/>
          </w:tcPr>
          <w:p w:rsidR="00047211" w:rsidRDefault="003C3CB4">
            <w:pPr>
              <w:pStyle w:val="2"/>
            </w:pPr>
            <w:r>
              <w:t>古建筑维护数量</w:t>
            </w:r>
          </w:p>
        </w:tc>
        <w:tc>
          <w:tcPr>
            <w:tcW w:w="2268" w:type="dxa"/>
            <w:vAlign w:val="center"/>
          </w:tcPr>
          <w:p w:rsidR="00047211" w:rsidRDefault="003C3CB4">
            <w:pPr>
              <w:pStyle w:val="2"/>
            </w:pPr>
            <w:r>
              <w:t>≥4</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维修维护验收合格率</w:t>
            </w:r>
          </w:p>
        </w:tc>
        <w:tc>
          <w:tcPr>
            <w:tcW w:w="5386" w:type="dxa"/>
            <w:vAlign w:val="center"/>
          </w:tcPr>
          <w:p w:rsidR="00047211" w:rsidRDefault="003C3CB4">
            <w:pPr>
              <w:pStyle w:val="2"/>
            </w:pPr>
            <w:r>
              <w:t>维修维护验收合格率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古建筑维护工程完成时限</w:t>
            </w:r>
          </w:p>
        </w:tc>
        <w:tc>
          <w:tcPr>
            <w:tcW w:w="5386" w:type="dxa"/>
            <w:vAlign w:val="center"/>
          </w:tcPr>
          <w:p w:rsidR="00047211" w:rsidRDefault="003C3CB4">
            <w:pPr>
              <w:pStyle w:val="2"/>
            </w:pPr>
            <w:r>
              <w:t>古建筑维护工程完成时限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古建筑维修平均成本</w:t>
            </w:r>
          </w:p>
        </w:tc>
        <w:tc>
          <w:tcPr>
            <w:tcW w:w="5386" w:type="dxa"/>
            <w:vAlign w:val="center"/>
          </w:tcPr>
          <w:p w:rsidR="00047211" w:rsidRDefault="003C3CB4">
            <w:pPr>
              <w:pStyle w:val="2"/>
            </w:pPr>
            <w:r>
              <w:t>古建筑维修平均成本</w:t>
            </w:r>
          </w:p>
        </w:tc>
        <w:tc>
          <w:tcPr>
            <w:tcW w:w="2268" w:type="dxa"/>
            <w:vAlign w:val="center"/>
          </w:tcPr>
          <w:p w:rsidR="00047211" w:rsidRDefault="003C3CB4">
            <w:pPr>
              <w:pStyle w:val="2"/>
            </w:pPr>
            <w:r>
              <w:t>≤2.5</w:t>
            </w:r>
            <w:r>
              <w:t>万元</w:t>
            </w:r>
            <w:r>
              <w:t>/</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古建筑安全隐患下降率</w:t>
            </w:r>
          </w:p>
        </w:tc>
        <w:tc>
          <w:tcPr>
            <w:tcW w:w="5386" w:type="dxa"/>
            <w:vAlign w:val="center"/>
          </w:tcPr>
          <w:p w:rsidR="00047211" w:rsidRDefault="003C3CB4">
            <w:pPr>
              <w:pStyle w:val="2"/>
            </w:pPr>
            <w:r>
              <w:t>古建筑安全隐患下降率</w:t>
            </w:r>
          </w:p>
        </w:tc>
        <w:tc>
          <w:tcPr>
            <w:tcW w:w="2268" w:type="dxa"/>
            <w:vAlign w:val="center"/>
          </w:tcPr>
          <w:p w:rsidR="00047211" w:rsidRDefault="003C3CB4">
            <w:pPr>
              <w:pStyle w:val="2"/>
            </w:pPr>
            <w:r>
              <w:t>≥5%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群众满意度</w:t>
            </w:r>
          </w:p>
        </w:tc>
        <w:tc>
          <w:tcPr>
            <w:tcW w:w="5386" w:type="dxa"/>
            <w:vAlign w:val="center"/>
          </w:tcPr>
          <w:p w:rsidR="00047211" w:rsidRDefault="003C3CB4">
            <w:pPr>
              <w:pStyle w:val="2"/>
            </w:pPr>
            <w:r>
              <w:t>群众满意度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6</w:t>
      </w:r>
      <w:r>
        <w:rPr>
          <w:rFonts w:ascii="方正仿宋_GBK" w:eastAsia="方正仿宋_GBK" w:hAnsi="方正仿宋_GBK" w:cs="方正仿宋_GBK"/>
          <w:b/>
          <w:color w:val="000000"/>
          <w:sz w:val="28"/>
        </w:rPr>
        <w:t>、曲阳县文物保管所日常公用经费绩效目标表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13063424P003690100038</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曲阳县文物保管所日常公用经费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40.00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40.00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400000</w:t>
            </w:r>
            <w:r>
              <w:t>元，其中县级资金</w:t>
            </w:r>
            <w:r>
              <w:t>400000</w:t>
            </w:r>
            <w:r>
              <w:t>元，主要用于文保所日常运转。</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10.00</w:t>
            </w:r>
          </w:p>
        </w:tc>
        <w:tc>
          <w:tcPr>
            <w:tcW w:w="2835" w:type="dxa"/>
            <w:vAlign w:val="center"/>
          </w:tcPr>
          <w:p w:rsidR="00047211" w:rsidRDefault="003C3CB4">
            <w:pPr>
              <w:pStyle w:val="3"/>
            </w:pPr>
            <w:r>
              <w:t>20.00</w:t>
            </w:r>
          </w:p>
        </w:tc>
        <w:tc>
          <w:tcPr>
            <w:tcW w:w="2551" w:type="dxa"/>
            <w:vAlign w:val="center"/>
          </w:tcPr>
          <w:p w:rsidR="00047211" w:rsidRDefault="003C3CB4">
            <w:pPr>
              <w:pStyle w:val="3"/>
            </w:pPr>
            <w:r>
              <w:t>30.00</w:t>
            </w:r>
          </w:p>
        </w:tc>
        <w:tc>
          <w:tcPr>
            <w:tcW w:w="3544" w:type="dxa"/>
            <w:gridSpan w:val="2"/>
            <w:vAlign w:val="center"/>
          </w:tcPr>
          <w:p w:rsidR="00047211" w:rsidRDefault="003C3CB4">
            <w:pPr>
              <w:pStyle w:val="3"/>
            </w:pPr>
            <w:r>
              <w:t>40.00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通过对项目实施，确保北岳庙各项工作的正常开展和环境改善。</w:t>
            </w:r>
            <w:r>
              <w:tab/>
            </w:r>
            <w:r>
              <w:tab/>
            </w:r>
            <w:r>
              <w:tab/>
            </w:r>
            <w:r>
              <w:tab/>
            </w:r>
            <w:r>
              <w:tab/>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日常巡查次数</w:t>
            </w:r>
          </w:p>
        </w:tc>
        <w:tc>
          <w:tcPr>
            <w:tcW w:w="5386" w:type="dxa"/>
            <w:vAlign w:val="center"/>
          </w:tcPr>
          <w:p w:rsidR="00047211" w:rsidRDefault="003C3CB4">
            <w:pPr>
              <w:pStyle w:val="2"/>
            </w:pPr>
            <w:r>
              <w:t>日常巡查次数</w:t>
            </w:r>
          </w:p>
        </w:tc>
        <w:tc>
          <w:tcPr>
            <w:tcW w:w="2268" w:type="dxa"/>
            <w:vAlign w:val="center"/>
          </w:tcPr>
          <w:p w:rsidR="00047211" w:rsidRDefault="003C3CB4">
            <w:pPr>
              <w:pStyle w:val="2"/>
            </w:pPr>
            <w:r>
              <w:t>≥3</w:t>
            </w:r>
            <w:r>
              <w:t>次</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综合事务完成率</w:t>
            </w:r>
          </w:p>
        </w:tc>
        <w:tc>
          <w:tcPr>
            <w:tcW w:w="5386" w:type="dxa"/>
            <w:vAlign w:val="center"/>
          </w:tcPr>
          <w:p w:rsidR="00047211" w:rsidRDefault="003C3CB4">
            <w:pPr>
              <w:pStyle w:val="2"/>
            </w:pPr>
            <w:r>
              <w:t>综合事务完成率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综合事务完成时限</w:t>
            </w:r>
          </w:p>
        </w:tc>
        <w:tc>
          <w:tcPr>
            <w:tcW w:w="5386" w:type="dxa"/>
            <w:vAlign w:val="center"/>
          </w:tcPr>
          <w:p w:rsidR="00047211" w:rsidRDefault="003C3CB4">
            <w:pPr>
              <w:pStyle w:val="2"/>
            </w:pPr>
            <w:r>
              <w:t>综合事务完成时限</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运行成本控制数</w:t>
            </w:r>
          </w:p>
        </w:tc>
        <w:tc>
          <w:tcPr>
            <w:tcW w:w="5386" w:type="dxa"/>
            <w:vAlign w:val="center"/>
          </w:tcPr>
          <w:p w:rsidR="00047211" w:rsidRDefault="003C3CB4">
            <w:pPr>
              <w:pStyle w:val="2"/>
            </w:pPr>
            <w:r>
              <w:t>运行成本控制数</w:t>
            </w:r>
          </w:p>
        </w:tc>
        <w:tc>
          <w:tcPr>
            <w:tcW w:w="2268" w:type="dxa"/>
            <w:vAlign w:val="center"/>
          </w:tcPr>
          <w:p w:rsidR="00047211" w:rsidRDefault="003C3CB4">
            <w:pPr>
              <w:pStyle w:val="2"/>
            </w:pPr>
            <w:r>
              <w:t>≤40</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景区正常运转保障率</w:t>
            </w:r>
          </w:p>
        </w:tc>
        <w:tc>
          <w:tcPr>
            <w:tcW w:w="5386" w:type="dxa"/>
            <w:vAlign w:val="center"/>
          </w:tcPr>
          <w:p w:rsidR="00047211" w:rsidRDefault="003C3CB4">
            <w:pPr>
              <w:pStyle w:val="2"/>
            </w:pPr>
            <w:r>
              <w:t>景区正常运转保障率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7</w:t>
      </w:r>
      <w:r>
        <w:rPr>
          <w:rFonts w:ascii="方正仿宋_GBK" w:eastAsia="方正仿宋_GBK" w:hAnsi="方正仿宋_GBK" w:cs="方正仿宋_GBK"/>
          <w:b/>
          <w:color w:val="000000"/>
          <w:sz w:val="28"/>
        </w:rPr>
        <w:t>、唐白石盘龙石灯抢救性保护修复绩效目标表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13063423P000007100013</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唐白石盘龙石灯抢救性保护修复</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8.80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8.80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8.8</w:t>
            </w:r>
            <w:r>
              <w:t>万元，其中中央结转资金</w:t>
            </w:r>
            <w:r>
              <w:t>8.8</w:t>
            </w:r>
            <w:r>
              <w:t>万元。主要用于对唐代盘龙石灯进行抢救性修复，消除病害，确保文物安全性、稳定性，最大限度延长石刻文物保存年限。</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8.80</w:t>
            </w:r>
          </w:p>
        </w:tc>
        <w:tc>
          <w:tcPr>
            <w:tcW w:w="2551" w:type="dxa"/>
            <w:vAlign w:val="center"/>
          </w:tcPr>
          <w:p w:rsidR="00047211" w:rsidRDefault="003C3CB4">
            <w:pPr>
              <w:pStyle w:val="3"/>
            </w:pPr>
            <w:r>
              <w:t>8.80</w:t>
            </w:r>
          </w:p>
        </w:tc>
        <w:tc>
          <w:tcPr>
            <w:tcW w:w="3544" w:type="dxa"/>
            <w:gridSpan w:val="2"/>
            <w:vAlign w:val="center"/>
          </w:tcPr>
          <w:p w:rsidR="00047211" w:rsidRDefault="003C3CB4">
            <w:pPr>
              <w:pStyle w:val="3"/>
            </w:pPr>
            <w:r>
              <w:t>8.80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通过对加强石刻文物保护，对唐代盘龙石灯进行抢救性修复，消除病害，确保文物安全性、稳定性，最大限度延长石刻文物保存年限。</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修复文物数量</w:t>
            </w:r>
          </w:p>
        </w:tc>
        <w:tc>
          <w:tcPr>
            <w:tcW w:w="5386" w:type="dxa"/>
            <w:vAlign w:val="center"/>
          </w:tcPr>
          <w:p w:rsidR="00047211" w:rsidRDefault="003C3CB4">
            <w:pPr>
              <w:pStyle w:val="2"/>
            </w:pPr>
            <w:r>
              <w:t>修复文物数量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项目验收合格率</w:t>
            </w:r>
          </w:p>
        </w:tc>
        <w:tc>
          <w:tcPr>
            <w:tcW w:w="5386" w:type="dxa"/>
            <w:vAlign w:val="center"/>
          </w:tcPr>
          <w:p w:rsidR="00047211" w:rsidRDefault="003C3CB4">
            <w:pPr>
              <w:pStyle w:val="2"/>
            </w:pPr>
            <w:r>
              <w:t>项目验收合格率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修复文物完成时限</w:t>
            </w:r>
          </w:p>
        </w:tc>
        <w:tc>
          <w:tcPr>
            <w:tcW w:w="5386" w:type="dxa"/>
            <w:vAlign w:val="center"/>
          </w:tcPr>
          <w:p w:rsidR="00047211" w:rsidRDefault="003C3CB4">
            <w:pPr>
              <w:pStyle w:val="2"/>
            </w:pPr>
            <w:r>
              <w:t>修复文物完成时限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文物修复成本</w:t>
            </w:r>
          </w:p>
        </w:tc>
        <w:tc>
          <w:tcPr>
            <w:tcW w:w="5386" w:type="dxa"/>
            <w:vAlign w:val="center"/>
          </w:tcPr>
          <w:p w:rsidR="00047211" w:rsidRDefault="003C3CB4">
            <w:pPr>
              <w:pStyle w:val="2"/>
            </w:pPr>
            <w:r>
              <w:t>文物修复成本</w:t>
            </w:r>
          </w:p>
        </w:tc>
        <w:tc>
          <w:tcPr>
            <w:tcW w:w="2268" w:type="dxa"/>
            <w:vAlign w:val="center"/>
          </w:tcPr>
          <w:p w:rsidR="00047211" w:rsidRDefault="003C3CB4">
            <w:pPr>
              <w:pStyle w:val="2"/>
            </w:pPr>
            <w:r>
              <w:t>≤8.8</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石刻文物的安全保护率</w:t>
            </w:r>
          </w:p>
        </w:tc>
        <w:tc>
          <w:tcPr>
            <w:tcW w:w="5386" w:type="dxa"/>
            <w:vAlign w:val="center"/>
          </w:tcPr>
          <w:p w:rsidR="00047211" w:rsidRDefault="003C3CB4">
            <w:pPr>
              <w:pStyle w:val="2"/>
            </w:pPr>
            <w:r>
              <w:t>石刻文物的安全保护率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保护单位对文物保护满意度</w:t>
            </w:r>
          </w:p>
        </w:tc>
        <w:tc>
          <w:tcPr>
            <w:tcW w:w="5386" w:type="dxa"/>
            <w:vAlign w:val="center"/>
          </w:tcPr>
          <w:p w:rsidR="00047211" w:rsidRDefault="003C3CB4">
            <w:pPr>
              <w:pStyle w:val="2"/>
            </w:pPr>
            <w:r>
              <w:t>保护单位对文物保护满意度</w:t>
            </w:r>
          </w:p>
        </w:tc>
        <w:tc>
          <w:tcPr>
            <w:tcW w:w="2268" w:type="dxa"/>
            <w:vAlign w:val="center"/>
          </w:tcPr>
          <w:p w:rsidR="00047211" w:rsidRDefault="003C3CB4">
            <w:pPr>
              <w:pStyle w:val="2"/>
            </w:pPr>
            <w:r>
              <w:t>≥90%</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8</w:t>
      </w:r>
      <w:r>
        <w:rPr>
          <w:rFonts w:ascii="方正仿宋_GBK" w:eastAsia="方正仿宋_GBK" w:hAnsi="方正仿宋_GBK" w:cs="方正仿宋_GBK"/>
          <w:b/>
          <w:color w:val="000000"/>
          <w:sz w:val="28"/>
        </w:rPr>
        <w:t>、文保所劳务派遣人员经费项目绩效目标表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13063424P004T8E10004H</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文保所劳务派遣人员经费项目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27.00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27.00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270014.3</w:t>
            </w:r>
            <w:r>
              <w:t>元，其中县级资金</w:t>
            </w:r>
            <w:r>
              <w:t>270014.3</w:t>
            </w:r>
            <w:r>
              <w:t>元，主要用于劳务派遣人员的工资及保险等。</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6.75</w:t>
            </w:r>
          </w:p>
        </w:tc>
        <w:tc>
          <w:tcPr>
            <w:tcW w:w="2835" w:type="dxa"/>
            <w:vAlign w:val="center"/>
          </w:tcPr>
          <w:p w:rsidR="00047211" w:rsidRDefault="003C3CB4">
            <w:pPr>
              <w:pStyle w:val="3"/>
            </w:pPr>
            <w:r>
              <w:t>13.50</w:t>
            </w:r>
          </w:p>
        </w:tc>
        <w:tc>
          <w:tcPr>
            <w:tcW w:w="2551" w:type="dxa"/>
            <w:vAlign w:val="center"/>
          </w:tcPr>
          <w:p w:rsidR="00047211" w:rsidRDefault="003C3CB4">
            <w:pPr>
              <w:pStyle w:val="3"/>
            </w:pPr>
            <w:r>
              <w:t>20.25</w:t>
            </w:r>
          </w:p>
        </w:tc>
        <w:tc>
          <w:tcPr>
            <w:tcW w:w="3544" w:type="dxa"/>
            <w:gridSpan w:val="2"/>
            <w:vAlign w:val="center"/>
          </w:tcPr>
          <w:p w:rsidR="00047211" w:rsidRDefault="003C3CB4">
            <w:pPr>
              <w:pStyle w:val="3"/>
            </w:pPr>
            <w:r>
              <w:t>27.00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通过光禹劳务派遣有限公司面向社会招聘劳务派遣工作人员</w:t>
            </w:r>
            <w:r>
              <w:t>5</w:t>
            </w:r>
            <w:r>
              <w:t>人（</w:t>
            </w:r>
            <w:r>
              <w:t>2018</w:t>
            </w:r>
            <w:r>
              <w:t>年招聘</w:t>
            </w:r>
            <w:r>
              <w:t>5</w:t>
            </w:r>
            <w:r>
              <w:t>人），从事导游讲解服务工作，保障北岳庙日常工作正常运转。</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劳务派遣人员数量</w:t>
            </w:r>
          </w:p>
        </w:tc>
        <w:tc>
          <w:tcPr>
            <w:tcW w:w="5386" w:type="dxa"/>
            <w:vAlign w:val="center"/>
          </w:tcPr>
          <w:p w:rsidR="00047211" w:rsidRDefault="003C3CB4">
            <w:pPr>
              <w:pStyle w:val="2"/>
            </w:pPr>
            <w:r>
              <w:t>劳务派遣人员数量</w:t>
            </w:r>
          </w:p>
        </w:tc>
        <w:tc>
          <w:tcPr>
            <w:tcW w:w="2268" w:type="dxa"/>
            <w:vAlign w:val="center"/>
          </w:tcPr>
          <w:p w:rsidR="00047211" w:rsidRDefault="003C3CB4">
            <w:pPr>
              <w:pStyle w:val="2"/>
            </w:pPr>
            <w:r>
              <w:t>5</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劳务派遣人员补助发放到位率</w:t>
            </w:r>
          </w:p>
        </w:tc>
        <w:tc>
          <w:tcPr>
            <w:tcW w:w="5386" w:type="dxa"/>
            <w:vAlign w:val="center"/>
          </w:tcPr>
          <w:p w:rsidR="00047211" w:rsidRDefault="003C3CB4">
            <w:pPr>
              <w:pStyle w:val="2"/>
            </w:pPr>
            <w:r>
              <w:t>劳务派遣人员补助发放到位率</w:t>
            </w:r>
          </w:p>
        </w:tc>
        <w:tc>
          <w:tcPr>
            <w:tcW w:w="2268" w:type="dxa"/>
            <w:vAlign w:val="center"/>
          </w:tcPr>
          <w:p w:rsidR="00047211" w:rsidRDefault="003C3CB4">
            <w:pPr>
              <w:pStyle w:val="2"/>
            </w:pPr>
            <w:r>
              <w:t>100%</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劳务派遣人员发放及时率</w:t>
            </w:r>
          </w:p>
        </w:tc>
        <w:tc>
          <w:tcPr>
            <w:tcW w:w="5386" w:type="dxa"/>
            <w:vAlign w:val="center"/>
          </w:tcPr>
          <w:p w:rsidR="00047211" w:rsidRDefault="003C3CB4">
            <w:pPr>
              <w:pStyle w:val="2"/>
            </w:pPr>
            <w:r>
              <w:t>劳务派遣人员发放时限</w:t>
            </w:r>
          </w:p>
        </w:tc>
        <w:tc>
          <w:tcPr>
            <w:tcW w:w="2268" w:type="dxa"/>
            <w:vAlign w:val="center"/>
          </w:tcPr>
          <w:p w:rsidR="00047211" w:rsidRDefault="003C3CB4">
            <w:pPr>
              <w:pStyle w:val="2"/>
            </w:pPr>
            <w:r>
              <w:t>2024</w:t>
            </w:r>
            <w:r>
              <w:t>年</w:t>
            </w:r>
            <w:r>
              <w:t>12</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劳务派遣人员工资发放成本</w:t>
            </w:r>
          </w:p>
        </w:tc>
        <w:tc>
          <w:tcPr>
            <w:tcW w:w="5386" w:type="dxa"/>
            <w:vAlign w:val="center"/>
          </w:tcPr>
          <w:p w:rsidR="00047211" w:rsidRDefault="003C3CB4">
            <w:pPr>
              <w:pStyle w:val="2"/>
            </w:pPr>
            <w:r>
              <w:t>劳务派遣人员工资发放成本</w:t>
            </w:r>
          </w:p>
        </w:tc>
        <w:tc>
          <w:tcPr>
            <w:tcW w:w="2268" w:type="dxa"/>
            <w:vAlign w:val="center"/>
          </w:tcPr>
          <w:p w:rsidR="00047211" w:rsidRDefault="003C3CB4">
            <w:pPr>
              <w:pStyle w:val="2"/>
            </w:pPr>
            <w:r>
              <w:t>≤27</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劳务派遣人员尽职尽责率</w:t>
            </w:r>
          </w:p>
        </w:tc>
        <w:tc>
          <w:tcPr>
            <w:tcW w:w="5386" w:type="dxa"/>
            <w:vAlign w:val="center"/>
          </w:tcPr>
          <w:p w:rsidR="00047211" w:rsidRDefault="003C3CB4">
            <w:pPr>
              <w:pStyle w:val="2"/>
            </w:pPr>
            <w:r>
              <w:t>劳务派遣人员尽职尽责率</w:t>
            </w:r>
          </w:p>
        </w:tc>
        <w:tc>
          <w:tcPr>
            <w:tcW w:w="2268" w:type="dxa"/>
            <w:vAlign w:val="center"/>
          </w:tcPr>
          <w:p w:rsidR="00047211" w:rsidRDefault="003C3CB4">
            <w:pPr>
              <w:pStyle w:val="2"/>
            </w:pPr>
            <w:r>
              <w:t>≥96%</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9</w:t>
      </w:r>
      <w:r>
        <w:rPr>
          <w:rFonts w:ascii="方正仿宋_GBK" w:eastAsia="方正仿宋_GBK" w:hAnsi="方正仿宋_GBK" w:cs="方正仿宋_GBK"/>
          <w:b/>
          <w:color w:val="000000"/>
          <w:sz w:val="28"/>
        </w:rPr>
        <w:t>、文保所文物保护员补助经费绩效目标表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13063424P009BHM100043</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文保所文物保护员补助经费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12.35</w:t>
            </w:r>
          </w:p>
        </w:tc>
        <w:tc>
          <w:tcPr>
            <w:tcW w:w="2835" w:type="dxa"/>
            <w:vAlign w:val="center"/>
          </w:tcPr>
          <w:p w:rsidR="00047211" w:rsidRDefault="003C3CB4">
            <w:pPr>
              <w:pStyle w:val="10"/>
            </w:pPr>
            <w:r>
              <w:t>其中：财政</w:t>
            </w:r>
            <w:r>
              <w:t xml:space="preserve">   </w:t>
            </w:r>
            <w:r>
              <w:t xml:space="preserve"> </w:t>
            </w:r>
            <w:r>
              <w:t>资金</w:t>
            </w:r>
          </w:p>
        </w:tc>
        <w:tc>
          <w:tcPr>
            <w:tcW w:w="2551" w:type="dxa"/>
            <w:vAlign w:val="center"/>
          </w:tcPr>
          <w:p w:rsidR="00047211" w:rsidRDefault="003C3CB4">
            <w:pPr>
              <w:pStyle w:val="2"/>
            </w:pPr>
            <w:r>
              <w:t>12.35</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123500</w:t>
            </w:r>
            <w:r>
              <w:t>元，其中县级资金</w:t>
            </w:r>
            <w:r>
              <w:t>123500</w:t>
            </w:r>
            <w:r>
              <w:t>元，主要用于对文物保护员的补助支出。</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3.05</w:t>
            </w:r>
          </w:p>
        </w:tc>
        <w:tc>
          <w:tcPr>
            <w:tcW w:w="2835" w:type="dxa"/>
            <w:vAlign w:val="center"/>
          </w:tcPr>
          <w:p w:rsidR="00047211" w:rsidRDefault="003C3CB4">
            <w:pPr>
              <w:pStyle w:val="3"/>
            </w:pPr>
            <w:r>
              <w:t>6.10</w:t>
            </w:r>
          </w:p>
        </w:tc>
        <w:tc>
          <w:tcPr>
            <w:tcW w:w="2551" w:type="dxa"/>
            <w:vAlign w:val="center"/>
          </w:tcPr>
          <w:p w:rsidR="00047211" w:rsidRDefault="003C3CB4">
            <w:pPr>
              <w:pStyle w:val="3"/>
            </w:pPr>
            <w:r>
              <w:t>9.15</w:t>
            </w:r>
          </w:p>
        </w:tc>
        <w:tc>
          <w:tcPr>
            <w:tcW w:w="3544" w:type="dxa"/>
            <w:gridSpan w:val="2"/>
            <w:vAlign w:val="center"/>
          </w:tcPr>
          <w:p w:rsidR="00047211" w:rsidRDefault="003C3CB4">
            <w:pPr>
              <w:pStyle w:val="3"/>
            </w:pPr>
            <w:r>
              <w:t>12.35</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通过对义务保护员补助，有助于义务保护员对所在辖区文物点进行日常巡查看护，发现问题，及时汇报，确保文物安全。</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文物安全员数量</w:t>
            </w:r>
          </w:p>
        </w:tc>
        <w:tc>
          <w:tcPr>
            <w:tcW w:w="5386" w:type="dxa"/>
            <w:vAlign w:val="center"/>
          </w:tcPr>
          <w:p w:rsidR="00047211" w:rsidRDefault="003C3CB4">
            <w:pPr>
              <w:pStyle w:val="2"/>
            </w:pPr>
            <w:r>
              <w:t>文物安全员数量</w:t>
            </w:r>
          </w:p>
        </w:tc>
        <w:tc>
          <w:tcPr>
            <w:tcW w:w="2268" w:type="dxa"/>
            <w:vAlign w:val="center"/>
          </w:tcPr>
          <w:p w:rsidR="00047211" w:rsidRDefault="003C3CB4">
            <w:pPr>
              <w:pStyle w:val="2"/>
            </w:pPr>
            <w:r>
              <w:t>≤85</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文物保护员补助发放到位率</w:t>
            </w:r>
          </w:p>
        </w:tc>
        <w:tc>
          <w:tcPr>
            <w:tcW w:w="5386" w:type="dxa"/>
            <w:vAlign w:val="center"/>
          </w:tcPr>
          <w:p w:rsidR="00047211" w:rsidRDefault="003C3CB4">
            <w:pPr>
              <w:pStyle w:val="2"/>
            </w:pPr>
            <w:r>
              <w:t>文物保护员补助发放到位率</w:t>
            </w:r>
          </w:p>
        </w:tc>
        <w:tc>
          <w:tcPr>
            <w:tcW w:w="2268" w:type="dxa"/>
            <w:vAlign w:val="center"/>
          </w:tcPr>
          <w:p w:rsidR="00047211" w:rsidRDefault="003C3CB4">
            <w:pPr>
              <w:pStyle w:val="2"/>
            </w:pPr>
            <w:r>
              <w:t>≥90%</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文物保护员补助发放及时率</w:t>
            </w:r>
          </w:p>
        </w:tc>
        <w:tc>
          <w:tcPr>
            <w:tcW w:w="5386" w:type="dxa"/>
            <w:vAlign w:val="center"/>
          </w:tcPr>
          <w:p w:rsidR="00047211" w:rsidRDefault="003C3CB4">
            <w:pPr>
              <w:pStyle w:val="2"/>
            </w:pPr>
            <w:r>
              <w:t>文物保护员补助发放完成时限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rPr>
                <w:lang w:eastAsia="zh-CN"/>
              </w:rPr>
            </w:pPr>
            <w:r>
              <w:t>文物保护员人均补助</w:t>
            </w:r>
            <w:r>
              <w:rPr>
                <w:rFonts w:hint="eastAsia"/>
                <w:lang w:eastAsia="zh-CN"/>
              </w:rPr>
              <w:t>标准</w:t>
            </w:r>
          </w:p>
        </w:tc>
        <w:tc>
          <w:tcPr>
            <w:tcW w:w="5386" w:type="dxa"/>
            <w:vAlign w:val="center"/>
          </w:tcPr>
          <w:p w:rsidR="00047211" w:rsidRDefault="003C3CB4">
            <w:pPr>
              <w:pStyle w:val="2"/>
              <w:rPr>
                <w:lang w:eastAsia="zh-CN"/>
              </w:rPr>
            </w:pPr>
            <w:r>
              <w:t>文物保护员人均补助</w:t>
            </w:r>
            <w:r>
              <w:rPr>
                <w:rFonts w:hint="eastAsia"/>
                <w:lang w:eastAsia="zh-CN"/>
              </w:rPr>
              <w:t>标准</w:t>
            </w:r>
          </w:p>
        </w:tc>
        <w:tc>
          <w:tcPr>
            <w:tcW w:w="2268" w:type="dxa"/>
            <w:vAlign w:val="center"/>
          </w:tcPr>
          <w:p w:rsidR="00047211" w:rsidRDefault="003C3CB4">
            <w:pPr>
              <w:pStyle w:val="2"/>
            </w:pPr>
            <w:r>
              <w:t>≤1200</w:t>
            </w:r>
            <w:r>
              <w:t>元</w:t>
            </w:r>
            <w:r>
              <w:t>/</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受保护文物完好率</w:t>
            </w:r>
          </w:p>
        </w:tc>
        <w:tc>
          <w:tcPr>
            <w:tcW w:w="5386" w:type="dxa"/>
            <w:vAlign w:val="center"/>
          </w:tcPr>
          <w:p w:rsidR="00047211" w:rsidRDefault="003C3CB4">
            <w:pPr>
              <w:pStyle w:val="2"/>
            </w:pPr>
            <w:r>
              <w:t>受保护文物完好率</w:t>
            </w:r>
          </w:p>
        </w:tc>
        <w:tc>
          <w:tcPr>
            <w:tcW w:w="2268" w:type="dxa"/>
            <w:vAlign w:val="center"/>
          </w:tcPr>
          <w:p w:rsidR="00047211" w:rsidRDefault="003C3CB4">
            <w:pPr>
              <w:pStyle w:val="2"/>
            </w:pPr>
            <w:r>
              <w:t>≥90%</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10</w:t>
      </w:r>
      <w:r>
        <w:rPr>
          <w:rFonts w:ascii="方正仿宋_GBK" w:eastAsia="方正仿宋_GBK" w:hAnsi="方正仿宋_GBK" w:cs="方正仿宋_GBK"/>
          <w:b/>
          <w:color w:val="000000"/>
          <w:sz w:val="28"/>
        </w:rPr>
        <w:t>、文物保管所安防消防防雷设施维护经费绩效目标表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13063424P00242P10004R</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文物保管所安防消防防雷设施维护经费</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10</w:t>
            </w:r>
            <w:r>
              <w:t>万元，其中自筹资金</w:t>
            </w:r>
            <w:r>
              <w:t>10</w:t>
            </w:r>
            <w:r>
              <w:t>万元，主要用于文保单位安防消防防雷等维护。</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2.50</w:t>
            </w:r>
          </w:p>
        </w:tc>
        <w:tc>
          <w:tcPr>
            <w:tcW w:w="2835" w:type="dxa"/>
            <w:vAlign w:val="center"/>
          </w:tcPr>
          <w:p w:rsidR="00047211" w:rsidRDefault="003C3CB4">
            <w:pPr>
              <w:pStyle w:val="3"/>
            </w:pPr>
            <w:r>
              <w:t>5.00</w:t>
            </w:r>
          </w:p>
        </w:tc>
        <w:tc>
          <w:tcPr>
            <w:tcW w:w="2551" w:type="dxa"/>
            <w:vAlign w:val="center"/>
          </w:tcPr>
          <w:p w:rsidR="00047211" w:rsidRDefault="003C3CB4">
            <w:pPr>
              <w:pStyle w:val="3"/>
            </w:pPr>
            <w:r>
              <w:t>7.50</w:t>
            </w:r>
          </w:p>
        </w:tc>
        <w:tc>
          <w:tcPr>
            <w:tcW w:w="3544" w:type="dxa"/>
            <w:gridSpan w:val="2"/>
            <w:vAlign w:val="center"/>
          </w:tcPr>
          <w:p w:rsidR="00047211" w:rsidRDefault="003C3CB4">
            <w:pPr>
              <w:pStyle w:val="3"/>
            </w:pPr>
            <w:r>
              <w:t>10.00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通过对文保单位的安防、消防、防雷设备进行日常维护保养，使文物得到更好的保护，不断提升文物保护水平，确保文物安全。</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安防消防设施维护次数</w:t>
            </w:r>
          </w:p>
        </w:tc>
        <w:tc>
          <w:tcPr>
            <w:tcW w:w="5386" w:type="dxa"/>
            <w:vAlign w:val="center"/>
          </w:tcPr>
          <w:p w:rsidR="00047211" w:rsidRDefault="003C3CB4">
            <w:pPr>
              <w:pStyle w:val="2"/>
            </w:pPr>
            <w:r>
              <w:t>安防消防设施维护次数</w:t>
            </w:r>
          </w:p>
        </w:tc>
        <w:tc>
          <w:tcPr>
            <w:tcW w:w="2268" w:type="dxa"/>
            <w:vAlign w:val="center"/>
          </w:tcPr>
          <w:p w:rsidR="00047211" w:rsidRDefault="003C3CB4">
            <w:pPr>
              <w:pStyle w:val="2"/>
            </w:pPr>
            <w:r>
              <w:t>≥5</w:t>
            </w:r>
            <w:r>
              <w:t>次</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安防消防设施维护合格率</w:t>
            </w:r>
          </w:p>
        </w:tc>
        <w:tc>
          <w:tcPr>
            <w:tcW w:w="5386" w:type="dxa"/>
            <w:vAlign w:val="center"/>
          </w:tcPr>
          <w:p w:rsidR="00047211" w:rsidRDefault="003C3CB4">
            <w:pPr>
              <w:pStyle w:val="2"/>
            </w:pPr>
            <w:r>
              <w:t>安防消防设施维护合格率</w:t>
            </w:r>
          </w:p>
        </w:tc>
        <w:tc>
          <w:tcPr>
            <w:tcW w:w="2268" w:type="dxa"/>
            <w:vAlign w:val="center"/>
          </w:tcPr>
          <w:p w:rsidR="00047211" w:rsidRDefault="003C3CB4">
            <w:pPr>
              <w:pStyle w:val="2"/>
            </w:pPr>
            <w:r>
              <w:t>≥90%</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日常检查维修完成时限</w:t>
            </w:r>
          </w:p>
        </w:tc>
        <w:tc>
          <w:tcPr>
            <w:tcW w:w="5386" w:type="dxa"/>
            <w:vAlign w:val="center"/>
          </w:tcPr>
          <w:p w:rsidR="00047211" w:rsidRDefault="003C3CB4">
            <w:pPr>
              <w:pStyle w:val="2"/>
            </w:pPr>
            <w:r>
              <w:t>日常检查维修完成时限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消防设施单次维护成本</w:t>
            </w:r>
          </w:p>
        </w:tc>
        <w:tc>
          <w:tcPr>
            <w:tcW w:w="5386" w:type="dxa"/>
            <w:vAlign w:val="center"/>
          </w:tcPr>
          <w:p w:rsidR="00047211" w:rsidRDefault="003C3CB4">
            <w:pPr>
              <w:pStyle w:val="2"/>
            </w:pPr>
            <w:r>
              <w:t>消防设施单次维护成本</w:t>
            </w:r>
          </w:p>
        </w:tc>
        <w:tc>
          <w:tcPr>
            <w:tcW w:w="2268" w:type="dxa"/>
            <w:vAlign w:val="center"/>
          </w:tcPr>
          <w:p w:rsidR="00047211" w:rsidRDefault="003C3CB4">
            <w:pPr>
              <w:pStyle w:val="2"/>
            </w:pPr>
            <w:r>
              <w:t>≤2</w:t>
            </w:r>
            <w:r>
              <w:t>万元</w:t>
            </w:r>
            <w:r>
              <w:t>/</w:t>
            </w:r>
            <w:r>
              <w:t>次</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提升保护水平</w:t>
            </w:r>
          </w:p>
        </w:tc>
        <w:tc>
          <w:tcPr>
            <w:tcW w:w="5386" w:type="dxa"/>
            <w:vAlign w:val="center"/>
          </w:tcPr>
          <w:p w:rsidR="00047211" w:rsidRDefault="003C3CB4">
            <w:pPr>
              <w:pStyle w:val="2"/>
            </w:pPr>
            <w:r>
              <w:t>提升文物保护水平，降低文物安全隐患</w:t>
            </w:r>
          </w:p>
        </w:tc>
        <w:tc>
          <w:tcPr>
            <w:tcW w:w="2268" w:type="dxa"/>
            <w:vAlign w:val="center"/>
          </w:tcPr>
          <w:p w:rsidR="00047211" w:rsidRDefault="003C3CB4">
            <w:pPr>
              <w:pStyle w:val="2"/>
            </w:pPr>
            <w:r>
              <w:t>有效提升</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11</w:t>
      </w:r>
      <w:r>
        <w:rPr>
          <w:rFonts w:ascii="方正仿宋_GBK" w:eastAsia="方正仿宋_GBK" w:hAnsi="方正仿宋_GBK" w:cs="方正仿宋_GBK"/>
          <w:b/>
          <w:color w:val="000000"/>
          <w:sz w:val="28"/>
        </w:rPr>
        <w:t>、行善寺及鬷假楼消防工程项目绩效目标表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13063424P00XY0H100048</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行善寺及鬷假楼消防工程项目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100.00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100.00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100</w:t>
            </w:r>
            <w:r>
              <w:t>万元，其中省级资金</w:t>
            </w:r>
            <w:r>
              <w:t>100</w:t>
            </w:r>
            <w:r>
              <w:t>万元，主要用于行善寺和鬷假楼消防建设。</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50.00</w:t>
            </w:r>
          </w:p>
        </w:tc>
        <w:tc>
          <w:tcPr>
            <w:tcW w:w="2551" w:type="dxa"/>
            <w:vAlign w:val="center"/>
          </w:tcPr>
          <w:p w:rsidR="00047211" w:rsidRDefault="003C3CB4">
            <w:pPr>
              <w:pStyle w:val="3"/>
            </w:pPr>
            <w:r>
              <w:t>100.00</w:t>
            </w:r>
          </w:p>
        </w:tc>
        <w:tc>
          <w:tcPr>
            <w:tcW w:w="3544" w:type="dxa"/>
            <w:gridSpan w:val="2"/>
            <w:vAlign w:val="center"/>
          </w:tcPr>
          <w:p w:rsidR="00047211" w:rsidRDefault="003C3CB4">
            <w:pPr>
              <w:pStyle w:val="3"/>
            </w:pPr>
            <w:r>
              <w:t>100.00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通过对行善寺及鬷假楼实施消防工程，提高文物建筑安全防护水平，确保文物安全。</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消防施工文物保护单位数量</w:t>
            </w:r>
          </w:p>
        </w:tc>
        <w:tc>
          <w:tcPr>
            <w:tcW w:w="5386" w:type="dxa"/>
            <w:vAlign w:val="center"/>
          </w:tcPr>
          <w:p w:rsidR="00047211" w:rsidRDefault="003C3CB4">
            <w:pPr>
              <w:pStyle w:val="2"/>
            </w:pPr>
            <w:r>
              <w:t>消防施工文物保护单位数量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消防工程验收合格率</w:t>
            </w:r>
          </w:p>
        </w:tc>
        <w:tc>
          <w:tcPr>
            <w:tcW w:w="5386" w:type="dxa"/>
            <w:vAlign w:val="center"/>
          </w:tcPr>
          <w:p w:rsidR="00047211" w:rsidRDefault="003C3CB4">
            <w:pPr>
              <w:pStyle w:val="2"/>
            </w:pPr>
            <w:r>
              <w:t>文保单位消防工程验收合格率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消防工程完成时限</w:t>
            </w:r>
          </w:p>
        </w:tc>
        <w:tc>
          <w:tcPr>
            <w:tcW w:w="5386" w:type="dxa"/>
            <w:vAlign w:val="center"/>
          </w:tcPr>
          <w:p w:rsidR="00047211" w:rsidRDefault="003C3CB4">
            <w:pPr>
              <w:pStyle w:val="2"/>
            </w:pPr>
            <w:r>
              <w:t>文保单位消防工程完成时限</w:t>
            </w:r>
          </w:p>
        </w:tc>
        <w:tc>
          <w:tcPr>
            <w:tcW w:w="2268" w:type="dxa"/>
            <w:vAlign w:val="center"/>
          </w:tcPr>
          <w:p w:rsidR="00047211" w:rsidRDefault="003C3CB4">
            <w:pPr>
              <w:pStyle w:val="2"/>
            </w:pPr>
            <w:r>
              <w:t>2024</w:t>
            </w:r>
            <w:r>
              <w:t>年</w:t>
            </w:r>
            <w:r>
              <w:t>10</w:t>
            </w:r>
            <w:r>
              <w:t>月底</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消防工程施工成本</w:t>
            </w:r>
          </w:p>
        </w:tc>
        <w:tc>
          <w:tcPr>
            <w:tcW w:w="5386" w:type="dxa"/>
            <w:vAlign w:val="center"/>
          </w:tcPr>
          <w:p w:rsidR="00047211" w:rsidRDefault="003C3CB4">
            <w:pPr>
              <w:pStyle w:val="2"/>
            </w:pPr>
            <w:r>
              <w:t>文保单位消防工程施工总成本</w:t>
            </w:r>
          </w:p>
        </w:tc>
        <w:tc>
          <w:tcPr>
            <w:tcW w:w="2268" w:type="dxa"/>
            <w:vAlign w:val="center"/>
          </w:tcPr>
          <w:p w:rsidR="00047211" w:rsidRDefault="003C3CB4">
            <w:pPr>
              <w:pStyle w:val="2"/>
            </w:pPr>
            <w:r>
              <w:t>≤100</w:t>
            </w:r>
            <w:r>
              <w:t>万</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提升文保单位消防系统水平</w:t>
            </w:r>
          </w:p>
        </w:tc>
        <w:tc>
          <w:tcPr>
            <w:tcW w:w="5386" w:type="dxa"/>
            <w:vAlign w:val="center"/>
          </w:tcPr>
          <w:p w:rsidR="00047211" w:rsidRDefault="003C3CB4">
            <w:pPr>
              <w:pStyle w:val="2"/>
            </w:pPr>
            <w:r>
              <w:t>提升文保单位消防系统覆盖水平，保护文物安全</w:t>
            </w:r>
          </w:p>
        </w:tc>
        <w:tc>
          <w:tcPr>
            <w:tcW w:w="2268" w:type="dxa"/>
            <w:vAlign w:val="center"/>
          </w:tcPr>
          <w:p w:rsidR="00047211" w:rsidRDefault="003C3CB4">
            <w:pPr>
              <w:pStyle w:val="2"/>
            </w:pPr>
            <w:r>
              <w:t>有效提升</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保护单位对项目实施情况满意度</w:t>
            </w:r>
          </w:p>
        </w:tc>
        <w:tc>
          <w:tcPr>
            <w:tcW w:w="5386" w:type="dxa"/>
            <w:vAlign w:val="center"/>
          </w:tcPr>
          <w:p w:rsidR="00047211" w:rsidRDefault="003C3CB4">
            <w:pPr>
              <w:pStyle w:val="2"/>
            </w:pPr>
            <w:r>
              <w:t>保护单位对项目实施情况满意度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依据问卷调查</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spacing w:before="10" w:after="10"/>
        <w:ind w:firstLine="640"/>
        <w:outlineLvl w:val="5"/>
      </w:pPr>
      <w:r>
        <w:rPr>
          <w:rFonts w:ascii="黑体" w:eastAsia="黑体" w:hAnsi="黑体" w:cs="黑体"/>
          <w:color w:val="000000"/>
          <w:sz w:val="32"/>
        </w:rPr>
        <w:lastRenderedPageBreak/>
        <w:t>六、政府采购预算情况</w:t>
      </w:r>
    </w:p>
    <w:p w:rsidR="00047211" w:rsidRDefault="003C3CB4">
      <w:pPr>
        <w:jc w:val="center"/>
      </w:pPr>
      <w:r>
        <w:rPr>
          <w:rFonts w:ascii="方正小标宋_GBK" w:eastAsia="方正小标宋_GBK" w:hAnsi="方正小标宋_GBK" w:cs="方正小标宋_GBK"/>
          <w:color w:val="000000"/>
          <w:sz w:val="36"/>
        </w:rPr>
        <w:t>单位政府采购预算</w:t>
      </w:r>
    </w:p>
    <w:tbl>
      <w:tblPr>
        <w:tblW w:w="1505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701"/>
        <w:gridCol w:w="964"/>
        <w:gridCol w:w="1134"/>
        <w:gridCol w:w="1134"/>
        <w:gridCol w:w="709"/>
        <w:gridCol w:w="850"/>
        <w:gridCol w:w="850"/>
        <w:gridCol w:w="964"/>
        <w:gridCol w:w="964"/>
        <w:gridCol w:w="964"/>
        <w:gridCol w:w="964"/>
        <w:gridCol w:w="964"/>
        <w:gridCol w:w="964"/>
        <w:gridCol w:w="964"/>
        <w:gridCol w:w="964"/>
      </w:tblGrid>
      <w:tr w:rsidR="00047211">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7712" w:type="dxa"/>
            <w:gridSpan w:val="8"/>
            <w:tcBorders>
              <w:top w:val="single" w:sz="6" w:space="0" w:color="FFFFFF"/>
              <w:left w:val="single" w:sz="6" w:space="0" w:color="FFFFFF"/>
              <w:right w:val="single" w:sz="6" w:space="0" w:color="FFFFFF"/>
            </w:tcBorders>
            <w:vAlign w:val="center"/>
          </w:tcPr>
          <w:p w:rsidR="00047211" w:rsidRDefault="003C3CB4">
            <w:pPr>
              <w:pStyle w:val="23"/>
            </w:pPr>
            <w:r>
              <w:t>单位：万元</w:t>
            </w:r>
          </w:p>
        </w:tc>
      </w:tr>
      <w:tr w:rsidR="00047211">
        <w:trPr>
          <w:cantSplit/>
          <w:tblHeader/>
          <w:jc w:val="center"/>
        </w:trPr>
        <w:tc>
          <w:tcPr>
            <w:tcW w:w="2665" w:type="dxa"/>
            <w:gridSpan w:val="2"/>
            <w:vAlign w:val="center"/>
          </w:tcPr>
          <w:p w:rsidR="00047211" w:rsidRDefault="003C3CB4">
            <w:pPr>
              <w:pStyle w:val="10"/>
            </w:pPr>
            <w:r>
              <w:t>政府采购项目来源</w:t>
            </w:r>
          </w:p>
        </w:tc>
        <w:tc>
          <w:tcPr>
            <w:tcW w:w="1134" w:type="dxa"/>
            <w:vMerge w:val="restart"/>
            <w:vAlign w:val="center"/>
          </w:tcPr>
          <w:p w:rsidR="00047211" w:rsidRDefault="003C3CB4">
            <w:pPr>
              <w:pStyle w:val="10"/>
            </w:pPr>
            <w:r>
              <w:t>采购物品名称</w:t>
            </w:r>
          </w:p>
        </w:tc>
        <w:tc>
          <w:tcPr>
            <w:tcW w:w="1134" w:type="dxa"/>
            <w:vMerge w:val="restart"/>
            <w:vAlign w:val="center"/>
          </w:tcPr>
          <w:p w:rsidR="00047211" w:rsidRDefault="003C3CB4">
            <w:pPr>
              <w:pStyle w:val="10"/>
            </w:pPr>
            <w:r>
              <w:t>政府采购目录序号</w:t>
            </w:r>
          </w:p>
        </w:tc>
        <w:tc>
          <w:tcPr>
            <w:tcW w:w="709" w:type="dxa"/>
            <w:vMerge w:val="restart"/>
            <w:vAlign w:val="center"/>
          </w:tcPr>
          <w:p w:rsidR="00047211" w:rsidRDefault="003C3CB4">
            <w:pPr>
              <w:pStyle w:val="10"/>
            </w:pPr>
            <w:r>
              <w:t>计量</w:t>
            </w:r>
            <w:r>
              <w:t xml:space="preserve">  </w:t>
            </w:r>
            <w:r>
              <w:t>单位</w:t>
            </w:r>
          </w:p>
        </w:tc>
        <w:tc>
          <w:tcPr>
            <w:tcW w:w="850" w:type="dxa"/>
            <w:vMerge w:val="restart"/>
            <w:vAlign w:val="center"/>
          </w:tcPr>
          <w:p w:rsidR="00047211" w:rsidRDefault="003C3CB4">
            <w:pPr>
              <w:pStyle w:val="10"/>
            </w:pPr>
            <w:r>
              <w:t>数量</w:t>
            </w:r>
          </w:p>
        </w:tc>
        <w:tc>
          <w:tcPr>
            <w:tcW w:w="850" w:type="dxa"/>
            <w:vMerge w:val="restart"/>
            <w:vAlign w:val="center"/>
          </w:tcPr>
          <w:p w:rsidR="00047211" w:rsidRDefault="003C3CB4">
            <w:pPr>
              <w:pStyle w:val="10"/>
            </w:pPr>
            <w:r>
              <w:t>单价</w:t>
            </w:r>
          </w:p>
        </w:tc>
        <w:tc>
          <w:tcPr>
            <w:tcW w:w="6748" w:type="dxa"/>
            <w:gridSpan w:val="7"/>
            <w:vAlign w:val="center"/>
          </w:tcPr>
          <w:p w:rsidR="00047211" w:rsidRDefault="003C3CB4">
            <w:pPr>
              <w:pStyle w:val="10"/>
            </w:pPr>
            <w:r>
              <w:t>政府采购金额（当年部门预算安排资金）</w:t>
            </w:r>
          </w:p>
        </w:tc>
        <w:tc>
          <w:tcPr>
            <w:tcW w:w="964" w:type="dxa"/>
            <w:vMerge w:val="restart"/>
            <w:vAlign w:val="center"/>
          </w:tcPr>
          <w:p w:rsidR="00047211" w:rsidRDefault="003C3CB4">
            <w:pPr>
              <w:pStyle w:val="10"/>
            </w:pPr>
            <w:r>
              <w:t>2024</w:t>
            </w:r>
            <w:r>
              <w:t>年</w:t>
            </w:r>
            <w:r>
              <w:t xml:space="preserve">  </w:t>
            </w:r>
            <w:r>
              <w:t>预留中</w:t>
            </w:r>
            <w:r>
              <w:t xml:space="preserve">  </w:t>
            </w:r>
            <w:r>
              <w:t>小微企</w:t>
            </w:r>
            <w:r>
              <w:t xml:space="preserve">  </w:t>
            </w:r>
            <w:r>
              <w:t>业份额</w:t>
            </w:r>
          </w:p>
        </w:tc>
      </w:tr>
      <w:tr w:rsidR="00047211">
        <w:trPr>
          <w:cantSplit/>
          <w:tblHeader/>
          <w:jc w:val="center"/>
        </w:trPr>
        <w:tc>
          <w:tcPr>
            <w:tcW w:w="1701" w:type="dxa"/>
            <w:vAlign w:val="center"/>
          </w:tcPr>
          <w:p w:rsidR="00047211" w:rsidRDefault="003C3CB4">
            <w:pPr>
              <w:pStyle w:val="10"/>
            </w:pPr>
            <w:r>
              <w:t>项目名称</w:t>
            </w:r>
          </w:p>
        </w:tc>
        <w:tc>
          <w:tcPr>
            <w:tcW w:w="964" w:type="dxa"/>
            <w:vAlign w:val="center"/>
          </w:tcPr>
          <w:p w:rsidR="00047211" w:rsidRDefault="003C3CB4">
            <w:pPr>
              <w:pStyle w:val="10"/>
            </w:pPr>
            <w:r>
              <w:t>预算</w:t>
            </w:r>
            <w:r>
              <w:t xml:space="preserve">    </w:t>
            </w:r>
            <w:r>
              <w:t>资金</w:t>
            </w:r>
          </w:p>
        </w:tc>
        <w:tc>
          <w:tcPr>
            <w:tcW w:w="1134" w:type="dxa"/>
            <w:vMerge/>
          </w:tcPr>
          <w:p w:rsidR="00047211" w:rsidRDefault="00047211"/>
        </w:tc>
        <w:tc>
          <w:tcPr>
            <w:tcW w:w="1134" w:type="dxa"/>
            <w:vMerge/>
          </w:tcPr>
          <w:p w:rsidR="00047211" w:rsidRDefault="00047211"/>
        </w:tc>
        <w:tc>
          <w:tcPr>
            <w:tcW w:w="709" w:type="dxa"/>
            <w:vMerge/>
          </w:tcPr>
          <w:p w:rsidR="00047211" w:rsidRDefault="00047211"/>
        </w:tc>
        <w:tc>
          <w:tcPr>
            <w:tcW w:w="850" w:type="dxa"/>
            <w:vMerge/>
          </w:tcPr>
          <w:p w:rsidR="00047211" w:rsidRDefault="00047211"/>
        </w:tc>
        <w:tc>
          <w:tcPr>
            <w:tcW w:w="850" w:type="dxa"/>
            <w:vMerge/>
          </w:tcPr>
          <w:p w:rsidR="00047211" w:rsidRDefault="00047211"/>
        </w:tc>
        <w:tc>
          <w:tcPr>
            <w:tcW w:w="964" w:type="dxa"/>
            <w:vAlign w:val="center"/>
          </w:tcPr>
          <w:p w:rsidR="00047211" w:rsidRDefault="003C3CB4">
            <w:pPr>
              <w:pStyle w:val="10"/>
            </w:pPr>
            <w:r>
              <w:t>合计</w:t>
            </w:r>
          </w:p>
        </w:tc>
        <w:tc>
          <w:tcPr>
            <w:tcW w:w="964" w:type="dxa"/>
            <w:vAlign w:val="center"/>
          </w:tcPr>
          <w:p w:rsidR="00047211" w:rsidRDefault="003C3CB4">
            <w:pPr>
              <w:pStyle w:val="10"/>
            </w:pPr>
            <w:r>
              <w:t>一般公共预算拨款</w:t>
            </w:r>
          </w:p>
        </w:tc>
        <w:tc>
          <w:tcPr>
            <w:tcW w:w="964" w:type="dxa"/>
            <w:vAlign w:val="center"/>
          </w:tcPr>
          <w:p w:rsidR="00047211" w:rsidRDefault="003C3CB4">
            <w:pPr>
              <w:pStyle w:val="10"/>
            </w:pPr>
            <w:r>
              <w:t>基金预算拨款</w:t>
            </w:r>
          </w:p>
        </w:tc>
        <w:tc>
          <w:tcPr>
            <w:tcW w:w="964" w:type="dxa"/>
            <w:vAlign w:val="center"/>
          </w:tcPr>
          <w:p w:rsidR="00047211" w:rsidRDefault="003C3CB4">
            <w:pPr>
              <w:pStyle w:val="10"/>
            </w:pPr>
            <w:r>
              <w:t>国有资本经营预算拨款</w:t>
            </w:r>
          </w:p>
        </w:tc>
        <w:tc>
          <w:tcPr>
            <w:tcW w:w="964" w:type="dxa"/>
            <w:vAlign w:val="center"/>
          </w:tcPr>
          <w:p w:rsidR="00047211" w:rsidRDefault="003C3CB4">
            <w:pPr>
              <w:pStyle w:val="10"/>
            </w:pPr>
            <w:r>
              <w:t>财政专户核拨</w:t>
            </w:r>
          </w:p>
        </w:tc>
        <w:tc>
          <w:tcPr>
            <w:tcW w:w="964" w:type="dxa"/>
            <w:vAlign w:val="center"/>
          </w:tcPr>
          <w:p w:rsidR="00047211" w:rsidRDefault="003C3CB4">
            <w:pPr>
              <w:pStyle w:val="10"/>
            </w:pPr>
            <w:r>
              <w:t>单位</w:t>
            </w:r>
            <w:r>
              <w:t xml:space="preserve">    </w:t>
            </w:r>
            <w:r>
              <w:t>资金</w:t>
            </w:r>
          </w:p>
        </w:tc>
        <w:tc>
          <w:tcPr>
            <w:tcW w:w="964" w:type="dxa"/>
            <w:vAlign w:val="center"/>
          </w:tcPr>
          <w:p w:rsidR="00047211" w:rsidRDefault="003C3CB4">
            <w:pPr>
              <w:pStyle w:val="10"/>
            </w:pPr>
            <w:r>
              <w:t>上年结转结余</w:t>
            </w:r>
          </w:p>
        </w:tc>
        <w:tc>
          <w:tcPr>
            <w:tcW w:w="964" w:type="dxa"/>
            <w:vMerge/>
          </w:tcPr>
          <w:p w:rsidR="00047211" w:rsidRDefault="00047211"/>
        </w:tc>
      </w:tr>
      <w:tr w:rsidR="00047211">
        <w:trPr>
          <w:cantSplit/>
          <w:jc w:val="center"/>
        </w:trPr>
        <w:tc>
          <w:tcPr>
            <w:tcW w:w="1701" w:type="dxa"/>
            <w:vAlign w:val="center"/>
          </w:tcPr>
          <w:p w:rsidR="00047211" w:rsidRDefault="003C3CB4">
            <w:pPr>
              <w:pStyle w:val="6"/>
            </w:pPr>
            <w:r>
              <w:t>合</w:t>
            </w:r>
            <w:r>
              <w:t xml:space="preserve">  </w:t>
            </w:r>
            <w:r>
              <w:t>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244.49</w:t>
            </w:r>
          </w:p>
        </w:tc>
        <w:tc>
          <w:tcPr>
            <w:tcW w:w="964" w:type="dxa"/>
            <w:vAlign w:val="center"/>
          </w:tcPr>
          <w:p w:rsidR="00047211" w:rsidRDefault="003C3CB4">
            <w:pPr>
              <w:pStyle w:val="7"/>
            </w:pPr>
            <w:r>
              <w:t>235.69</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8.80</w:t>
            </w:r>
          </w:p>
        </w:tc>
        <w:tc>
          <w:tcPr>
            <w:tcW w:w="964" w:type="dxa"/>
            <w:vAlign w:val="center"/>
          </w:tcPr>
          <w:p w:rsidR="00047211" w:rsidRDefault="003C3CB4">
            <w:pPr>
              <w:pStyle w:val="7"/>
            </w:pPr>
            <w:r>
              <w:t>244.49</w:t>
            </w:r>
          </w:p>
        </w:tc>
      </w:tr>
      <w:tr w:rsidR="00047211">
        <w:trPr>
          <w:cantSplit/>
          <w:jc w:val="center"/>
        </w:trPr>
        <w:tc>
          <w:tcPr>
            <w:tcW w:w="1701" w:type="dxa"/>
            <w:vAlign w:val="center"/>
          </w:tcPr>
          <w:p w:rsidR="00047211" w:rsidRDefault="003C3CB4">
            <w:pPr>
              <w:pStyle w:val="6"/>
            </w:pPr>
            <w:r>
              <w:t>曲阳县文物保管所小计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244.49</w:t>
            </w:r>
          </w:p>
        </w:tc>
        <w:tc>
          <w:tcPr>
            <w:tcW w:w="964" w:type="dxa"/>
            <w:vAlign w:val="center"/>
          </w:tcPr>
          <w:p w:rsidR="00047211" w:rsidRDefault="003C3CB4">
            <w:pPr>
              <w:pStyle w:val="7"/>
            </w:pPr>
            <w:r>
              <w:t>235.69</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8.80</w:t>
            </w:r>
          </w:p>
        </w:tc>
        <w:tc>
          <w:tcPr>
            <w:tcW w:w="964" w:type="dxa"/>
            <w:vAlign w:val="center"/>
          </w:tcPr>
          <w:p w:rsidR="00047211" w:rsidRDefault="003C3CB4">
            <w:pPr>
              <w:pStyle w:val="7"/>
            </w:pPr>
            <w:r>
              <w:t>244.49</w:t>
            </w:r>
          </w:p>
        </w:tc>
      </w:tr>
      <w:tr w:rsidR="00047211">
        <w:trPr>
          <w:cantSplit/>
          <w:jc w:val="center"/>
        </w:trPr>
        <w:tc>
          <w:tcPr>
            <w:tcW w:w="1701" w:type="dxa"/>
            <w:vAlign w:val="center"/>
          </w:tcPr>
          <w:p w:rsidR="00047211" w:rsidRDefault="003C3CB4">
            <w:pPr>
              <w:pStyle w:val="2"/>
            </w:pPr>
            <w:r>
              <w:t>唐白石盘龙石灯抢救性保护修复</w:t>
            </w:r>
          </w:p>
        </w:tc>
        <w:tc>
          <w:tcPr>
            <w:tcW w:w="964" w:type="dxa"/>
            <w:vAlign w:val="center"/>
          </w:tcPr>
          <w:p w:rsidR="00047211" w:rsidRDefault="003C3CB4">
            <w:pPr>
              <w:pStyle w:val="40"/>
            </w:pPr>
            <w:r>
              <w:t>8.80</w:t>
            </w:r>
          </w:p>
        </w:tc>
        <w:tc>
          <w:tcPr>
            <w:tcW w:w="1134" w:type="dxa"/>
            <w:vAlign w:val="center"/>
          </w:tcPr>
          <w:p w:rsidR="00047211" w:rsidRDefault="003C3CB4">
            <w:pPr>
              <w:pStyle w:val="2"/>
            </w:pPr>
            <w:r>
              <w:t>其他专业施工</w:t>
            </w:r>
          </w:p>
        </w:tc>
        <w:tc>
          <w:tcPr>
            <w:tcW w:w="1134" w:type="dxa"/>
            <w:vAlign w:val="center"/>
          </w:tcPr>
          <w:p w:rsidR="00047211" w:rsidRDefault="003C3CB4">
            <w:pPr>
              <w:pStyle w:val="2"/>
            </w:pPr>
            <w:r>
              <w:t>B05990000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8.80</w:t>
            </w:r>
          </w:p>
        </w:tc>
        <w:tc>
          <w:tcPr>
            <w:tcW w:w="964" w:type="dxa"/>
            <w:vAlign w:val="center"/>
          </w:tcPr>
          <w:p w:rsidR="00047211" w:rsidRDefault="003C3CB4">
            <w:pPr>
              <w:pStyle w:val="40"/>
            </w:pPr>
            <w:r>
              <w:t>8.80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8.80</w:t>
            </w:r>
          </w:p>
        </w:tc>
        <w:tc>
          <w:tcPr>
            <w:tcW w:w="964" w:type="dxa"/>
            <w:vAlign w:val="center"/>
          </w:tcPr>
          <w:p w:rsidR="00047211" w:rsidRDefault="003C3CB4">
            <w:pPr>
              <w:pStyle w:val="40"/>
            </w:pPr>
            <w:r>
              <w:t>8.80</w:t>
            </w:r>
          </w:p>
        </w:tc>
      </w:tr>
      <w:tr w:rsidR="00047211">
        <w:trPr>
          <w:cantSplit/>
          <w:jc w:val="center"/>
        </w:trPr>
        <w:tc>
          <w:tcPr>
            <w:tcW w:w="1701" w:type="dxa"/>
            <w:vAlign w:val="center"/>
          </w:tcPr>
          <w:p w:rsidR="00047211" w:rsidRDefault="003C3CB4">
            <w:pPr>
              <w:pStyle w:val="2"/>
            </w:pPr>
            <w:r>
              <w:t>北岳庙保护修缮工程项目</w:t>
            </w:r>
          </w:p>
        </w:tc>
        <w:tc>
          <w:tcPr>
            <w:tcW w:w="964" w:type="dxa"/>
            <w:vAlign w:val="center"/>
          </w:tcPr>
          <w:p w:rsidR="00047211" w:rsidRDefault="003C3CB4">
            <w:pPr>
              <w:pStyle w:val="40"/>
            </w:pPr>
            <w:r>
              <w:t>87.00</w:t>
            </w:r>
          </w:p>
        </w:tc>
        <w:tc>
          <w:tcPr>
            <w:tcW w:w="1134" w:type="dxa"/>
            <w:vAlign w:val="center"/>
          </w:tcPr>
          <w:p w:rsidR="00047211" w:rsidRDefault="003C3CB4">
            <w:pPr>
              <w:pStyle w:val="2"/>
            </w:pPr>
            <w:r>
              <w:t>文物保护建筑修缮</w:t>
            </w:r>
          </w:p>
        </w:tc>
        <w:tc>
          <w:tcPr>
            <w:tcW w:w="1134" w:type="dxa"/>
            <w:vAlign w:val="center"/>
          </w:tcPr>
          <w:p w:rsidR="00047211" w:rsidRDefault="003C3CB4">
            <w:pPr>
              <w:pStyle w:val="2"/>
            </w:pPr>
            <w:r>
              <w:t>B08030000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78.00</w:t>
            </w:r>
          </w:p>
        </w:tc>
        <w:tc>
          <w:tcPr>
            <w:tcW w:w="964" w:type="dxa"/>
            <w:vAlign w:val="center"/>
          </w:tcPr>
          <w:p w:rsidR="00047211" w:rsidRDefault="003C3CB4">
            <w:pPr>
              <w:pStyle w:val="40"/>
            </w:pPr>
            <w:r>
              <w:t>78.00</w:t>
            </w:r>
          </w:p>
        </w:tc>
        <w:tc>
          <w:tcPr>
            <w:tcW w:w="964" w:type="dxa"/>
            <w:vAlign w:val="center"/>
          </w:tcPr>
          <w:p w:rsidR="00047211" w:rsidRDefault="003C3CB4">
            <w:pPr>
              <w:pStyle w:val="40"/>
            </w:pPr>
            <w:r>
              <w:t>78.00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78.00</w:t>
            </w:r>
          </w:p>
        </w:tc>
      </w:tr>
      <w:tr w:rsidR="00047211">
        <w:trPr>
          <w:cantSplit/>
          <w:jc w:val="center"/>
        </w:trPr>
        <w:tc>
          <w:tcPr>
            <w:tcW w:w="1701" w:type="dxa"/>
            <w:vAlign w:val="center"/>
          </w:tcPr>
          <w:p w:rsidR="00047211" w:rsidRDefault="003C3CB4">
            <w:pPr>
              <w:pStyle w:val="2"/>
            </w:pPr>
            <w:r>
              <w:t>北岳庙数字化项目</w:t>
            </w:r>
          </w:p>
        </w:tc>
        <w:tc>
          <w:tcPr>
            <w:tcW w:w="964" w:type="dxa"/>
            <w:vAlign w:val="center"/>
          </w:tcPr>
          <w:p w:rsidR="00047211" w:rsidRDefault="003C3CB4">
            <w:pPr>
              <w:pStyle w:val="40"/>
            </w:pPr>
            <w:r>
              <w:t>30.00</w:t>
            </w:r>
          </w:p>
        </w:tc>
        <w:tc>
          <w:tcPr>
            <w:tcW w:w="1134" w:type="dxa"/>
            <w:vAlign w:val="center"/>
          </w:tcPr>
          <w:p w:rsidR="00047211" w:rsidRDefault="003C3CB4">
            <w:pPr>
              <w:pStyle w:val="2"/>
            </w:pPr>
            <w:r>
              <w:t>文物和文化保护服务</w:t>
            </w:r>
          </w:p>
        </w:tc>
        <w:tc>
          <w:tcPr>
            <w:tcW w:w="1134" w:type="dxa"/>
            <w:vAlign w:val="center"/>
          </w:tcPr>
          <w:p w:rsidR="00047211" w:rsidRDefault="003C3CB4">
            <w:pPr>
              <w:pStyle w:val="2"/>
            </w:pPr>
            <w:r>
              <w:t>C06030400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30.00</w:t>
            </w:r>
          </w:p>
        </w:tc>
        <w:tc>
          <w:tcPr>
            <w:tcW w:w="964" w:type="dxa"/>
            <w:vAlign w:val="center"/>
          </w:tcPr>
          <w:p w:rsidR="00047211" w:rsidRDefault="003C3CB4">
            <w:pPr>
              <w:pStyle w:val="40"/>
            </w:pPr>
            <w:r>
              <w:t>30.00</w:t>
            </w:r>
          </w:p>
        </w:tc>
        <w:tc>
          <w:tcPr>
            <w:tcW w:w="964" w:type="dxa"/>
            <w:vAlign w:val="center"/>
          </w:tcPr>
          <w:p w:rsidR="00047211" w:rsidRDefault="003C3CB4">
            <w:pPr>
              <w:pStyle w:val="40"/>
            </w:pPr>
            <w:r>
              <w:t>30.00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30.00</w:t>
            </w:r>
          </w:p>
        </w:tc>
      </w:tr>
      <w:tr w:rsidR="00047211">
        <w:trPr>
          <w:cantSplit/>
          <w:jc w:val="center"/>
        </w:trPr>
        <w:tc>
          <w:tcPr>
            <w:tcW w:w="1701" w:type="dxa"/>
            <w:vAlign w:val="center"/>
          </w:tcPr>
          <w:p w:rsidR="00047211" w:rsidRDefault="003C3CB4">
            <w:pPr>
              <w:pStyle w:val="2"/>
            </w:pPr>
            <w:r>
              <w:t>博物馆免费开放补助资金项目</w:t>
            </w:r>
          </w:p>
        </w:tc>
        <w:tc>
          <w:tcPr>
            <w:tcW w:w="964" w:type="dxa"/>
            <w:vAlign w:val="center"/>
          </w:tcPr>
          <w:p w:rsidR="00047211" w:rsidRDefault="003C3CB4">
            <w:pPr>
              <w:pStyle w:val="40"/>
            </w:pPr>
            <w:r>
              <w:t>62.00</w:t>
            </w:r>
          </w:p>
        </w:tc>
        <w:tc>
          <w:tcPr>
            <w:tcW w:w="1134" w:type="dxa"/>
            <w:vAlign w:val="center"/>
          </w:tcPr>
          <w:p w:rsidR="00047211" w:rsidRDefault="003C3CB4">
            <w:pPr>
              <w:pStyle w:val="2"/>
            </w:pPr>
            <w:r>
              <w:t>物业管理服务</w:t>
            </w:r>
          </w:p>
        </w:tc>
        <w:tc>
          <w:tcPr>
            <w:tcW w:w="1134" w:type="dxa"/>
            <w:vAlign w:val="center"/>
          </w:tcPr>
          <w:p w:rsidR="00047211" w:rsidRDefault="003C3CB4">
            <w:pPr>
              <w:pStyle w:val="2"/>
            </w:pPr>
            <w:r>
              <w:t>C21040000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27.36</w:t>
            </w:r>
          </w:p>
        </w:tc>
        <w:tc>
          <w:tcPr>
            <w:tcW w:w="964" w:type="dxa"/>
            <w:vAlign w:val="center"/>
          </w:tcPr>
          <w:p w:rsidR="00047211" w:rsidRDefault="003C3CB4">
            <w:pPr>
              <w:pStyle w:val="40"/>
            </w:pPr>
            <w:r>
              <w:t>27.36</w:t>
            </w:r>
          </w:p>
        </w:tc>
        <w:tc>
          <w:tcPr>
            <w:tcW w:w="964" w:type="dxa"/>
            <w:vAlign w:val="center"/>
          </w:tcPr>
          <w:p w:rsidR="00047211" w:rsidRDefault="003C3CB4">
            <w:pPr>
              <w:pStyle w:val="40"/>
            </w:pPr>
            <w:r>
              <w:t>27.36</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27.36</w:t>
            </w:r>
          </w:p>
        </w:tc>
      </w:tr>
      <w:tr w:rsidR="00047211">
        <w:trPr>
          <w:cantSplit/>
          <w:jc w:val="center"/>
        </w:trPr>
        <w:tc>
          <w:tcPr>
            <w:tcW w:w="1701" w:type="dxa"/>
            <w:vAlign w:val="center"/>
          </w:tcPr>
          <w:p w:rsidR="00047211" w:rsidRDefault="003C3CB4">
            <w:pPr>
              <w:pStyle w:val="2"/>
            </w:pPr>
            <w:r>
              <w:t>曲阳县文物保管所日常公用经费</w:t>
            </w:r>
          </w:p>
        </w:tc>
        <w:tc>
          <w:tcPr>
            <w:tcW w:w="964" w:type="dxa"/>
            <w:vAlign w:val="center"/>
          </w:tcPr>
          <w:p w:rsidR="00047211" w:rsidRDefault="003C3CB4">
            <w:pPr>
              <w:pStyle w:val="40"/>
            </w:pPr>
            <w:r>
              <w:t>40.00</w:t>
            </w:r>
          </w:p>
        </w:tc>
        <w:tc>
          <w:tcPr>
            <w:tcW w:w="1134" w:type="dxa"/>
            <w:vAlign w:val="center"/>
          </w:tcPr>
          <w:p w:rsidR="00047211" w:rsidRDefault="003C3CB4">
            <w:pPr>
              <w:pStyle w:val="2"/>
            </w:pPr>
            <w:r>
              <w:t>复印纸</w:t>
            </w:r>
          </w:p>
        </w:tc>
        <w:tc>
          <w:tcPr>
            <w:tcW w:w="1134" w:type="dxa"/>
            <w:vAlign w:val="center"/>
          </w:tcPr>
          <w:p w:rsidR="00047211" w:rsidRDefault="003C3CB4">
            <w:pPr>
              <w:pStyle w:val="2"/>
            </w:pPr>
            <w:r>
              <w:t>A05040101</w:t>
            </w:r>
          </w:p>
        </w:tc>
        <w:tc>
          <w:tcPr>
            <w:tcW w:w="709" w:type="dxa"/>
            <w:vAlign w:val="center"/>
          </w:tcPr>
          <w:p w:rsidR="00047211" w:rsidRDefault="003C3CB4">
            <w:pPr>
              <w:pStyle w:val="3"/>
            </w:pPr>
            <w:r>
              <w:t>箱</w:t>
            </w:r>
          </w:p>
        </w:tc>
        <w:tc>
          <w:tcPr>
            <w:tcW w:w="850" w:type="dxa"/>
            <w:vAlign w:val="center"/>
          </w:tcPr>
          <w:p w:rsidR="00047211" w:rsidRDefault="003C3CB4">
            <w:pPr>
              <w:pStyle w:val="40"/>
            </w:pPr>
            <w:r>
              <w:t>15</w:t>
            </w:r>
          </w:p>
        </w:tc>
        <w:tc>
          <w:tcPr>
            <w:tcW w:w="850" w:type="dxa"/>
            <w:vAlign w:val="center"/>
          </w:tcPr>
          <w:p w:rsidR="00047211" w:rsidRDefault="003C3CB4">
            <w:pPr>
              <w:pStyle w:val="40"/>
            </w:pPr>
            <w:r>
              <w:t>0.02</w:t>
            </w:r>
          </w:p>
        </w:tc>
        <w:tc>
          <w:tcPr>
            <w:tcW w:w="964" w:type="dxa"/>
            <w:vAlign w:val="center"/>
          </w:tcPr>
          <w:p w:rsidR="00047211" w:rsidRDefault="003C3CB4">
            <w:pPr>
              <w:pStyle w:val="40"/>
            </w:pPr>
            <w:r>
              <w:t>0.33</w:t>
            </w:r>
          </w:p>
        </w:tc>
        <w:tc>
          <w:tcPr>
            <w:tcW w:w="964" w:type="dxa"/>
            <w:vAlign w:val="center"/>
          </w:tcPr>
          <w:p w:rsidR="00047211" w:rsidRDefault="003C3CB4">
            <w:pPr>
              <w:pStyle w:val="40"/>
            </w:pPr>
            <w:r>
              <w:t>0.33</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0.33</w:t>
            </w:r>
          </w:p>
        </w:tc>
      </w:tr>
      <w:tr w:rsidR="00047211">
        <w:trPr>
          <w:cantSplit/>
          <w:jc w:val="center"/>
        </w:trPr>
        <w:tc>
          <w:tcPr>
            <w:tcW w:w="1701" w:type="dxa"/>
            <w:vAlign w:val="center"/>
          </w:tcPr>
          <w:p w:rsidR="00047211" w:rsidRDefault="003C3CB4">
            <w:pPr>
              <w:pStyle w:val="2"/>
            </w:pPr>
            <w:r>
              <w:t>行善寺及鬷假楼消防工程项目</w:t>
            </w:r>
          </w:p>
        </w:tc>
        <w:tc>
          <w:tcPr>
            <w:tcW w:w="964" w:type="dxa"/>
            <w:vAlign w:val="center"/>
          </w:tcPr>
          <w:p w:rsidR="00047211" w:rsidRDefault="003C3CB4">
            <w:pPr>
              <w:pStyle w:val="40"/>
            </w:pPr>
            <w:r>
              <w:t>100.00</w:t>
            </w:r>
          </w:p>
        </w:tc>
        <w:tc>
          <w:tcPr>
            <w:tcW w:w="1134" w:type="dxa"/>
            <w:vAlign w:val="center"/>
          </w:tcPr>
          <w:p w:rsidR="00047211" w:rsidRDefault="003C3CB4">
            <w:pPr>
              <w:pStyle w:val="2"/>
            </w:pPr>
            <w:r>
              <w:t>消防工程和安防工程</w:t>
            </w:r>
          </w:p>
        </w:tc>
        <w:tc>
          <w:tcPr>
            <w:tcW w:w="1134" w:type="dxa"/>
            <w:vAlign w:val="center"/>
          </w:tcPr>
          <w:p w:rsidR="00047211" w:rsidRDefault="003C3CB4">
            <w:pPr>
              <w:pStyle w:val="2"/>
            </w:pPr>
            <w:r>
              <w:t>B05100000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100.00</w:t>
            </w:r>
          </w:p>
        </w:tc>
        <w:tc>
          <w:tcPr>
            <w:tcW w:w="964" w:type="dxa"/>
            <w:vAlign w:val="center"/>
          </w:tcPr>
          <w:p w:rsidR="00047211" w:rsidRDefault="003C3CB4">
            <w:pPr>
              <w:pStyle w:val="40"/>
            </w:pPr>
            <w:r>
              <w:t>100.00</w:t>
            </w:r>
          </w:p>
        </w:tc>
        <w:tc>
          <w:tcPr>
            <w:tcW w:w="964" w:type="dxa"/>
            <w:vAlign w:val="center"/>
          </w:tcPr>
          <w:p w:rsidR="00047211" w:rsidRDefault="003C3CB4">
            <w:pPr>
              <w:pStyle w:val="40"/>
            </w:pPr>
            <w:r>
              <w:t>100.00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100.00</w:t>
            </w:r>
          </w:p>
        </w:tc>
      </w:tr>
    </w:tbl>
    <w:p w:rsidR="00047211" w:rsidRDefault="003C3CB4">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七、国有资产信息</w:t>
      </w:r>
    </w:p>
    <w:p w:rsidR="00047211" w:rsidRDefault="003C3CB4">
      <w:pPr>
        <w:spacing w:line="500" w:lineRule="exact"/>
        <w:ind w:firstLine="560"/>
      </w:pPr>
      <w:r>
        <w:rPr>
          <w:rFonts w:eastAsia="方正仿宋_GBK"/>
          <w:color w:val="000000"/>
          <w:sz w:val="28"/>
        </w:rPr>
        <w:lastRenderedPageBreak/>
        <w:t>曲阳县文物保管所上年末固定资产金额为</w:t>
      </w:r>
      <w:r>
        <w:rPr>
          <w:rFonts w:eastAsia="方正仿宋_GBK"/>
          <w:color w:val="000000"/>
          <w:sz w:val="28"/>
        </w:rPr>
        <w:t>142.70</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047211" w:rsidRDefault="003C3CB4">
      <w:pPr>
        <w:jc w:val="center"/>
      </w:pPr>
      <w:r>
        <w:rPr>
          <w:rFonts w:ascii="方正小标宋_GBK" w:eastAsia="方正小标宋_GBK" w:hAnsi="方正小标宋_GBK" w:cs="方正小标宋_GBK"/>
          <w:color w:val="000000"/>
          <w:sz w:val="36"/>
        </w:rPr>
        <w:t>单位固定资产占用情况表</w:t>
      </w:r>
    </w:p>
    <w:tbl>
      <w:tblPr>
        <w:tblW w:w="1304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7370"/>
        <w:gridCol w:w="2835"/>
        <w:gridCol w:w="2835"/>
      </w:tblGrid>
      <w:tr w:rsidR="00047211">
        <w:trPr>
          <w:tblHeader/>
          <w:jc w:val="center"/>
        </w:trPr>
        <w:tc>
          <w:tcPr>
            <w:tcW w:w="7370" w:type="dxa"/>
            <w:tcBorders>
              <w:top w:val="single" w:sz="6" w:space="0" w:color="FFFFFF"/>
              <w:left w:val="single" w:sz="6" w:space="0" w:color="FFFFFF"/>
              <w:right w:val="single" w:sz="6" w:space="0" w:color="FFFFFF"/>
            </w:tcBorders>
            <w:vAlign w:val="center"/>
          </w:tcPr>
          <w:p w:rsidR="00047211" w:rsidRDefault="003C3CB4">
            <w:pPr>
              <w:pStyle w:val="20"/>
            </w:pPr>
            <w:r>
              <w:t>357007</w:t>
            </w:r>
            <w:r>
              <w:t>曲阳县文物保管所</w:t>
            </w:r>
          </w:p>
        </w:tc>
        <w:tc>
          <w:tcPr>
            <w:tcW w:w="5670" w:type="dxa"/>
            <w:gridSpan w:val="2"/>
            <w:tcBorders>
              <w:top w:val="single" w:sz="6" w:space="0" w:color="FFFFFF"/>
              <w:left w:val="single" w:sz="6" w:space="0" w:color="FFFFFF"/>
              <w:right w:val="single" w:sz="6" w:space="0" w:color="FFFFFF"/>
            </w:tcBorders>
            <w:vAlign w:val="center"/>
          </w:tcPr>
          <w:p w:rsidR="00047211" w:rsidRDefault="003C3CB4">
            <w:pPr>
              <w:pStyle w:val="22"/>
            </w:pPr>
            <w:r>
              <w:t>截止时间：</w:t>
            </w:r>
            <w:r>
              <w:t>2023-12-31</w:t>
            </w:r>
          </w:p>
        </w:tc>
      </w:tr>
      <w:tr w:rsidR="00047211">
        <w:trPr>
          <w:tblHeader/>
          <w:jc w:val="center"/>
        </w:trPr>
        <w:tc>
          <w:tcPr>
            <w:tcW w:w="7370" w:type="dxa"/>
            <w:vAlign w:val="center"/>
          </w:tcPr>
          <w:p w:rsidR="00047211" w:rsidRDefault="003C3CB4">
            <w:pPr>
              <w:pStyle w:val="10"/>
            </w:pPr>
            <w:r>
              <w:t>项</w:t>
            </w:r>
            <w:r>
              <w:t xml:space="preserve">   </w:t>
            </w:r>
            <w:r>
              <w:t>目</w:t>
            </w:r>
          </w:p>
        </w:tc>
        <w:tc>
          <w:tcPr>
            <w:tcW w:w="2835" w:type="dxa"/>
            <w:vAlign w:val="center"/>
          </w:tcPr>
          <w:p w:rsidR="00047211" w:rsidRDefault="003C3CB4">
            <w:pPr>
              <w:pStyle w:val="10"/>
            </w:pPr>
            <w:r>
              <w:t>数量</w:t>
            </w:r>
          </w:p>
        </w:tc>
        <w:tc>
          <w:tcPr>
            <w:tcW w:w="2835" w:type="dxa"/>
            <w:vAlign w:val="center"/>
          </w:tcPr>
          <w:p w:rsidR="00047211" w:rsidRDefault="003C3CB4">
            <w:pPr>
              <w:pStyle w:val="10"/>
            </w:pPr>
            <w:r>
              <w:t>价值（金额单位：万元）</w:t>
            </w:r>
          </w:p>
        </w:tc>
      </w:tr>
      <w:tr w:rsidR="00047211">
        <w:trPr>
          <w:jc w:val="center"/>
        </w:trPr>
        <w:tc>
          <w:tcPr>
            <w:tcW w:w="7370" w:type="dxa"/>
            <w:vAlign w:val="center"/>
          </w:tcPr>
          <w:p w:rsidR="00047211" w:rsidRDefault="003C3CB4">
            <w:pPr>
              <w:pStyle w:val="2"/>
            </w:pPr>
            <w:r>
              <w:t>资产总额</w:t>
            </w:r>
          </w:p>
        </w:tc>
        <w:tc>
          <w:tcPr>
            <w:tcW w:w="2835" w:type="dxa"/>
            <w:vAlign w:val="center"/>
          </w:tcPr>
          <w:p w:rsidR="00047211" w:rsidRDefault="00047211">
            <w:pPr>
              <w:pStyle w:val="3"/>
            </w:pPr>
          </w:p>
        </w:tc>
        <w:tc>
          <w:tcPr>
            <w:tcW w:w="2835" w:type="dxa"/>
            <w:vAlign w:val="center"/>
          </w:tcPr>
          <w:p w:rsidR="00047211" w:rsidRDefault="003C3CB4">
            <w:pPr>
              <w:pStyle w:val="40"/>
            </w:pPr>
            <w:r>
              <w:t>142.70</w:t>
            </w:r>
          </w:p>
        </w:tc>
      </w:tr>
      <w:tr w:rsidR="00047211">
        <w:trPr>
          <w:jc w:val="center"/>
        </w:trPr>
        <w:tc>
          <w:tcPr>
            <w:tcW w:w="7370" w:type="dxa"/>
            <w:vAlign w:val="center"/>
          </w:tcPr>
          <w:p w:rsidR="00047211" w:rsidRDefault="003C3CB4">
            <w:pPr>
              <w:pStyle w:val="2"/>
            </w:pPr>
            <w:r>
              <w:t>1</w:t>
            </w:r>
            <w:r>
              <w:t>、房屋（平方米）</w:t>
            </w:r>
          </w:p>
        </w:tc>
        <w:tc>
          <w:tcPr>
            <w:tcW w:w="2835" w:type="dxa"/>
            <w:vAlign w:val="center"/>
          </w:tcPr>
          <w:p w:rsidR="00047211" w:rsidRDefault="003C3CB4">
            <w:pPr>
              <w:pStyle w:val="3"/>
            </w:pPr>
            <w:r>
              <w:t>240</w:t>
            </w:r>
          </w:p>
        </w:tc>
        <w:tc>
          <w:tcPr>
            <w:tcW w:w="2835" w:type="dxa"/>
            <w:vAlign w:val="center"/>
          </w:tcPr>
          <w:p w:rsidR="00047211" w:rsidRDefault="003C3CB4">
            <w:pPr>
              <w:pStyle w:val="40"/>
            </w:pPr>
            <w:r>
              <w:t>43.72</w:t>
            </w:r>
          </w:p>
        </w:tc>
      </w:tr>
      <w:tr w:rsidR="00047211">
        <w:trPr>
          <w:jc w:val="center"/>
        </w:trPr>
        <w:tc>
          <w:tcPr>
            <w:tcW w:w="7370" w:type="dxa"/>
            <w:vAlign w:val="center"/>
          </w:tcPr>
          <w:p w:rsidR="00047211" w:rsidRDefault="003C3CB4">
            <w:pPr>
              <w:pStyle w:val="2"/>
            </w:pPr>
            <w:r>
              <w:t xml:space="preserve">　　其中：办公用房（平方米）</w:t>
            </w:r>
          </w:p>
        </w:tc>
        <w:tc>
          <w:tcPr>
            <w:tcW w:w="2835" w:type="dxa"/>
            <w:vAlign w:val="center"/>
          </w:tcPr>
          <w:p w:rsidR="00047211" w:rsidRDefault="003C3CB4">
            <w:pPr>
              <w:pStyle w:val="3"/>
            </w:pPr>
            <w:r>
              <w:t>240</w:t>
            </w:r>
          </w:p>
        </w:tc>
        <w:tc>
          <w:tcPr>
            <w:tcW w:w="2835" w:type="dxa"/>
            <w:vAlign w:val="center"/>
          </w:tcPr>
          <w:p w:rsidR="00047211" w:rsidRDefault="003C3CB4">
            <w:pPr>
              <w:pStyle w:val="40"/>
            </w:pPr>
            <w:r>
              <w:t>43.72</w:t>
            </w:r>
          </w:p>
        </w:tc>
      </w:tr>
      <w:tr w:rsidR="00047211">
        <w:trPr>
          <w:jc w:val="center"/>
        </w:trPr>
        <w:tc>
          <w:tcPr>
            <w:tcW w:w="7370" w:type="dxa"/>
            <w:vAlign w:val="center"/>
          </w:tcPr>
          <w:p w:rsidR="00047211" w:rsidRDefault="003C3CB4">
            <w:pPr>
              <w:pStyle w:val="2"/>
            </w:pPr>
            <w:r>
              <w:t>2</w:t>
            </w:r>
            <w:r>
              <w:t>、车辆（台、辆）</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3</w:t>
            </w:r>
            <w:r>
              <w:t>、单价在</w:t>
            </w:r>
            <w:r>
              <w:t>20</w:t>
            </w:r>
            <w:r>
              <w:t>万元以上的设备</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4</w:t>
            </w:r>
            <w:r>
              <w:t>、其他固定资产</w:t>
            </w:r>
          </w:p>
        </w:tc>
        <w:tc>
          <w:tcPr>
            <w:tcW w:w="2835" w:type="dxa"/>
            <w:vAlign w:val="center"/>
          </w:tcPr>
          <w:p w:rsidR="00047211" w:rsidRDefault="003C3CB4">
            <w:pPr>
              <w:pStyle w:val="3"/>
            </w:pPr>
            <w:r>
              <w:t>87</w:t>
            </w:r>
          </w:p>
        </w:tc>
        <w:tc>
          <w:tcPr>
            <w:tcW w:w="2835" w:type="dxa"/>
            <w:vAlign w:val="center"/>
          </w:tcPr>
          <w:p w:rsidR="00047211" w:rsidRDefault="003C3CB4">
            <w:pPr>
              <w:pStyle w:val="40"/>
            </w:pPr>
            <w:r>
              <w:t>98.98</w:t>
            </w:r>
          </w:p>
        </w:tc>
      </w:tr>
    </w:tbl>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八、名词解释</w:t>
      </w:r>
    </w:p>
    <w:p w:rsidR="00047211" w:rsidRDefault="003C3CB4">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047211" w:rsidRDefault="003C3CB4">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047211" w:rsidRDefault="003C3CB4">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047211" w:rsidRDefault="003C3CB4">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047211" w:rsidRDefault="003C3CB4">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047211" w:rsidRDefault="003C3CB4">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047211" w:rsidRDefault="003C3CB4">
      <w:pPr>
        <w:spacing w:line="500" w:lineRule="exact"/>
        <w:ind w:firstLine="560"/>
      </w:pPr>
      <w:r>
        <w:rPr>
          <w:rFonts w:eastAsia="方正仿宋_GBK"/>
          <w:color w:val="000000"/>
          <w:sz w:val="28"/>
        </w:rPr>
        <w:lastRenderedPageBreak/>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和运转类项目中的公用经费项目支出对应部门预算中的基本支出；运转类项目中的其他运转类项目支出和特定目标类项目支出对应部门预算中的项目支出，以及经营支出和往来支出。</w:t>
      </w:r>
    </w:p>
    <w:p w:rsidR="00047211" w:rsidRDefault="003C3CB4">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047211" w:rsidRDefault="003C3CB4">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支出（含车辆购置税、牌照费）及按规定保留的公务用车燃料费、维修费、过路过桥费、保险费、安全奖励费用等支出；公务接待费反映单位按规定开支的各类公务接待（含外宾接待）支出。</w:t>
      </w:r>
    </w:p>
    <w:p w:rsidR="00047211" w:rsidRDefault="003C3CB4">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w:t>
      </w:r>
      <w:r>
        <w:rPr>
          <w:rFonts w:eastAsia="方正仿宋_GBK"/>
          <w:color w:val="000000"/>
          <w:sz w:val="28"/>
        </w:rPr>
        <w:t>差旅费、会议费、福利费、日常维修费、专用材料及一般设备购置费、办公用房水电费、办公用房取暖费、办公用房物业管理费、公务用车运行维护费以及其他费用。</w:t>
      </w:r>
    </w:p>
    <w:p w:rsidR="00047211" w:rsidRDefault="003C3CB4">
      <w:pPr>
        <w:spacing w:before="10" w:after="10"/>
        <w:ind w:firstLine="640"/>
        <w:outlineLvl w:val="5"/>
      </w:pPr>
      <w:r>
        <w:rPr>
          <w:rFonts w:ascii="黑体" w:eastAsia="黑体" w:hAnsi="黑体" w:cs="黑体"/>
          <w:color w:val="000000"/>
          <w:sz w:val="32"/>
        </w:rPr>
        <w:t>九、其他需要说明的事项</w:t>
      </w:r>
    </w:p>
    <w:p w:rsidR="00047211" w:rsidRDefault="003C3CB4">
      <w:pPr>
        <w:spacing w:line="500" w:lineRule="exact"/>
        <w:ind w:firstLine="560"/>
        <w:sectPr w:rsidR="00047211">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047211" w:rsidRDefault="003C3CB4">
      <w:pPr>
        <w:jc w:val="center"/>
        <w:outlineLvl w:val="3"/>
      </w:pPr>
      <w:bookmarkStart w:id="4" w:name="_Toc_4_4_0000000005"/>
      <w:r>
        <w:rPr>
          <w:rFonts w:ascii="方正小标宋_GBK" w:eastAsia="方正小标宋_GBK" w:hAnsi="方正小标宋_GBK" w:cs="方正小标宋_GBK"/>
          <w:color w:val="000000"/>
          <w:sz w:val="44"/>
        </w:rPr>
        <w:lastRenderedPageBreak/>
        <w:t>五、曲阳县聚龙洞服务中心收支预算</w:t>
      </w:r>
      <w:bookmarkEnd w:id="4"/>
    </w:p>
    <w:p w:rsidR="00047211" w:rsidRDefault="003C3CB4">
      <w:pPr>
        <w:jc w:val="center"/>
        <w:outlineLvl w:val="4"/>
      </w:pPr>
      <w:r>
        <w:rPr>
          <w:rFonts w:ascii="方正小标宋_GBK" w:eastAsia="方正小标宋_GBK" w:hAnsi="方正小标宋_GBK" w:cs="方正小标宋_GBK"/>
          <w:color w:val="000000"/>
          <w:sz w:val="36"/>
        </w:rPr>
        <w:t>单位预算收支总表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4536"/>
        <w:gridCol w:w="2126"/>
        <w:gridCol w:w="4535"/>
        <w:gridCol w:w="2126"/>
      </w:tblGrid>
      <w:tr w:rsidR="00047211">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2126"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6661"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6662" w:type="dxa"/>
            <w:gridSpan w:val="2"/>
            <w:vAlign w:val="center"/>
          </w:tcPr>
          <w:p w:rsidR="00047211" w:rsidRDefault="003C3CB4">
            <w:pPr>
              <w:pStyle w:val="10"/>
            </w:pPr>
            <w:r>
              <w:t>收入</w:t>
            </w:r>
          </w:p>
        </w:tc>
        <w:tc>
          <w:tcPr>
            <w:tcW w:w="6661" w:type="dxa"/>
            <w:gridSpan w:val="2"/>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4536"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c>
          <w:tcPr>
            <w:tcW w:w="4535"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r>
      <w:tr w:rsidR="00047211">
        <w:trPr>
          <w:trHeight w:val="369"/>
          <w:tblHeader/>
          <w:jc w:val="center"/>
        </w:trPr>
        <w:tc>
          <w:tcPr>
            <w:tcW w:w="850" w:type="dxa"/>
            <w:vAlign w:val="center"/>
          </w:tcPr>
          <w:p w:rsidR="00047211" w:rsidRDefault="003C3CB4">
            <w:pPr>
              <w:pStyle w:val="10"/>
            </w:pPr>
            <w:r>
              <w:t>栏次</w:t>
            </w:r>
          </w:p>
        </w:tc>
        <w:tc>
          <w:tcPr>
            <w:tcW w:w="4536" w:type="dxa"/>
            <w:vAlign w:val="center"/>
          </w:tcPr>
          <w:p w:rsidR="00047211" w:rsidRDefault="003C3CB4">
            <w:pPr>
              <w:pStyle w:val="10"/>
            </w:pPr>
            <w:r>
              <w:t>1</w:t>
            </w:r>
          </w:p>
        </w:tc>
        <w:tc>
          <w:tcPr>
            <w:tcW w:w="2126" w:type="dxa"/>
            <w:vAlign w:val="center"/>
          </w:tcPr>
          <w:p w:rsidR="00047211" w:rsidRDefault="003C3CB4">
            <w:pPr>
              <w:pStyle w:val="10"/>
            </w:pPr>
            <w:r>
              <w:t>2</w:t>
            </w:r>
          </w:p>
        </w:tc>
        <w:tc>
          <w:tcPr>
            <w:tcW w:w="4535" w:type="dxa"/>
            <w:vAlign w:val="center"/>
          </w:tcPr>
          <w:p w:rsidR="00047211" w:rsidRDefault="003C3CB4">
            <w:pPr>
              <w:pStyle w:val="10"/>
            </w:pPr>
            <w:r>
              <w:t>3</w:t>
            </w:r>
          </w:p>
        </w:tc>
        <w:tc>
          <w:tcPr>
            <w:tcW w:w="2126" w:type="dxa"/>
            <w:vAlign w:val="center"/>
          </w:tcPr>
          <w:p w:rsidR="00047211" w:rsidRDefault="003C3CB4">
            <w:pPr>
              <w:pStyle w:val="10"/>
            </w:pPr>
            <w:r>
              <w:t>4</w:t>
            </w:r>
          </w:p>
        </w:tc>
      </w:tr>
      <w:tr w:rsidR="00047211">
        <w:trPr>
          <w:trHeight w:val="369"/>
          <w:jc w:val="center"/>
        </w:trPr>
        <w:tc>
          <w:tcPr>
            <w:tcW w:w="850" w:type="dxa"/>
            <w:vAlign w:val="center"/>
          </w:tcPr>
          <w:p w:rsidR="00047211" w:rsidRDefault="003C3CB4">
            <w:pPr>
              <w:pStyle w:val="3"/>
            </w:pPr>
            <w:r>
              <w:t>1</w:t>
            </w:r>
          </w:p>
        </w:tc>
        <w:tc>
          <w:tcPr>
            <w:tcW w:w="4536" w:type="dxa"/>
            <w:vAlign w:val="center"/>
          </w:tcPr>
          <w:p w:rsidR="00047211" w:rsidRDefault="003C3CB4">
            <w:pPr>
              <w:pStyle w:val="2"/>
            </w:pPr>
            <w:r>
              <w:t>一、一般公共预算拨款收入</w:t>
            </w:r>
          </w:p>
        </w:tc>
        <w:tc>
          <w:tcPr>
            <w:tcW w:w="2126" w:type="dxa"/>
            <w:vAlign w:val="center"/>
          </w:tcPr>
          <w:p w:rsidR="00047211" w:rsidRDefault="003C3CB4">
            <w:pPr>
              <w:pStyle w:val="40"/>
            </w:pPr>
            <w:r>
              <w:t>348.45</w:t>
            </w:r>
          </w:p>
        </w:tc>
        <w:tc>
          <w:tcPr>
            <w:tcW w:w="4535" w:type="dxa"/>
            <w:vAlign w:val="center"/>
          </w:tcPr>
          <w:p w:rsidR="00047211" w:rsidRDefault="003C3CB4">
            <w:pPr>
              <w:pStyle w:val="2"/>
            </w:pPr>
            <w:r>
              <w:t>一、一般公共服务支出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4536" w:type="dxa"/>
            <w:vAlign w:val="center"/>
          </w:tcPr>
          <w:p w:rsidR="00047211" w:rsidRDefault="003C3CB4">
            <w:pPr>
              <w:pStyle w:val="2"/>
            </w:pPr>
            <w:r>
              <w:t>二、政府性基金预算拨款收入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二、外交支出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4536" w:type="dxa"/>
            <w:vAlign w:val="center"/>
          </w:tcPr>
          <w:p w:rsidR="00047211" w:rsidRDefault="003C3CB4">
            <w:pPr>
              <w:pStyle w:val="2"/>
            </w:pPr>
            <w:r>
              <w:t>三、国有资本经营预算拨款收入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三、国防支出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4536" w:type="dxa"/>
            <w:vAlign w:val="center"/>
          </w:tcPr>
          <w:p w:rsidR="00047211" w:rsidRDefault="003C3CB4">
            <w:pPr>
              <w:pStyle w:val="2"/>
            </w:pPr>
            <w:r>
              <w:t>四、财政专户管理资金收入</w:t>
            </w:r>
          </w:p>
        </w:tc>
        <w:tc>
          <w:tcPr>
            <w:tcW w:w="2126" w:type="dxa"/>
            <w:vAlign w:val="center"/>
          </w:tcPr>
          <w:p w:rsidR="00047211" w:rsidRDefault="00047211">
            <w:pPr>
              <w:pStyle w:val="40"/>
            </w:pPr>
          </w:p>
        </w:tc>
        <w:tc>
          <w:tcPr>
            <w:tcW w:w="4535" w:type="dxa"/>
            <w:vAlign w:val="center"/>
          </w:tcPr>
          <w:p w:rsidR="00047211" w:rsidRDefault="003C3CB4">
            <w:pPr>
              <w:pStyle w:val="2"/>
            </w:pPr>
            <w:r>
              <w:t>四、公共安全支出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4536" w:type="dxa"/>
            <w:vAlign w:val="center"/>
          </w:tcPr>
          <w:p w:rsidR="00047211" w:rsidRDefault="003C3CB4">
            <w:pPr>
              <w:pStyle w:val="2"/>
            </w:pPr>
            <w:r>
              <w:t>五、单位资金</w:t>
            </w:r>
          </w:p>
        </w:tc>
        <w:tc>
          <w:tcPr>
            <w:tcW w:w="2126" w:type="dxa"/>
            <w:vAlign w:val="center"/>
          </w:tcPr>
          <w:p w:rsidR="00047211" w:rsidRDefault="00047211">
            <w:pPr>
              <w:pStyle w:val="40"/>
            </w:pPr>
          </w:p>
        </w:tc>
        <w:tc>
          <w:tcPr>
            <w:tcW w:w="4535" w:type="dxa"/>
            <w:vAlign w:val="center"/>
          </w:tcPr>
          <w:p w:rsidR="00047211" w:rsidRDefault="003C3CB4">
            <w:pPr>
              <w:pStyle w:val="2"/>
            </w:pPr>
            <w:r>
              <w:t>五、教育支出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六、科学技术支出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七、文化旅游体育与传媒支出</w:t>
            </w:r>
          </w:p>
        </w:tc>
        <w:tc>
          <w:tcPr>
            <w:tcW w:w="2126" w:type="dxa"/>
            <w:vAlign w:val="center"/>
          </w:tcPr>
          <w:p w:rsidR="00047211" w:rsidRDefault="003C3CB4">
            <w:pPr>
              <w:pStyle w:val="40"/>
            </w:pPr>
            <w:r>
              <w:t>272.49</w:t>
            </w:r>
          </w:p>
        </w:tc>
      </w:tr>
      <w:tr w:rsidR="00047211">
        <w:trPr>
          <w:trHeight w:val="369"/>
          <w:jc w:val="center"/>
        </w:trPr>
        <w:tc>
          <w:tcPr>
            <w:tcW w:w="850" w:type="dxa"/>
            <w:vAlign w:val="center"/>
          </w:tcPr>
          <w:p w:rsidR="00047211" w:rsidRDefault="003C3CB4">
            <w:pPr>
              <w:pStyle w:val="3"/>
            </w:pPr>
            <w:r>
              <w:t>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八、社会保障和就业支出</w:t>
            </w:r>
          </w:p>
        </w:tc>
        <w:tc>
          <w:tcPr>
            <w:tcW w:w="2126" w:type="dxa"/>
            <w:vAlign w:val="center"/>
          </w:tcPr>
          <w:p w:rsidR="00047211" w:rsidRDefault="003C3CB4">
            <w:pPr>
              <w:pStyle w:val="40"/>
            </w:pPr>
            <w:r>
              <w:t>52.27</w:t>
            </w:r>
          </w:p>
        </w:tc>
      </w:tr>
      <w:tr w:rsidR="00047211">
        <w:trPr>
          <w:trHeight w:val="369"/>
          <w:jc w:val="center"/>
        </w:trPr>
        <w:tc>
          <w:tcPr>
            <w:tcW w:w="850" w:type="dxa"/>
            <w:vAlign w:val="center"/>
          </w:tcPr>
          <w:p w:rsidR="00047211" w:rsidRDefault="003C3CB4">
            <w:pPr>
              <w:pStyle w:val="3"/>
            </w:pPr>
            <w:r>
              <w:t>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九、社会保险基金支出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十、卫生健康支出</w:t>
            </w:r>
          </w:p>
        </w:tc>
        <w:tc>
          <w:tcPr>
            <w:tcW w:w="2126" w:type="dxa"/>
            <w:vAlign w:val="center"/>
          </w:tcPr>
          <w:p w:rsidR="00047211" w:rsidRDefault="003C3CB4">
            <w:pPr>
              <w:pStyle w:val="40"/>
            </w:pPr>
            <w:r>
              <w:t>11.43</w:t>
            </w:r>
          </w:p>
        </w:tc>
      </w:tr>
      <w:tr w:rsidR="00047211">
        <w:trPr>
          <w:trHeight w:val="369"/>
          <w:jc w:val="center"/>
        </w:trPr>
        <w:tc>
          <w:tcPr>
            <w:tcW w:w="850" w:type="dxa"/>
            <w:vAlign w:val="center"/>
          </w:tcPr>
          <w:p w:rsidR="00047211" w:rsidRDefault="003C3CB4">
            <w:pPr>
              <w:pStyle w:val="3"/>
            </w:pPr>
            <w:r>
              <w:t>11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十一、节能环保支出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十二、城乡社区支出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十三、农林水支出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十四、交通运输支出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十五、资源勘探工业信息等支出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十六、商业服务业等支出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十七、金融支出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十八、援助其他地区支出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十九、自然资源海洋气象等支出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二十、住房保障支出</w:t>
            </w:r>
          </w:p>
        </w:tc>
        <w:tc>
          <w:tcPr>
            <w:tcW w:w="2126" w:type="dxa"/>
            <w:vAlign w:val="center"/>
          </w:tcPr>
          <w:p w:rsidR="00047211" w:rsidRDefault="003C3CB4">
            <w:pPr>
              <w:pStyle w:val="40"/>
            </w:pPr>
            <w:r>
              <w:t>12.26</w:t>
            </w:r>
          </w:p>
        </w:tc>
      </w:tr>
      <w:tr w:rsidR="00047211">
        <w:trPr>
          <w:trHeight w:val="369"/>
          <w:jc w:val="center"/>
        </w:trPr>
        <w:tc>
          <w:tcPr>
            <w:tcW w:w="850" w:type="dxa"/>
            <w:vAlign w:val="center"/>
          </w:tcPr>
          <w:p w:rsidR="00047211" w:rsidRDefault="003C3CB4">
            <w:pPr>
              <w:pStyle w:val="3"/>
            </w:pPr>
            <w:r>
              <w:t>21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二十一、粮油物资储备支出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二十二、国有资本经营预算支出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二十三、灾害防治及应急管理支出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二十四、预备费</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二十五、其他支出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二十六、转移性支出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二十七、债务还本支出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二十八、债务付息支出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二十九、债务发行费用支出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三十、抗疫特别国债安排的支出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三十一、人行科目</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4536" w:type="dxa"/>
            <w:vAlign w:val="center"/>
          </w:tcPr>
          <w:p w:rsidR="00047211" w:rsidRDefault="003C3CB4">
            <w:pPr>
              <w:pStyle w:val="6"/>
            </w:pPr>
            <w:r>
              <w:t>本年收入合计</w:t>
            </w:r>
          </w:p>
        </w:tc>
        <w:tc>
          <w:tcPr>
            <w:tcW w:w="2126" w:type="dxa"/>
            <w:vAlign w:val="center"/>
          </w:tcPr>
          <w:p w:rsidR="00047211" w:rsidRDefault="003C3CB4">
            <w:pPr>
              <w:pStyle w:val="7"/>
            </w:pPr>
            <w:r>
              <w:t>348.45</w:t>
            </w:r>
          </w:p>
        </w:tc>
        <w:tc>
          <w:tcPr>
            <w:tcW w:w="4535" w:type="dxa"/>
            <w:vAlign w:val="center"/>
          </w:tcPr>
          <w:p w:rsidR="00047211" w:rsidRDefault="003C3CB4">
            <w:pPr>
              <w:pStyle w:val="6"/>
            </w:pPr>
            <w:r>
              <w:t>本年支出合计</w:t>
            </w:r>
          </w:p>
        </w:tc>
        <w:tc>
          <w:tcPr>
            <w:tcW w:w="2126" w:type="dxa"/>
            <w:vAlign w:val="center"/>
          </w:tcPr>
          <w:p w:rsidR="00047211" w:rsidRDefault="003C3CB4">
            <w:pPr>
              <w:pStyle w:val="7"/>
            </w:pPr>
            <w:r>
              <w:t>348.45</w:t>
            </w:r>
          </w:p>
        </w:tc>
      </w:tr>
      <w:tr w:rsidR="00047211">
        <w:trPr>
          <w:trHeight w:val="369"/>
          <w:jc w:val="center"/>
        </w:trPr>
        <w:tc>
          <w:tcPr>
            <w:tcW w:w="850" w:type="dxa"/>
            <w:vAlign w:val="center"/>
          </w:tcPr>
          <w:p w:rsidR="00047211" w:rsidRDefault="003C3CB4">
            <w:pPr>
              <w:pStyle w:val="3"/>
            </w:pPr>
            <w:r>
              <w:t>33</w:t>
            </w:r>
          </w:p>
        </w:tc>
        <w:tc>
          <w:tcPr>
            <w:tcW w:w="4536" w:type="dxa"/>
            <w:vAlign w:val="center"/>
          </w:tcPr>
          <w:p w:rsidR="00047211" w:rsidRDefault="003C3CB4">
            <w:pPr>
              <w:pStyle w:val="2"/>
            </w:pPr>
            <w:r>
              <w:t>上年结转结余</w:t>
            </w:r>
          </w:p>
        </w:tc>
        <w:tc>
          <w:tcPr>
            <w:tcW w:w="2126" w:type="dxa"/>
            <w:vAlign w:val="center"/>
          </w:tcPr>
          <w:p w:rsidR="00047211" w:rsidRDefault="00047211">
            <w:pPr>
              <w:pStyle w:val="40"/>
            </w:pPr>
          </w:p>
        </w:tc>
        <w:tc>
          <w:tcPr>
            <w:tcW w:w="4535" w:type="dxa"/>
            <w:vAlign w:val="center"/>
          </w:tcPr>
          <w:p w:rsidR="00047211" w:rsidRDefault="003C3CB4">
            <w:pPr>
              <w:pStyle w:val="2"/>
            </w:pPr>
            <w:r>
              <w:t>年终结转结余</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4536" w:type="dxa"/>
            <w:vAlign w:val="center"/>
          </w:tcPr>
          <w:p w:rsidR="00047211" w:rsidRDefault="003C3CB4">
            <w:pPr>
              <w:pStyle w:val="6"/>
            </w:pPr>
            <w:r>
              <w:t>收入总计</w:t>
            </w:r>
          </w:p>
        </w:tc>
        <w:tc>
          <w:tcPr>
            <w:tcW w:w="2126" w:type="dxa"/>
            <w:vAlign w:val="center"/>
          </w:tcPr>
          <w:p w:rsidR="00047211" w:rsidRDefault="003C3CB4">
            <w:pPr>
              <w:pStyle w:val="7"/>
            </w:pPr>
            <w:r>
              <w:t>348.45</w:t>
            </w:r>
          </w:p>
        </w:tc>
        <w:tc>
          <w:tcPr>
            <w:tcW w:w="4535" w:type="dxa"/>
            <w:vAlign w:val="center"/>
          </w:tcPr>
          <w:p w:rsidR="00047211" w:rsidRDefault="003C3CB4">
            <w:pPr>
              <w:pStyle w:val="6"/>
            </w:pPr>
            <w:r>
              <w:t>支出总计</w:t>
            </w:r>
          </w:p>
        </w:tc>
        <w:tc>
          <w:tcPr>
            <w:tcW w:w="2126" w:type="dxa"/>
            <w:vAlign w:val="center"/>
          </w:tcPr>
          <w:p w:rsidR="00047211" w:rsidRDefault="003C3CB4">
            <w:pPr>
              <w:pStyle w:val="7"/>
            </w:pPr>
            <w:r>
              <w:t>348.45</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单位预算收入总表</w:t>
      </w:r>
    </w:p>
    <w:tbl>
      <w:tblPr>
        <w:tblW w:w="14571"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680"/>
        <w:gridCol w:w="992"/>
        <w:gridCol w:w="1559"/>
        <w:gridCol w:w="1134"/>
        <w:gridCol w:w="1134"/>
        <w:gridCol w:w="1134"/>
        <w:gridCol w:w="1134"/>
        <w:gridCol w:w="1134"/>
        <w:gridCol w:w="1134"/>
        <w:gridCol w:w="1134"/>
        <w:gridCol w:w="1134"/>
        <w:gridCol w:w="1134"/>
        <w:gridCol w:w="1134"/>
      </w:tblGrid>
      <w:tr w:rsidR="00047211">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3402" w:type="dxa"/>
            <w:gridSpan w:val="3"/>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670" w:type="dxa"/>
            <w:gridSpan w:val="5"/>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680" w:type="dxa"/>
            <w:vMerge w:val="restart"/>
            <w:vAlign w:val="center"/>
          </w:tcPr>
          <w:p w:rsidR="00047211" w:rsidRDefault="003C3CB4">
            <w:pPr>
              <w:pStyle w:val="10"/>
            </w:pPr>
            <w:r>
              <w:t>序号</w:t>
            </w:r>
          </w:p>
        </w:tc>
        <w:tc>
          <w:tcPr>
            <w:tcW w:w="2551" w:type="dxa"/>
            <w:gridSpan w:val="2"/>
            <w:vAlign w:val="center"/>
          </w:tcPr>
          <w:p w:rsidR="00047211" w:rsidRDefault="003C3CB4">
            <w:pPr>
              <w:pStyle w:val="10"/>
            </w:pPr>
            <w:r>
              <w:t>功能分类科目</w:t>
            </w:r>
          </w:p>
        </w:tc>
        <w:tc>
          <w:tcPr>
            <w:tcW w:w="1134" w:type="dxa"/>
            <w:vMerge w:val="restart"/>
            <w:vAlign w:val="center"/>
          </w:tcPr>
          <w:p w:rsidR="00047211" w:rsidRDefault="003C3CB4">
            <w:pPr>
              <w:pStyle w:val="10"/>
            </w:pPr>
            <w:r>
              <w:t>合计</w:t>
            </w:r>
          </w:p>
        </w:tc>
        <w:tc>
          <w:tcPr>
            <w:tcW w:w="9072" w:type="dxa"/>
            <w:gridSpan w:val="8"/>
            <w:vAlign w:val="center"/>
          </w:tcPr>
          <w:p w:rsidR="00047211" w:rsidRDefault="003C3CB4">
            <w:pPr>
              <w:pStyle w:val="10"/>
            </w:pPr>
            <w:r>
              <w:t>本年收入</w:t>
            </w:r>
          </w:p>
        </w:tc>
        <w:tc>
          <w:tcPr>
            <w:tcW w:w="1134" w:type="dxa"/>
            <w:vMerge w:val="restart"/>
            <w:vAlign w:val="center"/>
          </w:tcPr>
          <w:p w:rsidR="00047211" w:rsidRDefault="003C3CB4">
            <w:pPr>
              <w:pStyle w:val="10"/>
            </w:pPr>
            <w:r>
              <w:t>上年结转</w:t>
            </w:r>
          </w:p>
        </w:tc>
      </w:tr>
      <w:tr w:rsidR="00047211">
        <w:trPr>
          <w:trHeight w:val="369"/>
          <w:tblHeader/>
          <w:jc w:val="center"/>
        </w:trPr>
        <w:tc>
          <w:tcPr>
            <w:tcW w:w="680" w:type="dxa"/>
            <w:vMerge/>
          </w:tcPr>
          <w:p w:rsidR="00047211" w:rsidRDefault="00047211"/>
        </w:tc>
        <w:tc>
          <w:tcPr>
            <w:tcW w:w="992" w:type="dxa"/>
            <w:vAlign w:val="center"/>
          </w:tcPr>
          <w:p w:rsidR="00047211" w:rsidRDefault="003C3CB4">
            <w:pPr>
              <w:pStyle w:val="10"/>
            </w:pPr>
            <w:r>
              <w:t>科目</w:t>
            </w:r>
            <w:r>
              <w:t xml:space="preserve"> </w:t>
            </w:r>
            <w:r>
              <w:t xml:space="preserve">   </w:t>
            </w:r>
            <w:r>
              <w:t>编码</w:t>
            </w:r>
          </w:p>
        </w:tc>
        <w:tc>
          <w:tcPr>
            <w:tcW w:w="1559" w:type="dxa"/>
            <w:vAlign w:val="center"/>
          </w:tcPr>
          <w:p w:rsidR="00047211" w:rsidRDefault="003C3CB4">
            <w:pPr>
              <w:pStyle w:val="10"/>
            </w:pPr>
            <w:r>
              <w:t>科目名称</w:t>
            </w:r>
          </w:p>
        </w:tc>
        <w:tc>
          <w:tcPr>
            <w:tcW w:w="1134" w:type="dxa"/>
            <w:vMerge/>
          </w:tcPr>
          <w:p w:rsidR="00047211" w:rsidRDefault="00047211"/>
        </w:tc>
        <w:tc>
          <w:tcPr>
            <w:tcW w:w="1134" w:type="dxa"/>
            <w:vAlign w:val="center"/>
          </w:tcPr>
          <w:p w:rsidR="00047211" w:rsidRDefault="003C3CB4">
            <w:pPr>
              <w:pStyle w:val="10"/>
            </w:pPr>
            <w:r>
              <w:t>小计</w:t>
            </w:r>
          </w:p>
        </w:tc>
        <w:tc>
          <w:tcPr>
            <w:tcW w:w="1134" w:type="dxa"/>
            <w:vAlign w:val="center"/>
          </w:tcPr>
          <w:p w:rsidR="00047211" w:rsidRDefault="003C3CB4">
            <w:pPr>
              <w:pStyle w:val="10"/>
            </w:pPr>
            <w:r>
              <w:t>财政拨款</w:t>
            </w:r>
            <w:r>
              <w:t xml:space="preserve"> </w:t>
            </w:r>
            <w:r>
              <w:t>收入</w:t>
            </w:r>
          </w:p>
        </w:tc>
        <w:tc>
          <w:tcPr>
            <w:tcW w:w="1134" w:type="dxa"/>
            <w:vAlign w:val="center"/>
          </w:tcPr>
          <w:p w:rsidR="00047211" w:rsidRDefault="003C3CB4">
            <w:pPr>
              <w:pStyle w:val="10"/>
            </w:pPr>
            <w:r>
              <w:t>财政专户</w:t>
            </w:r>
            <w:r>
              <w:t xml:space="preserve"> </w:t>
            </w:r>
            <w:r>
              <w:t>收入</w:t>
            </w:r>
          </w:p>
        </w:tc>
        <w:tc>
          <w:tcPr>
            <w:tcW w:w="1134" w:type="dxa"/>
            <w:vAlign w:val="center"/>
          </w:tcPr>
          <w:p w:rsidR="00047211" w:rsidRDefault="003C3CB4">
            <w:pPr>
              <w:pStyle w:val="10"/>
            </w:pPr>
            <w:r>
              <w:t>事业收入</w:t>
            </w:r>
          </w:p>
        </w:tc>
        <w:tc>
          <w:tcPr>
            <w:tcW w:w="1134" w:type="dxa"/>
            <w:vAlign w:val="center"/>
          </w:tcPr>
          <w:p w:rsidR="00047211" w:rsidRDefault="003C3CB4">
            <w:pPr>
              <w:pStyle w:val="10"/>
            </w:pPr>
            <w:r>
              <w:t>经营收入</w:t>
            </w:r>
          </w:p>
        </w:tc>
        <w:tc>
          <w:tcPr>
            <w:tcW w:w="1134" w:type="dxa"/>
            <w:vAlign w:val="center"/>
          </w:tcPr>
          <w:p w:rsidR="00047211" w:rsidRDefault="003C3CB4">
            <w:pPr>
              <w:pStyle w:val="10"/>
            </w:pPr>
            <w:r>
              <w:t>上级补助收入</w:t>
            </w:r>
          </w:p>
        </w:tc>
        <w:tc>
          <w:tcPr>
            <w:tcW w:w="1134" w:type="dxa"/>
            <w:vAlign w:val="center"/>
          </w:tcPr>
          <w:p w:rsidR="00047211" w:rsidRDefault="003C3CB4">
            <w:pPr>
              <w:pStyle w:val="10"/>
            </w:pPr>
            <w:r>
              <w:t>附属单位上缴收入</w:t>
            </w:r>
          </w:p>
        </w:tc>
        <w:tc>
          <w:tcPr>
            <w:tcW w:w="1134" w:type="dxa"/>
            <w:vAlign w:val="center"/>
          </w:tcPr>
          <w:p w:rsidR="00047211" w:rsidRDefault="003C3CB4">
            <w:pPr>
              <w:pStyle w:val="10"/>
            </w:pPr>
            <w:r>
              <w:t>其他收入</w:t>
            </w:r>
          </w:p>
        </w:tc>
        <w:tc>
          <w:tcPr>
            <w:tcW w:w="1134" w:type="dxa"/>
            <w:vMerge/>
          </w:tcPr>
          <w:p w:rsidR="00047211" w:rsidRDefault="00047211"/>
        </w:tc>
      </w:tr>
      <w:tr w:rsidR="00047211">
        <w:trPr>
          <w:trHeight w:val="369"/>
          <w:tblHeader/>
          <w:jc w:val="center"/>
        </w:trPr>
        <w:tc>
          <w:tcPr>
            <w:tcW w:w="68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1559" w:type="dxa"/>
            <w:vAlign w:val="center"/>
          </w:tcPr>
          <w:p w:rsidR="00047211" w:rsidRDefault="003C3CB4">
            <w:pPr>
              <w:pStyle w:val="10"/>
            </w:pPr>
            <w:r>
              <w:t>2</w:t>
            </w:r>
          </w:p>
        </w:tc>
        <w:tc>
          <w:tcPr>
            <w:tcW w:w="1134" w:type="dxa"/>
            <w:vAlign w:val="center"/>
          </w:tcPr>
          <w:p w:rsidR="00047211" w:rsidRDefault="003C3CB4">
            <w:pPr>
              <w:pStyle w:val="10"/>
            </w:pPr>
            <w:r>
              <w:t>3</w:t>
            </w:r>
          </w:p>
        </w:tc>
        <w:tc>
          <w:tcPr>
            <w:tcW w:w="1134" w:type="dxa"/>
            <w:vAlign w:val="center"/>
          </w:tcPr>
          <w:p w:rsidR="00047211" w:rsidRDefault="003C3CB4">
            <w:pPr>
              <w:pStyle w:val="10"/>
            </w:pPr>
            <w:r>
              <w:t>4</w:t>
            </w:r>
          </w:p>
        </w:tc>
        <w:tc>
          <w:tcPr>
            <w:tcW w:w="1134" w:type="dxa"/>
            <w:vAlign w:val="center"/>
          </w:tcPr>
          <w:p w:rsidR="00047211" w:rsidRDefault="003C3CB4">
            <w:pPr>
              <w:pStyle w:val="10"/>
            </w:pPr>
            <w:r>
              <w:t>5</w:t>
            </w:r>
          </w:p>
        </w:tc>
        <w:tc>
          <w:tcPr>
            <w:tcW w:w="1134" w:type="dxa"/>
            <w:vAlign w:val="center"/>
          </w:tcPr>
          <w:p w:rsidR="00047211" w:rsidRDefault="003C3CB4">
            <w:pPr>
              <w:pStyle w:val="10"/>
            </w:pPr>
            <w:r>
              <w:t>6</w:t>
            </w:r>
          </w:p>
        </w:tc>
        <w:tc>
          <w:tcPr>
            <w:tcW w:w="1134" w:type="dxa"/>
            <w:vAlign w:val="center"/>
          </w:tcPr>
          <w:p w:rsidR="00047211" w:rsidRDefault="003C3CB4">
            <w:pPr>
              <w:pStyle w:val="10"/>
            </w:pPr>
            <w:r>
              <w:t>7</w:t>
            </w:r>
          </w:p>
        </w:tc>
        <w:tc>
          <w:tcPr>
            <w:tcW w:w="1134" w:type="dxa"/>
            <w:vAlign w:val="center"/>
          </w:tcPr>
          <w:p w:rsidR="00047211" w:rsidRDefault="003C3CB4">
            <w:pPr>
              <w:pStyle w:val="10"/>
            </w:pPr>
            <w:r>
              <w:t>8</w:t>
            </w:r>
          </w:p>
        </w:tc>
        <w:tc>
          <w:tcPr>
            <w:tcW w:w="1134" w:type="dxa"/>
            <w:vAlign w:val="center"/>
          </w:tcPr>
          <w:p w:rsidR="00047211" w:rsidRDefault="003C3CB4">
            <w:pPr>
              <w:pStyle w:val="10"/>
            </w:pPr>
            <w:r>
              <w:t>9</w:t>
            </w:r>
          </w:p>
        </w:tc>
        <w:tc>
          <w:tcPr>
            <w:tcW w:w="1134" w:type="dxa"/>
            <w:vAlign w:val="center"/>
          </w:tcPr>
          <w:p w:rsidR="00047211" w:rsidRDefault="003C3CB4">
            <w:pPr>
              <w:pStyle w:val="10"/>
            </w:pPr>
            <w:r>
              <w:t>10</w:t>
            </w:r>
          </w:p>
        </w:tc>
        <w:tc>
          <w:tcPr>
            <w:tcW w:w="1134" w:type="dxa"/>
            <w:vAlign w:val="center"/>
          </w:tcPr>
          <w:p w:rsidR="00047211" w:rsidRDefault="003C3CB4">
            <w:pPr>
              <w:pStyle w:val="10"/>
            </w:pPr>
            <w:r>
              <w:t>11</w:t>
            </w:r>
          </w:p>
        </w:tc>
        <w:tc>
          <w:tcPr>
            <w:tcW w:w="1134" w:type="dxa"/>
            <w:vAlign w:val="center"/>
          </w:tcPr>
          <w:p w:rsidR="00047211" w:rsidRDefault="003C3CB4">
            <w:pPr>
              <w:pStyle w:val="10"/>
            </w:pPr>
            <w:r>
              <w:t>12</w:t>
            </w:r>
          </w:p>
        </w:tc>
      </w:tr>
      <w:tr w:rsidR="00047211">
        <w:trPr>
          <w:trHeight w:val="369"/>
          <w:jc w:val="center"/>
        </w:trPr>
        <w:tc>
          <w:tcPr>
            <w:tcW w:w="680" w:type="dxa"/>
            <w:vAlign w:val="center"/>
          </w:tcPr>
          <w:p w:rsidR="00047211" w:rsidRDefault="003C3CB4">
            <w:pPr>
              <w:pStyle w:val="3"/>
            </w:pPr>
            <w:r>
              <w:t>1</w:t>
            </w:r>
          </w:p>
        </w:tc>
        <w:tc>
          <w:tcPr>
            <w:tcW w:w="992" w:type="dxa"/>
            <w:vAlign w:val="center"/>
          </w:tcPr>
          <w:p w:rsidR="00047211" w:rsidRDefault="00047211">
            <w:pPr>
              <w:pStyle w:val="5"/>
            </w:pPr>
          </w:p>
        </w:tc>
        <w:tc>
          <w:tcPr>
            <w:tcW w:w="1559" w:type="dxa"/>
            <w:vAlign w:val="center"/>
          </w:tcPr>
          <w:p w:rsidR="00047211" w:rsidRDefault="003C3CB4">
            <w:pPr>
              <w:pStyle w:val="6"/>
            </w:pPr>
            <w:r>
              <w:t>合计</w:t>
            </w:r>
          </w:p>
        </w:tc>
        <w:tc>
          <w:tcPr>
            <w:tcW w:w="1134" w:type="dxa"/>
            <w:vAlign w:val="center"/>
          </w:tcPr>
          <w:p w:rsidR="00047211" w:rsidRDefault="003C3CB4">
            <w:pPr>
              <w:pStyle w:val="7"/>
            </w:pPr>
            <w:r>
              <w:t>348.45</w:t>
            </w:r>
          </w:p>
        </w:tc>
        <w:tc>
          <w:tcPr>
            <w:tcW w:w="1134" w:type="dxa"/>
            <w:vAlign w:val="center"/>
          </w:tcPr>
          <w:p w:rsidR="00047211" w:rsidRDefault="003C3CB4">
            <w:pPr>
              <w:pStyle w:val="7"/>
            </w:pPr>
            <w:r>
              <w:t>348.45</w:t>
            </w:r>
          </w:p>
        </w:tc>
        <w:tc>
          <w:tcPr>
            <w:tcW w:w="1134" w:type="dxa"/>
            <w:vAlign w:val="center"/>
          </w:tcPr>
          <w:p w:rsidR="00047211" w:rsidRDefault="003C3CB4">
            <w:pPr>
              <w:pStyle w:val="7"/>
            </w:pPr>
            <w:r>
              <w:t>348.45</w:t>
            </w: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r>
      <w:tr w:rsidR="00047211">
        <w:trPr>
          <w:trHeight w:val="369"/>
          <w:jc w:val="center"/>
        </w:trPr>
        <w:tc>
          <w:tcPr>
            <w:tcW w:w="680" w:type="dxa"/>
            <w:vAlign w:val="center"/>
          </w:tcPr>
          <w:p w:rsidR="00047211" w:rsidRDefault="003C3CB4">
            <w:pPr>
              <w:pStyle w:val="3"/>
            </w:pPr>
            <w:r>
              <w:t>2</w:t>
            </w:r>
          </w:p>
        </w:tc>
        <w:tc>
          <w:tcPr>
            <w:tcW w:w="992" w:type="dxa"/>
            <w:vAlign w:val="center"/>
          </w:tcPr>
          <w:p w:rsidR="00047211" w:rsidRDefault="003C3CB4">
            <w:pPr>
              <w:pStyle w:val="2"/>
            </w:pPr>
            <w:r>
              <w:t>207</w:t>
            </w:r>
          </w:p>
        </w:tc>
        <w:tc>
          <w:tcPr>
            <w:tcW w:w="1559" w:type="dxa"/>
            <w:vAlign w:val="center"/>
          </w:tcPr>
          <w:p w:rsidR="00047211" w:rsidRDefault="003C3CB4">
            <w:pPr>
              <w:pStyle w:val="2"/>
            </w:pPr>
            <w:r>
              <w:t>文化旅游体育与传媒支出</w:t>
            </w:r>
          </w:p>
        </w:tc>
        <w:tc>
          <w:tcPr>
            <w:tcW w:w="1134" w:type="dxa"/>
            <w:vAlign w:val="center"/>
          </w:tcPr>
          <w:p w:rsidR="00047211" w:rsidRDefault="003C3CB4">
            <w:pPr>
              <w:pStyle w:val="40"/>
            </w:pPr>
            <w:r>
              <w:t>272.49</w:t>
            </w:r>
          </w:p>
        </w:tc>
        <w:tc>
          <w:tcPr>
            <w:tcW w:w="1134" w:type="dxa"/>
            <w:vAlign w:val="center"/>
          </w:tcPr>
          <w:p w:rsidR="00047211" w:rsidRDefault="003C3CB4">
            <w:pPr>
              <w:pStyle w:val="40"/>
            </w:pPr>
            <w:r>
              <w:t>272.49</w:t>
            </w:r>
          </w:p>
        </w:tc>
        <w:tc>
          <w:tcPr>
            <w:tcW w:w="1134" w:type="dxa"/>
            <w:vAlign w:val="center"/>
          </w:tcPr>
          <w:p w:rsidR="00047211" w:rsidRDefault="003C3CB4">
            <w:pPr>
              <w:pStyle w:val="40"/>
            </w:pPr>
            <w:r>
              <w:t>272.49</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3</w:t>
            </w:r>
          </w:p>
        </w:tc>
        <w:tc>
          <w:tcPr>
            <w:tcW w:w="992" w:type="dxa"/>
            <w:vAlign w:val="center"/>
          </w:tcPr>
          <w:p w:rsidR="00047211" w:rsidRDefault="003C3CB4">
            <w:pPr>
              <w:pStyle w:val="2"/>
            </w:pPr>
            <w:r>
              <w:t>20701</w:t>
            </w:r>
          </w:p>
        </w:tc>
        <w:tc>
          <w:tcPr>
            <w:tcW w:w="1559" w:type="dxa"/>
            <w:vAlign w:val="center"/>
          </w:tcPr>
          <w:p w:rsidR="00047211" w:rsidRDefault="003C3CB4">
            <w:pPr>
              <w:pStyle w:val="2"/>
            </w:pPr>
            <w:r>
              <w:t>文化和旅游</w:t>
            </w:r>
          </w:p>
        </w:tc>
        <w:tc>
          <w:tcPr>
            <w:tcW w:w="1134" w:type="dxa"/>
            <w:vAlign w:val="center"/>
          </w:tcPr>
          <w:p w:rsidR="00047211" w:rsidRDefault="003C3CB4">
            <w:pPr>
              <w:pStyle w:val="40"/>
            </w:pPr>
            <w:r>
              <w:t>272.49</w:t>
            </w:r>
          </w:p>
        </w:tc>
        <w:tc>
          <w:tcPr>
            <w:tcW w:w="1134" w:type="dxa"/>
            <w:vAlign w:val="center"/>
          </w:tcPr>
          <w:p w:rsidR="00047211" w:rsidRDefault="003C3CB4">
            <w:pPr>
              <w:pStyle w:val="40"/>
            </w:pPr>
            <w:r>
              <w:t>272.49</w:t>
            </w:r>
          </w:p>
        </w:tc>
        <w:tc>
          <w:tcPr>
            <w:tcW w:w="1134" w:type="dxa"/>
            <w:vAlign w:val="center"/>
          </w:tcPr>
          <w:p w:rsidR="00047211" w:rsidRDefault="003C3CB4">
            <w:pPr>
              <w:pStyle w:val="40"/>
            </w:pPr>
            <w:r>
              <w:t>272.49</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4</w:t>
            </w:r>
          </w:p>
        </w:tc>
        <w:tc>
          <w:tcPr>
            <w:tcW w:w="992" w:type="dxa"/>
            <w:vAlign w:val="center"/>
          </w:tcPr>
          <w:p w:rsidR="00047211" w:rsidRDefault="003C3CB4">
            <w:pPr>
              <w:pStyle w:val="2"/>
            </w:pPr>
            <w:r>
              <w:t>2070199</w:t>
            </w:r>
          </w:p>
        </w:tc>
        <w:tc>
          <w:tcPr>
            <w:tcW w:w="1559" w:type="dxa"/>
            <w:vAlign w:val="center"/>
          </w:tcPr>
          <w:p w:rsidR="00047211" w:rsidRDefault="003C3CB4">
            <w:pPr>
              <w:pStyle w:val="2"/>
            </w:pPr>
            <w:r>
              <w:t>其他文化和旅游支出</w:t>
            </w:r>
          </w:p>
        </w:tc>
        <w:tc>
          <w:tcPr>
            <w:tcW w:w="1134" w:type="dxa"/>
            <w:vAlign w:val="center"/>
          </w:tcPr>
          <w:p w:rsidR="00047211" w:rsidRDefault="003C3CB4">
            <w:pPr>
              <w:pStyle w:val="40"/>
            </w:pPr>
            <w:r>
              <w:t>272.49</w:t>
            </w:r>
          </w:p>
        </w:tc>
        <w:tc>
          <w:tcPr>
            <w:tcW w:w="1134" w:type="dxa"/>
            <w:vAlign w:val="center"/>
          </w:tcPr>
          <w:p w:rsidR="00047211" w:rsidRDefault="003C3CB4">
            <w:pPr>
              <w:pStyle w:val="40"/>
            </w:pPr>
            <w:r>
              <w:t>272.49</w:t>
            </w:r>
          </w:p>
        </w:tc>
        <w:tc>
          <w:tcPr>
            <w:tcW w:w="1134" w:type="dxa"/>
            <w:vAlign w:val="center"/>
          </w:tcPr>
          <w:p w:rsidR="00047211" w:rsidRDefault="003C3CB4">
            <w:pPr>
              <w:pStyle w:val="40"/>
            </w:pPr>
            <w:r>
              <w:t>272.49</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5</w:t>
            </w:r>
          </w:p>
        </w:tc>
        <w:tc>
          <w:tcPr>
            <w:tcW w:w="992" w:type="dxa"/>
            <w:vAlign w:val="center"/>
          </w:tcPr>
          <w:p w:rsidR="00047211" w:rsidRDefault="003C3CB4">
            <w:pPr>
              <w:pStyle w:val="2"/>
            </w:pPr>
            <w:r>
              <w:t>208</w:t>
            </w:r>
          </w:p>
        </w:tc>
        <w:tc>
          <w:tcPr>
            <w:tcW w:w="1559" w:type="dxa"/>
            <w:vAlign w:val="center"/>
          </w:tcPr>
          <w:p w:rsidR="00047211" w:rsidRDefault="003C3CB4">
            <w:pPr>
              <w:pStyle w:val="2"/>
            </w:pPr>
            <w:r>
              <w:t>社会保障和就业支出</w:t>
            </w:r>
          </w:p>
        </w:tc>
        <w:tc>
          <w:tcPr>
            <w:tcW w:w="1134" w:type="dxa"/>
            <w:vAlign w:val="center"/>
          </w:tcPr>
          <w:p w:rsidR="00047211" w:rsidRDefault="003C3CB4">
            <w:pPr>
              <w:pStyle w:val="40"/>
            </w:pPr>
            <w:r>
              <w:t>52.27</w:t>
            </w:r>
          </w:p>
        </w:tc>
        <w:tc>
          <w:tcPr>
            <w:tcW w:w="1134" w:type="dxa"/>
            <w:vAlign w:val="center"/>
          </w:tcPr>
          <w:p w:rsidR="00047211" w:rsidRDefault="003C3CB4">
            <w:pPr>
              <w:pStyle w:val="40"/>
            </w:pPr>
            <w:r>
              <w:t>52.27</w:t>
            </w:r>
          </w:p>
        </w:tc>
        <w:tc>
          <w:tcPr>
            <w:tcW w:w="1134" w:type="dxa"/>
            <w:vAlign w:val="center"/>
          </w:tcPr>
          <w:p w:rsidR="00047211" w:rsidRDefault="003C3CB4">
            <w:pPr>
              <w:pStyle w:val="40"/>
            </w:pPr>
            <w:r>
              <w:t>52.27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6</w:t>
            </w:r>
          </w:p>
        </w:tc>
        <w:tc>
          <w:tcPr>
            <w:tcW w:w="992" w:type="dxa"/>
            <w:vAlign w:val="center"/>
          </w:tcPr>
          <w:p w:rsidR="00047211" w:rsidRDefault="003C3CB4">
            <w:pPr>
              <w:pStyle w:val="2"/>
            </w:pPr>
            <w:r>
              <w:t>20805</w:t>
            </w:r>
          </w:p>
        </w:tc>
        <w:tc>
          <w:tcPr>
            <w:tcW w:w="1559" w:type="dxa"/>
            <w:vAlign w:val="center"/>
          </w:tcPr>
          <w:p w:rsidR="00047211" w:rsidRDefault="003C3CB4">
            <w:pPr>
              <w:pStyle w:val="2"/>
            </w:pPr>
            <w:r>
              <w:t>行政事业单位养老支出</w:t>
            </w:r>
          </w:p>
        </w:tc>
        <w:tc>
          <w:tcPr>
            <w:tcW w:w="1134" w:type="dxa"/>
            <w:vAlign w:val="center"/>
          </w:tcPr>
          <w:p w:rsidR="00047211" w:rsidRDefault="003C3CB4">
            <w:pPr>
              <w:pStyle w:val="40"/>
            </w:pPr>
            <w:r>
              <w:t>51.16</w:t>
            </w:r>
          </w:p>
        </w:tc>
        <w:tc>
          <w:tcPr>
            <w:tcW w:w="1134" w:type="dxa"/>
            <w:vAlign w:val="center"/>
          </w:tcPr>
          <w:p w:rsidR="00047211" w:rsidRDefault="003C3CB4">
            <w:pPr>
              <w:pStyle w:val="40"/>
            </w:pPr>
            <w:r>
              <w:t>51.16</w:t>
            </w:r>
          </w:p>
        </w:tc>
        <w:tc>
          <w:tcPr>
            <w:tcW w:w="1134" w:type="dxa"/>
            <w:vAlign w:val="center"/>
          </w:tcPr>
          <w:p w:rsidR="00047211" w:rsidRDefault="003C3CB4">
            <w:pPr>
              <w:pStyle w:val="40"/>
            </w:pPr>
            <w:r>
              <w:t>51.16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7</w:t>
            </w:r>
          </w:p>
        </w:tc>
        <w:tc>
          <w:tcPr>
            <w:tcW w:w="992" w:type="dxa"/>
            <w:vAlign w:val="center"/>
          </w:tcPr>
          <w:p w:rsidR="00047211" w:rsidRDefault="003C3CB4">
            <w:pPr>
              <w:pStyle w:val="2"/>
            </w:pPr>
            <w:r>
              <w:t>2080502</w:t>
            </w:r>
          </w:p>
        </w:tc>
        <w:tc>
          <w:tcPr>
            <w:tcW w:w="1559" w:type="dxa"/>
            <w:vAlign w:val="center"/>
          </w:tcPr>
          <w:p w:rsidR="00047211" w:rsidRDefault="003C3CB4">
            <w:pPr>
              <w:pStyle w:val="2"/>
            </w:pPr>
            <w:r>
              <w:t>事业单位离退休</w:t>
            </w:r>
          </w:p>
        </w:tc>
        <w:tc>
          <w:tcPr>
            <w:tcW w:w="1134" w:type="dxa"/>
            <w:vAlign w:val="center"/>
          </w:tcPr>
          <w:p w:rsidR="00047211" w:rsidRDefault="003C3CB4">
            <w:pPr>
              <w:pStyle w:val="40"/>
            </w:pPr>
            <w:r>
              <w:t>26.63</w:t>
            </w:r>
          </w:p>
        </w:tc>
        <w:tc>
          <w:tcPr>
            <w:tcW w:w="1134" w:type="dxa"/>
            <w:vAlign w:val="center"/>
          </w:tcPr>
          <w:p w:rsidR="00047211" w:rsidRDefault="003C3CB4">
            <w:pPr>
              <w:pStyle w:val="40"/>
            </w:pPr>
            <w:r>
              <w:t>26.63</w:t>
            </w:r>
          </w:p>
        </w:tc>
        <w:tc>
          <w:tcPr>
            <w:tcW w:w="1134" w:type="dxa"/>
            <w:vAlign w:val="center"/>
          </w:tcPr>
          <w:p w:rsidR="00047211" w:rsidRDefault="003C3CB4">
            <w:pPr>
              <w:pStyle w:val="40"/>
            </w:pPr>
            <w:r>
              <w:t>26.63</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8</w:t>
            </w:r>
          </w:p>
        </w:tc>
        <w:tc>
          <w:tcPr>
            <w:tcW w:w="992" w:type="dxa"/>
            <w:vAlign w:val="center"/>
          </w:tcPr>
          <w:p w:rsidR="00047211" w:rsidRDefault="003C3CB4">
            <w:pPr>
              <w:pStyle w:val="2"/>
            </w:pPr>
            <w:r>
              <w:t>2080505</w:t>
            </w:r>
          </w:p>
        </w:tc>
        <w:tc>
          <w:tcPr>
            <w:tcW w:w="1559" w:type="dxa"/>
            <w:vAlign w:val="center"/>
          </w:tcPr>
          <w:p w:rsidR="00047211" w:rsidRDefault="003C3CB4">
            <w:pPr>
              <w:pStyle w:val="2"/>
            </w:pPr>
            <w:r>
              <w:t>机关事业单位基本养老保险缴费支出</w:t>
            </w:r>
          </w:p>
        </w:tc>
        <w:tc>
          <w:tcPr>
            <w:tcW w:w="1134" w:type="dxa"/>
            <w:vAlign w:val="center"/>
          </w:tcPr>
          <w:p w:rsidR="00047211" w:rsidRDefault="003C3CB4">
            <w:pPr>
              <w:pStyle w:val="40"/>
            </w:pPr>
            <w:r>
              <w:t>16.35</w:t>
            </w:r>
          </w:p>
        </w:tc>
        <w:tc>
          <w:tcPr>
            <w:tcW w:w="1134" w:type="dxa"/>
            <w:vAlign w:val="center"/>
          </w:tcPr>
          <w:p w:rsidR="00047211" w:rsidRDefault="003C3CB4">
            <w:pPr>
              <w:pStyle w:val="40"/>
            </w:pPr>
            <w:r>
              <w:t>16.35</w:t>
            </w:r>
          </w:p>
        </w:tc>
        <w:tc>
          <w:tcPr>
            <w:tcW w:w="1134" w:type="dxa"/>
            <w:vAlign w:val="center"/>
          </w:tcPr>
          <w:p w:rsidR="00047211" w:rsidRDefault="003C3CB4">
            <w:pPr>
              <w:pStyle w:val="40"/>
            </w:pPr>
            <w:r>
              <w:t>16.35</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9</w:t>
            </w:r>
          </w:p>
        </w:tc>
        <w:tc>
          <w:tcPr>
            <w:tcW w:w="992" w:type="dxa"/>
            <w:vAlign w:val="center"/>
          </w:tcPr>
          <w:p w:rsidR="00047211" w:rsidRDefault="003C3CB4">
            <w:pPr>
              <w:pStyle w:val="2"/>
            </w:pPr>
            <w:r>
              <w:t>2080506</w:t>
            </w:r>
          </w:p>
        </w:tc>
        <w:tc>
          <w:tcPr>
            <w:tcW w:w="1559" w:type="dxa"/>
            <w:vAlign w:val="center"/>
          </w:tcPr>
          <w:p w:rsidR="00047211" w:rsidRDefault="003C3CB4">
            <w:pPr>
              <w:pStyle w:val="2"/>
            </w:pPr>
            <w:r>
              <w:t>机关事业单位职业年金缴费支出</w:t>
            </w:r>
          </w:p>
        </w:tc>
        <w:tc>
          <w:tcPr>
            <w:tcW w:w="1134" w:type="dxa"/>
            <w:vAlign w:val="center"/>
          </w:tcPr>
          <w:p w:rsidR="00047211" w:rsidRDefault="003C3CB4">
            <w:pPr>
              <w:pStyle w:val="40"/>
            </w:pPr>
            <w:r>
              <w:t>8.18</w:t>
            </w:r>
          </w:p>
        </w:tc>
        <w:tc>
          <w:tcPr>
            <w:tcW w:w="1134" w:type="dxa"/>
            <w:vAlign w:val="center"/>
          </w:tcPr>
          <w:p w:rsidR="00047211" w:rsidRDefault="003C3CB4">
            <w:pPr>
              <w:pStyle w:val="40"/>
            </w:pPr>
            <w:r>
              <w:t>8.18</w:t>
            </w:r>
          </w:p>
        </w:tc>
        <w:tc>
          <w:tcPr>
            <w:tcW w:w="1134" w:type="dxa"/>
            <w:vAlign w:val="center"/>
          </w:tcPr>
          <w:p w:rsidR="00047211" w:rsidRDefault="003C3CB4">
            <w:pPr>
              <w:pStyle w:val="40"/>
            </w:pPr>
            <w:r>
              <w:t>8.18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10</w:t>
            </w:r>
          </w:p>
        </w:tc>
        <w:tc>
          <w:tcPr>
            <w:tcW w:w="992" w:type="dxa"/>
            <w:vAlign w:val="center"/>
          </w:tcPr>
          <w:p w:rsidR="00047211" w:rsidRDefault="003C3CB4">
            <w:pPr>
              <w:pStyle w:val="2"/>
            </w:pPr>
            <w:r>
              <w:t>20827</w:t>
            </w:r>
          </w:p>
        </w:tc>
        <w:tc>
          <w:tcPr>
            <w:tcW w:w="1559" w:type="dxa"/>
            <w:vAlign w:val="center"/>
          </w:tcPr>
          <w:p w:rsidR="00047211" w:rsidRDefault="003C3CB4">
            <w:pPr>
              <w:pStyle w:val="2"/>
            </w:pPr>
            <w:r>
              <w:t>财政对其他社会保险基金的补助</w:t>
            </w:r>
          </w:p>
        </w:tc>
        <w:tc>
          <w:tcPr>
            <w:tcW w:w="1134" w:type="dxa"/>
            <w:vAlign w:val="center"/>
          </w:tcPr>
          <w:p w:rsidR="00047211" w:rsidRDefault="003C3CB4">
            <w:pPr>
              <w:pStyle w:val="40"/>
            </w:pPr>
            <w:r>
              <w:t>1.11</w:t>
            </w:r>
          </w:p>
        </w:tc>
        <w:tc>
          <w:tcPr>
            <w:tcW w:w="1134" w:type="dxa"/>
            <w:vAlign w:val="center"/>
          </w:tcPr>
          <w:p w:rsidR="00047211" w:rsidRDefault="003C3CB4">
            <w:pPr>
              <w:pStyle w:val="40"/>
            </w:pPr>
            <w:r>
              <w:t>1.11</w:t>
            </w:r>
          </w:p>
        </w:tc>
        <w:tc>
          <w:tcPr>
            <w:tcW w:w="1134" w:type="dxa"/>
            <w:vAlign w:val="center"/>
          </w:tcPr>
          <w:p w:rsidR="00047211" w:rsidRDefault="003C3CB4">
            <w:pPr>
              <w:pStyle w:val="40"/>
            </w:pPr>
            <w:r>
              <w:t>1.11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11</w:t>
            </w:r>
          </w:p>
        </w:tc>
        <w:tc>
          <w:tcPr>
            <w:tcW w:w="992" w:type="dxa"/>
            <w:vAlign w:val="center"/>
          </w:tcPr>
          <w:p w:rsidR="00047211" w:rsidRDefault="003C3CB4">
            <w:pPr>
              <w:pStyle w:val="2"/>
            </w:pPr>
            <w:r>
              <w:t>2082701</w:t>
            </w:r>
          </w:p>
        </w:tc>
        <w:tc>
          <w:tcPr>
            <w:tcW w:w="1559" w:type="dxa"/>
            <w:vAlign w:val="center"/>
          </w:tcPr>
          <w:p w:rsidR="00047211" w:rsidRDefault="003C3CB4">
            <w:pPr>
              <w:pStyle w:val="2"/>
            </w:pPr>
            <w:r>
              <w:t>财政对失业保险基金的补助</w:t>
            </w:r>
          </w:p>
        </w:tc>
        <w:tc>
          <w:tcPr>
            <w:tcW w:w="1134" w:type="dxa"/>
            <w:vAlign w:val="center"/>
          </w:tcPr>
          <w:p w:rsidR="00047211" w:rsidRDefault="003C3CB4">
            <w:pPr>
              <w:pStyle w:val="40"/>
            </w:pPr>
            <w:r>
              <w:t>0.65</w:t>
            </w:r>
          </w:p>
        </w:tc>
        <w:tc>
          <w:tcPr>
            <w:tcW w:w="1134" w:type="dxa"/>
            <w:vAlign w:val="center"/>
          </w:tcPr>
          <w:p w:rsidR="00047211" w:rsidRDefault="003C3CB4">
            <w:pPr>
              <w:pStyle w:val="40"/>
            </w:pPr>
            <w:r>
              <w:t>0.65</w:t>
            </w:r>
          </w:p>
        </w:tc>
        <w:tc>
          <w:tcPr>
            <w:tcW w:w="1134" w:type="dxa"/>
            <w:vAlign w:val="center"/>
          </w:tcPr>
          <w:p w:rsidR="00047211" w:rsidRDefault="003C3CB4">
            <w:pPr>
              <w:pStyle w:val="40"/>
            </w:pPr>
            <w:r>
              <w:t>0.65</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12</w:t>
            </w:r>
          </w:p>
        </w:tc>
        <w:tc>
          <w:tcPr>
            <w:tcW w:w="992" w:type="dxa"/>
            <w:vAlign w:val="center"/>
          </w:tcPr>
          <w:p w:rsidR="00047211" w:rsidRDefault="003C3CB4">
            <w:pPr>
              <w:pStyle w:val="2"/>
            </w:pPr>
            <w:r>
              <w:t>2082702</w:t>
            </w:r>
          </w:p>
        </w:tc>
        <w:tc>
          <w:tcPr>
            <w:tcW w:w="1559" w:type="dxa"/>
            <w:vAlign w:val="center"/>
          </w:tcPr>
          <w:p w:rsidR="00047211" w:rsidRDefault="003C3CB4">
            <w:pPr>
              <w:pStyle w:val="2"/>
            </w:pPr>
            <w:r>
              <w:t>财政对工伤保险基金的补助</w:t>
            </w:r>
          </w:p>
        </w:tc>
        <w:tc>
          <w:tcPr>
            <w:tcW w:w="1134" w:type="dxa"/>
            <w:vAlign w:val="center"/>
          </w:tcPr>
          <w:p w:rsidR="00047211" w:rsidRDefault="003C3CB4">
            <w:pPr>
              <w:pStyle w:val="40"/>
            </w:pPr>
            <w:r>
              <w:t>0.46</w:t>
            </w:r>
          </w:p>
        </w:tc>
        <w:tc>
          <w:tcPr>
            <w:tcW w:w="1134" w:type="dxa"/>
            <w:vAlign w:val="center"/>
          </w:tcPr>
          <w:p w:rsidR="00047211" w:rsidRDefault="003C3CB4">
            <w:pPr>
              <w:pStyle w:val="40"/>
            </w:pPr>
            <w:r>
              <w:t>0.46</w:t>
            </w:r>
          </w:p>
        </w:tc>
        <w:tc>
          <w:tcPr>
            <w:tcW w:w="1134" w:type="dxa"/>
            <w:vAlign w:val="center"/>
          </w:tcPr>
          <w:p w:rsidR="00047211" w:rsidRDefault="003C3CB4">
            <w:pPr>
              <w:pStyle w:val="40"/>
            </w:pPr>
            <w:r>
              <w:t>0.46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lastRenderedPageBreak/>
              <w:t>13</w:t>
            </w:r>
          </w:p>
        </w:tc>
        <w:tc>
          <w:tcPr>
            <w:tcW w:w="992" w:type="dxa"/>
            <w:vAlign w:val="center"/>
          </w:tcPr>
          <w:p w:rsidR="00047211" w:rsidRDefault="003C3CB4">
            <w:pPr>
              <w:pStyle w:val="2"/>
            </w:pPr>
            <w:r>
              <w:t>210</w:t>
            </w:r>
          </w:p>
        </w:tc>
        <w:tc>
          <w:tcPr>
            <w:tcW w:w="1559" w:type="dxa"/>
            <w:vAlign w:val="center"/>
          </w:tcPr>
          <w:p w:rsidR="00047211" w:rsidRDefault="003C3CB4">
            <w:pPr>
              <w:pStyle w:val="2"/>
            </w:pPr>
            <w:r>
              <w:t>卫生健康支出</w:t>
            </w:r>
          </w:p>
        </w:tc>
        <w:tc>
          <w:tcPr>
            <w:tcW w:w="1134" w:type="dxa"/>
            <w:vAlign w:val="center"/>
          </w:tcPr>
          <w:p w:rsidR="00047211" w:rsidRDefault="003C3CB4">
            <w:pPr>
              <w:pStyle w:val="40"/>
            </w:pPr>
            <w:r>
              <w:t>11.43</w:t>
            </w:r>
          </w:p>
        </w:tc>
        <w:tc>
          <w:tcPr>
            <w:tcW w:w="1134" w:type="dxa"/>
            <w:vAlign w:val="center"/>
          </w:tcPr>
          <w:p w:rsidR="00047211" w:rsidRDefault="003C3CB4">
            <w:pPr>
              <w:pStyle w:val="40"/>
            </w:pPr>
            <w:r>
              <w:t>11.43</w:t>
            </w:r>
          </w:p>
        </w:tc>
        <w:tc>
          <w:tcPr>
            <w:tcW w:w="1134" w:type="dxa"/>
            <w:vAlign w:val="center"/>
          </w:tcPr>
          <w:p w:rsidR="00047211" w:rsidRDefault="003C3CB4">
            <w:pPr>
              <w:pStyle w:val="40"/>
            </w:pPr>
            <w:r>
              <w:t>11.43</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14</w:t>
            </w:r>
          </w:p>
        </w:tc>
        <w:tc>
          <w:tcPr>
            <w:tcW w:w="992" w:type="dxa"/>
            <w:vAlign w:val="center"/>
          </w:tcPr>
          <w:p w:rsidR="00047211" w:rsidRDefault="003C3CB4">
            <w:pPr>
              <w:pStyle w:val="2"/>
            </w:pPr>
            <w:r>
              <w:t>21011</w:t>
            </w:r>
          </w:p>
        </w:tc>
        <w:tc>
          <w:tcPr>
            <w:tcW w:w="1559" w:type="dxa"/>
            <w:vAlign w:val="center"/>
          </w:tcPr>
          <w:p w:rsidR="00047211" w:rsidRDefault="003C3CB4">
            <w:pPr>
              <w:pStyle w:val="2"/>
            </w:pPr>
            <w:r>
              <w:t>行政事业单位医疗</w:t>
            </w:r>
          </w:p>
        </w:tc>
        <w:tc>
          <w:tcPr>
            <w:tcW w:w="1134" w:type="dxa"/>
            <w:vAlign w:val="center"/>
          </w:tcPr>
          <w:p w:rsidR="00047211" w:rsidRDefault="003C3CB4">
            <w:pPr>
              <w:pStyle w:val="40"/>
            </w:pPr>
            <w:r>
              <w:t>11.43</w:t>
            </w:r>
          </w:p>
        </w:tc>
        <w:tc>
          <w:tcPr>
            <w:tcW w:w="1134" w:type="dxa"/>
            <w:vAlign w:val="center"/>
          </w:tcPr>
          <w:p w:rsidR="00047211" w:rsidRDefault="003C3CB4">
            <w:pPr>
              <w:pStyle w:val="40"/>
            </w:pPr>
            <w:r>
              <w:t>11.43</w:t>
            </w:r>
          </w:p>
        </w:tc>
        <w:tc>
          <w:tcPr>
            <w:tcW w:w="1134" w:type="dxa"/>
            <w:vAlign w:val="center"/>
          </w:tcPr>
          <w:p w:rsidR="00047211" w:rsidRDefault="003C3CB4">
            <w:pPr>
              <w:pStyle w:val="40"/>
            </w:pPr>
            <w:r>
              <w:t>11.43</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15</w:t>
            </w:r>
          </w:p>
        </w:tc>
        <w:tc>
          <w:tcPr>
            <w:tcW w:w="992" w:type="dxa"/>
            <w:vAlign w:val="center"/>
          </w:tcPr>
          <w:p w:rsidR="00047211" w:rsidRDefault="003C3CB4">
            <w:pPr>
              <w:pStyle w:val="2"/>
            </w:pPr>
            <w:r>
              <w:t>2101102</w:t>
            </w:r>
          </w:p>
        </w:tc>
        <w:tc>
          <w:tcPr>
            <w:tcW w:w="1559" w:type="dxa"/>
            <w:vAlign w:val="center"/>
          </w:tcPr>
          <w:p w:rsidR="00047211" w:rsidRDefault="003C3CB4">
            <w:pPr>
              <w:pStyle w:val="2"/>
            </w:pPr>
            <w:r>
              <w:t>事业单位医疗</w:t>
            </w:r>
          </w:p>
        </w:tc>
        <w:tc>
          <w:tcPr>
            <w:tcW w:w="1134" w:type="dxa"/>
            <w:vAlign w:val="center"/>
          </w:tcPr>
          <w:p w:rsidR="00047211" w:rsidRDefault="003C3CB4">
            <w:pPr>
              <w:pStyle w:val="40"/>
            </w:pPr>
            <w:r>
              <w:t>7.80</w:t>
            </w:r>
          </w:p>
        </w:tc>
        <w:tc>
          <w:tcPr>
            <w:tcW w:w="1134" w:type="dxa"/>
            <w:vAlign w:val="center"/>
          </w:tcPr>
          <w:p w:rsidR="00047211" w:rsidRDefault="003C3CB4">
            <w:pPr>
              <w:pStyle w:val="40"/>
            </w:pPr>
            <w:r>
              <w:t>7.80</w:t>
            </w:r>
          </w:p>
        </w:tc>
        <w:tc>
          <w:tcPr>
            <w:tcW w:w="1134" w:type="dxa"/>
            <w:vAlign w:val="center"/>
          </w:tcPr>
          <w:p w:rsidR="00047211" w:rsidRDefault="003C3CB4">
            <w:pPr>
              <w:pStyle w:val="40"/>
            </w:pPr>
            <w:r>
              <w:t>7.80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16</w:t>
            </w:r>
          </w:p>
        </w:tc>
        <w:tc>
          <w:tcPr>
            <w:tcW w:w="992" w:type="dxa"/>
            <w:vAlign w:val="center"/>
          </w:tcPr>
          <w:p w:rsidR="00047211" w:rsidRDefault="003C3CB4">
            <w:pPr>
              <w:pStyle w:val="2"/>
            </w:pPr>
            <w:r>
              <w:t>2101103</w:t>
            </w:r>
          </w:p>
        </w:tc>
        <w:tc>
          <w:tcPr>
            <w:tcW w:w="1559" w:type="dxa"/>
            <w:vAlign w:val="center"/>
          </w:tcPr>
          <w:p w:rsidR="00047211" w:rsidRDefault="003C3CB4">
            <w:pPr>
              <w:pStyle w:val="2"/>
            </w:pPr>
            <w:r>
              <w:t>公务员医疗补助</w:t>
            </w:r>
          </w:p>
        </w:tc>
        <w:tc>
          <w:tcPr>
            <w:tcW w:w="1134" w:type="dxa"/>
            <w:vAlign w:val="center"/>
          </w:tcPr>
          <w:p w:rsidR="00047211" w:rsidRDefault="003C3CB4">
            <w:pPr>
              <w:pStyle w:val="40"/>
            </w:pPr>
            <w:r>
              <w:t>3.63</w:t>
            </w:r>
          </w:p>
        </w:tc>
        <w:tc>
          <w:tcPr>
            <w:tcW w:w="1134" w:type="dxa"/>
            <w:vAlign w:val="center"/>
          </w:tcPr>
          <w:p w:rsidR="00047211" w:rsidRDefault="003C3CB4">
            <w:pPr>
              <w:pStyle w:val="40"/>
            </w:pPr>
            <w:r>
              <w:t>3.63</w:t>
            </w:r>
          </w:p>
        </w:tc>
        <w:tc>
          <w:tcPr>
            <w:tcW w:w="1134" w:type="dxa"/>
            <w:vAlign w:val="center"/>
          </w:tcPr>
          <w:p w:rsidR="00047211" w:rsidRDefault="003C3CB4">
            <w:pPr>
              <w:pStyle w:val="40"/>
            </w:pPr>
            <w:r>
              <w:t>3.63</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17</w:t>
            </w:r>
          </w:p>
        </w:tc>
        <w:tc>
          <w:tcPr>
            <w:tcW w:w="992" w:type="dxa"/>
            <w:vAlign w:val="center"/>
          </w:tcPr>
          <w:p w:rsidR="00047211" w:rsidRDefault="003C3CB4">
            <w:pPr>
              <w:pStyle w:val="2"/>
            </w:pPr>
            <w:r>
              <w:t>221</w:t>
            </w:r>
          </w:p>
        </w:tc>
        <w:tc>
          <w:tcPr>
            <w:tcW w:w="1559" w:type="dxa"/>
            <w:vAlign w:val="center"/>
          </w:tcPr>
          <w:p w:rsidR="00047211" w:rsidRDefault="003C3CB4">
            <w:pPr>
              <w:pStyle w:val="2"/>
            </w:pPr>
            <w:r>
              <w:t>住房保障支出</w:t>
            </w:r>
          </w:p>
        </w:tc>
        <w:tc>
          <w:tcPr>
            <w:tcW w:w="1134" w:type="dxa"/>
            <w:vAlign w:val="center"/>
          </w:tcPr>
          <w:p w:rsidR="00047211" w:rsidRDefault="003C3CB4">
            <w:pPr>
              <w:pStyle w:val="40"/>
            </w:pPr>
            <w:r>
              <w:t>12.26</w:t>
            </w:r>
          </w:p>
        </w:tc>
        <w:tc>
          <w:tcPr>
            <w:tcW w:w="1134" w:type="dxa"/>
            <w:vAlign w:val="center"/>
          </w:tcPr>
          <w:p w:rsidR="00047211" w:rsidRDefault="003C3CB4">
            <w:pPr>
              <w:pStyle w:val="40"/>
            </w:pPr>
            <w:r>
              <w:t>12.26</w:t>
            </w:r>
          </w:p>
        </w:tc>
        <w:tc>
          <w:tcPr>
            <w:tcW w:w="1134" w:type="dxa"/>
            <w:vAlign w:val="center"/>
          </w:tcPr>
          <w:p w:rsidR="00047211" w:rsidRDefault="003C3CB4">
            <w:pPr>
              <w:pStyle w:val="40"/>
            </w:pPr>
            <w:r>
              <w:t>12.26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18</w:t>
            </w:r>
          </w:p>
        </w:tc>
        <w:tc>
          <w:tcPr>
            <w:tcW w:w="992" w:type="dxa"/>
            <w:vAlign w:val="center"/>
          </w:tcPr>
          <w:p w:rsidR="00047211" w:rsidRDefault="003C3CB4">
            <w:pPr>
              <w:pStyle w:val="2"/>
            </w:pPr>
            <w:r>
              <w:t>22102</w:t>
            </w:r>
          </w:p>
        </w:tc>
        <w:tc>
          <w:tcPr>
            <w:tcW w:w="1559" w:type="dxa"/>
            <w:vAlign w:val="center"/>
          </w:tcPr>
          <w:p w:rsidR="00047211" w:rsidRDefault="003C3CB4">
            <w:pPr>
              <w:pStyle w:val="2"/>
            </w:pPr>
            <w:r>
              <w:t>住房改革支出</w:t>
            </w:r>
          </w:p>
        </w:tc>
        <w:tc>
          <w:tcPr>
            <w:tcW w:w="1134" w:type="dxa"/>
            <w:vAlign w:val="center"/>
          </w:tcPr>
          <w:p w:rsidR="00047211" w:rsidRDefault="003C3CB4">
            <w:pPr>
              <w:pStyle w:val="40"/>
            </w:pPr>
            <w:r>
              <w:t>12.26</w:t>
            </w:r>
          </w:p>
        </w:tc>
        <w:tc>
          <w:tcPr>
            <w:tcW w:w="1134" w:type="dxa"/>
            <w:vAlign w:val="center"/>
          </w:tcPr>
          <w:p w:rsidR="00047211" w:rsidRDefault="003C3CB4">
            <w:pPr>
              <w:pStyle w:val="40"/>
            </w:pPr>
            <w:r>
              <w:t>12.26</w:t>
            </w:r>
          </w:p>
        </w:tc>
        <w:tc>
          <w:tcPr>
            <w:tcW w:w="1134" w:type="dxa"/>
            <w:vAlign w:val="center"/>
          </w:tcPr>
          <w:p w:rsidR="00047211" w:rsidRDefault="003C3CB4">
            <w:pPr>
              <w:pStyle w:val="40"/>
            </w:pPr>
            <w:r>
              <w:t>12.26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19</w:t>
            </w:r>
          </w:p>
        </w:tc>
        <w:tc>
          <w:tcPr>
            <w:tcW w:w="992" w:type="dxa"/>
            <w:vAlign w:val="center"/>
          </w:tcPr>
          <w:p w:rsidR="00047211" w:rsidRDefault="003C3CB4">
            <w:pPr>
              <w:pStyle w:val="2"/>
            </w:pPr>
            <w:r>
              <w:t>2210201</w:t>
            </w:r>
          </w:p>
        </w:tc>
        <w:tc>
          <w:tcPr>
            <w:tcW w:w="1559" w:type="dxa"/>
            <w:vAlign w:val="center"/>
          </w:tcPr>
          <w:p w:rsidR="00047211" w:rsidRDefault="003C3CB4">
            <w:pPr>
              <w:pStyle w:val="2"/>
            </w:pPr>
            <w:r>
              <w:t>住房公积金</w:t>
            </w:r>
          </w:p>
        </w:tc>
        <w:tc>
          <w:tcPr>
            <w:tcW w:w="1134" w:type="dxa"/>
            <w:vAlign w:val="center"/>
          </w:tcPr>
          <w:p w:rsidR="00047211" w:rsidRDefault="003C3CB4">
            <w:pPr>
              <w:pStyle w:val="40"/>
            </w:pPr>
            <w:r>
              <w:t>12.26</w:t>
            </w:r>
          </w:p>
        </w:tc>
        <w:tc>
          <w:tcPr>
            <w:tcW w:w="1134" w:type="dxa"/>
            <w:vAlign w:val="center"/>
          </w:tcPr>
          <w:p w:rsidR="00047211" w:rsidRDefault="003C3CB4">
            <w:pPr>
              <w:pStyle w:val="40"/>
            </w:pPr>
            <w:r>
              <w:t>12.26</w:t>
            </w:r>
          </w:p>
        </w:tc>
        <w:tc>
          <w:tcPr>
            <w:tcW w:w="1134" w:type="dxa"/>
            <w:vAlign w:val="center"/>
          </w:tcPr>
          <w:p w:rsidR="00047211" w:rsidRDefault="003C3CB4">
            <w:pPr>
              <w:pStyle w:val="40"/>
            </w:pPr>
            <w:r>
              <w:t>12.26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单位预算支出总表</w:t>
      </w:r>
    </w:p>
    <w:tbl>
      <w:tblPr>
        <w:tblW w:w="1454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992"/>
        <w:gridCol w:w="4536"/>
        <w:gridCol w:w="1361"/>
        <w:gridCol w:w="1361"/>
        <w:gridCol w:w="1361"/>
        <w:gridCol w:w="1361"/>
        <w:gridCol w:w="1361"/>
        <w:gridCol w:w="1361"/>
      </w:tblGrid>
      <w:tr w:rsidR="00047211">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2722" w:type="dxa"/>
            <w:gridSpan w:val="2"/>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444"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528" w:type="dxa"/>
            <w:gridSpan w:val="2"/>
            <w:vAlign w:val="center"/>
          </w:tcPr>
          <w:p w:rsidR="00047211" w:rsidRDefault="003C3CB4">
            <w:pPr>
              <w:pStyle w:val="10"/>
            </w:pPr>
            <w:r>
              <w:t>功能分类科目</w:t>
            </w:r>
          </w:p>
        </w:tc>
        <w:tc>
          <w:tcPr>
            <w:tcW w:w="1361" w:type="dxa"/>
            <w:vMerge w:val="restart"/>
            <w:vAlign w:val="center"/>
          </w:tcPr>
          <w:p w:rsidR="00047211" w:rsidRDefault="003C3CB4">
            <w:pPr>
              <w:pStyle w:val="10"/>
            </w:pPr>
            <w:r>
              <w:t>合计</w:t>
            </w:r>
          </w:p>
        </w:tc>
        <w:tc>
          <w:tcPr>
            <w:tcW w:w="1361" w:type="dxa"/>
            <w:vMerge w:val="restart"/>
            <w:vAlign w:val="center"/>
          </w:tcPr>
          <w:p w:rsidR="00047211" w:rsidRDefault="003C3CB4">
            <w:pPr>
              <w:pStyle w:val="10"/>
            </w:pPr>
            <w:r>
              <w:t>基本支出</w:t>
            </w:r>
          </w:p>
        </w:tc>
        <w:tc>
          <w:tcPr>
            <w:tcW w:w="1361" w:type="dxa"/>
            <w:vMerge w:val="restart"/>
            <w:vAlign w:val="center"/>
          </w:tcPr>
          <w:p w:rsidR="00047211" w:rsidRDefault="003C3CB4">
            <w:pPr>
              <w:pStyle w:val="10"/>
            </w:pPr>
            <w:r>
              <w:t>项目支出</w:t>
            </w:r>
          </w:p>
        </w:tc>
        <w:tc>
          <w:tcPr>
            <w:tcW w:w="1361" w:type="dxa"/>
            <w:vMerge w:val="restart"/>
            <w:vAlign w:val="center"/>
          </w:tcPr>
          <w:p w:rsidR="00047211" w:rsidRDefault="003C3CB4">
            <w:pPr>
              <w:pStyle w:val="10"/>
            </w:pPr>
            <w:r>
              <w:t>经营支出</w:t>
            </w:r>
          </w:p>
        </w:tc>
        <w:tc>
          <w:tcPr>
            <w:tcW w:w="1361" w:type="dxa"/>
            <w:vMerge w:val="restart"/>
            <w:vAlign w:val="center"/>
          </w:tcPr>
          <w:p w:rsidR="00047211" w:rsidRDefault="003C3CB4">
            <w:pPr>
              <w:pStyle w:val="10"/>
            </w:pPr>
            <w:r>
              <w:t>上解上级</w:t>
            </w:r>
            <w:r>
              <w:t xml:space="preserve">     </w:t>
            </w:r>
            <w:r>
              <w:t>支出</w:t>
            </w:r>
          </w:p>
        </w:tc>
        <w:tc>
          <w:tcPr>
            <w:tcW w:w="1361" w:type="dxa"/>
            <w:vMerge w:val="restart"/>
            <w:vAlign w:val="center"/>
          </w:tcPr>
          <w:p w:rsidR="00047211" w:rsidRDefault="003C3CB4">
            <w:pPr>
              <w:pStyle w:val="10"/>
            </w:pPr>
            <w:r>
              <w:t>对附属单位补助支出</w:t>
            </w:r>
          </w:p>
        </w:tc>
      </w:tr>
      <w:tr w:rsidR="00047211">
        <w:trPr>
          <w:trHeight w:val="369"/>
          <w:tblHeader/>
          <w:jc w:val="center"/>
        </w:trPr>
        <w:tc>
          <w:tcPr>
            <w:tcW w:w="850" w:type="dxa"/>
            <w:vMerge/>
          </w:tcPr>
          <w:p w:rsidR="00047211" w:rsidRDefault="00047211"/>
        </w:tc>
        <w:tc>
          <w:tcPr>
            <w:tcW w:w="992" w:type="dxa"/>
            <w:vAlign w:val="center"/>
          </w:tcPr>
          <w:p w:rsidR="00047211" w:rsidRDefault="003C3CB4">
            <w:pPr>
              <w:pStyle w:val="10"/>
            </w:pPr>
            <w:r>
              <w:t>科目</w:t>
            </w:r>
            <w:r>
              <w:t xml:space="preserve">    </w:t>
            </w:r>
            <w:r>
              <w:t>编码</w:t>
            </w:r>
          </w:p>
        </w:tc>
        <w:tc>
          <w:tcPr>
            <w:tcW w:w="4536" w:type="dxa"/>
            <w:vAlign w:val="center"/>
          </w:tcPr>
          <w:p w:rsidR="00047211" w:rsidRDefault="003C3CB4">
            <w:pPr>
              <w:pStyle w:val="10"/>
            </w:pPr>
            <w:r>
              <w:t>科目名称</w:t>
            </w:r>
          </w:p>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4536" w:type="dxa"/>
            <w:vAlign w:val="center"/>
          </w:tcPr>
          <w:p w:rsidR="00047211" w:rsidRDefault="003C3CB4">
            <w:pPr>
              <w:pStyle w:val="10"/>
            </w:pPr>
            <w:r>
              <w:t>2</w:t>
            </w:r>
          </w:p>
        </w:tc>
        <w:tc>
          <w:tcPr>
            <w:tcW w:w="1361" w:type="dxa"/>
            <w:vAlign w:val="center"/>
          </w:tcPr>
          <w:p w:rsidR="00047211" w:rsidRDefault="003C3CB4">
            <w:pPr>
              <w:pStyle w:val="10"/>
            </w:pPr>
            <w:r>
              <w:t>3</w:t>
            </w:r>
          </w:p>
        </w:tc>
        <w:tc>
          <w:tcPr>
            <w:tcW w:w="1361" w:type="dxa"/>
            <w:vAlign w:val="center"/>
          </w:tcPr>
          <w:p w:rsidR="00047211" w:rsidRDefault="003C3CB4">
            <w:pPr>
              <w:pStyle w:val="10"/>
            </w:pPr>
            <w:r>
              <w:t>4</w:t>
            </w:r>
          </w:p>
        </w:tc>
        <w:tc>
          <w:tcPr>
            <w:tcW w:w="1361" w:type="dxa"/>
            <w:vAlign w:val="center"/>
          </w:tcPr>
          <w:p w:rsidR="00047211" w:rsidRDefault="003C3CB4">
            <w:pPr>
              <w:pStyle w:val="10"/>
            </w:pPr>
            <w:r>
              <w:t>5</w:t>
            </w:r>
          </w:p>
        </w:tc>
        <w:tc>
          <w:tcPr>
            <w:tcW w:w="1361" w:type="dxa"/>
            <w:vAlign w:val="center"/>
          </w:tcPr>
          <w:p w:rsidR="00047211" w:rsidRDefault="003C3CB4">
            <w:pPr>
              <w:pStyle w:val="10"/>
            </w:pPr>
            <w:r>
              <w:t>6</w:t>
            </w:r>
          </w:p>
        </w:tc>
        <w:tc>
          <w:tcPr>
            <w:tcW w:w="1361" w:type="dxa"/>
            <w:vAlign w:val="center"/>
          </w:tcPr>
          <w:p w:rsidR="00047211" w:rsidRDefault="003C3CB4">
            <w:pPr>
              <w:pStyle w:val="10"/>
            </w:pPr>
            <w:r>
              <w:t>7</w:t>
            </w:r>
          </w:p>
        </w:tc>
        <w:tc>
          <w:tcPr>
            <w:tcW w:w="1361" w:type="dxa"/>
            <w:vAlign w:val="center"/>
          </w:tcPr>
          <w:p w:rsidR="00047211" w:rsidRDefault="003C3CB4">
            <w:pPr>
              <w:pStyle w:val="10"/>
            </w:pPr>
            <w:r>
              <w:t>8</w:t>
            </w:r>
          </w:p>
        </w:tc>
      </w:tr>
      <w:tr w:rsidR="00047211">
        <w:trPr>
          <w:trHeight w:val="369"/>
          <w:jc w:val="center"/>
        </w:trPr>
        <w:tc>
          <w:tcPr>
            <w:tcW w:w="850" w:type="dxa"/>
            <w:vAlign w:val="center"/>
          </w:tcPr>
          <w:p w:rsidR="00047211" w:rsidRDefault="003C3CB4">
            <w:pPr>
              <w:pStyle w:val="3"/>
            </w:pPr>
            <w:r>
              <w:t>1</w:t>
            </w:r>
          </w:p>
        </w:tc>
        <w:tc>
          <w:tcPr>
            <w:tcW w:w="992" w:type="dxa"/>
            <w:vAlign w:val="center"/>
          </w:tcPr>
          <w:p w:rsidR="00047211" w:rsidRDefault="00047211">
            <w:pPr>
              <w:pStyle w:val="5"/>
            </w:pPr>
          </w:p>
        </w:tc>
        <w:tc>
          <w:tcPr>
            <w:tcW w:w="4536" w:type="dxa"/>
            <w:vAlign w:val="center"/>
          </w:tcPr>
          <w:p w:rsidR="00047211" w:rsidRDefault="003C3CB4">
            <w:pPr>
              <w:pStyle w:val="6"/>
            </w:pPr>
            <w:r>
              <w:t>合计</w:t>
            </w:r>
          </w:p>
        </w:tc>
        <w:tc>
          <w:tcPr>
            <w:tcW w:w="1361" w:type="dxa"/>
            <w:vAlign w:val="center"/>
          </w:tcPr>
          <w:p w:rsidR="00047211" w:rsidRDefault="003C3CB4">
            <w:pPr>
              <w:pStyle w:val="7"/>
            </w:pPr>
            <w:r>
              <w:t>348.45</w:t>
            </w:r>
          </w:p>
        </w:tc>
        <w:tc>
          <w:tcPr>
            <w:tcW w:w="1361" w:type="dxa"/>
            <w:vAlign w:val="center"/>
          </w:tcPr>
          <w:p w:rsidR="00047211" w:rsidRDefault="003C3CB4">
            <w:pPr>
              <w:pStyle w:val="7"/>
            </w:pPr>
            <w:r>
              <w:t>209.45</w:t>
            </w:r>
          </w:p>
        </w:tc>
        <w:tc>
          <w:tcPr>
            <w:tcW w:w="1361" w:type="dxa"/>
            <w:vAlign w:val="center"/>
          </w:tcPr>
          <w:p w:rsidR="00047211" w:rsidRDefault="003C3CB4">
            <w:pPr>
              <w:pStyle w:val="7"/>
            </w:pPr>
            <w:r>
              <w:t>139.00</w:t>
            </w:r>
          </w:p>
        </w:tc>
        <w:tc>
          <w:tcPr>
            <w:tcW w:w="1361" w:type="dxa"/>
            <w:vAlign w:val="center"/>
          </w:tcPr>
          <w:p w:rsidR="00047211" w:rsidRDefault="00047211">
            <w:pPr>
              <w:pStyle w:val="7"/>
            </w:pPr>
          </w:p>
        </w:tc>
        <w:tc>
          <w:tcPr>
            <w:tcW w:w="1361" w:type="dxa"/>
            <w:vAlign w:val="center"/>
          </w:tcPr>
          <w:p w:rsidR="00047211" w:rsidRDefault="00047211">
            <w:pPr>
              <w:pStyle w:val="7"/>
            </w:pPr>
          </w:p>
        </w:tc>
        <w:tc>
          <w:tcPr>
            <w:tcW w:w="1361"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2</w:t>
            </w:r>
          </w:p>
        </w:tc>
        <w:tc>
          <w:tcPr>
            <w:tcW w:w="992" w:type="dxa"/>
            <w:vAlign w:val="center"/>
          </w:tcPr>
          <w:p w:rsidR="00047211" w:rsidRDefault="003C3CB4">
            <w:pPr>
              <w:pStyle w:val="2"/>
            </w:pPr>
            <w:r>
              <w:t>207</w:t>
            </w:r>
          </w:p>
        </w:tc>
        <w:tc>
          <w:tcPr>
            <w:tcW w:w="4536" w:type="dxa"/>
            <w:vAlign w:val="center"/>
          </w:tcPr>
          <w:p w:rsidR="00047211" w:rsidRDefault="003C3CB4">
            <w:pPr>
              <w:pStyle w:val="2"/>
            </w:pPr>
            <w:r>
              <w:t>文化旅游体育与传媒支出</w:t>
            </w:r>
          </w:p>
        </w:tc>
        <w:tc>
          <w:tcPr>
            <w:tcW w:w="1361" w:type="dxa"/>
            <w:vAlign w:val="center"/>
          </w:tcPr>
          <w:p w:rsidR="00047211" w:rsidRDefault="003C3CB4">
            <w:pPr>
              <w:pStyle w:val="40"/>
            </w:pPr>
            <w:r>
              <w:t>272.49</w:t>
            </w:r>
          </w:p>
        </w:tc>
        <w:tc>
          <w:tcPr>
            <w:tcW w:w="1361" w:type="dxa"/>
            <w:vAlign w:val="center"/>
          </w:tcPr>
          <w:p w:rsidR="00047211" w:rsidRDefault="003C3CB4">
            <w:pPr>
              <w:pStyle w:val="40"/>
            </w:pPr>
            <w:r>
              <w:t>133.49</w:t>
            </w:r>
          </w:p>
        </w:tc>
        <w:tc>
          <w:tcPr>
            <w:tcW w:w="1361" w:type="dxa"/>
            <w:vAlign w:val="center"/>
          </w:tcPr>
          <w:p w:rsidR="00047211" w:rsidRDefault="003C3CB4">
            <w:pPr>
              <w:pStyle w:val="40"/>
            </w:pPr>
            <w:r>
              <w:t>139.00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992" w:type="dxa"/>
            <w:vAlign w:val="center"/>
          </w:tcPr>
          <w:p w:rsidR="00047211" w:rsidRDefault="003C3CB4">
            <w:pPr>
              <w:pStyle w:val="2"/>
            </w:pPr>
            <w:r>
              <w:t>20701</w:t>
            </w:r>
          </w:p>
        </w:tc>
        <w:tc>
          <w:tcPr>
            <w:tcW w:w="4536" w:type="dxa"/>
            <w:vAlign w:val="center"/>
          </w:tcPr>
          <w:p w:rsidR="00047211" w:rsidRDefault="003C3CB4">
            <w:pPr>
              <w:pStyle w:val="2"/>
            </w:pPr>
            <w:r>
              <w:t>文化和旅游</w:t>
            </w:r>
          </w:p>
        </w:tc>
        <w:tc>
          <w:tcPr>
            <w:tcW w:w="1361" w:type="dxa"/>
            <w:vAlign w:val="center"/>
          </w:tcPr>
          <w:p w:rsidR="00047211" w:rsidRDefault="003C3CB4">
            <w:pPr>
              <w:pStyle w:val="40"/>
            </w:pPr>
            <w:r>
              <w:t>272.49</w:t>
            </w:r>
          </w:p>
        </w:tc>
        <w:tc>
          <w:tcPr>
            <w:tcW w:w="1361" w:type="dxa"/>
            <w:vAlign w:val="center"/>
          </w:tcPr>
          <w:p w:rsidR="00047211" w:rsidRDefault="003C3CB4">
            <w:pPr>
              <w:pStyle w:val="40"/>
            </w:pPr>
            <w:r>
              <w:t>133.49</w:t>
            </w:r>
          </w:p>
        </w:tc>
        <w:tc>
          <w:tcPr>
            <w:tcW w:w="1361" w:type="dxa"/>
            <w:vAlign w:val="center"/>
          </w:tcPr>
          <w:p w:rsidR="00047211" w:rsidRDefault="003C3CB4">
            <w:pPr>
              <w:pStyle w:val="40"/>
            </w:pPr>
            <w:r>
              <w:t>139.00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992" w:type="dxa"/>
            <w:vAlign w:val="center"/>
          </w:tcPr>
          <w:p w:rsidR="00047211" w:rsidRDefault="003C3CB4">
            <w:pPr>
              <w:pStyle w:val="2"/>
            </w:pPr>
            <w:r>
              <w:t>2070199</w:t>
            </w:r>
          </w:p>
        </w:tc>
        <w:tc>
          <w:tcPr>
            <w:tcW w:w="4536" w:type="dxa"/>
            <w:vAlign w:val="center"/>
          </w:tcPr>
          <w:p w:rsidR="00047211" w:rsidRDefault="003C3CB4">
            <w:pPr>
              <w:pStyle w:val="2"/>
            </w:pPr>
            <w:r>
              <w:t>其他文化和旅游支出</w:t>
            </w:r>
          </w:p>
        </w:tc>
        <w:tc>
          <w:tcPr>
            <w:tcW w:w="1361" w:type="dxa"/>
            <w:vAlign w:val="center"/>
          </w:tcPr>
          <w:p w:rsidR="00047211" w:rsidRDefault="003C3CB4">
            <w:pPr>
              <w:pStyle w:val="40"/>
            </w:pPr>
            <w:r>
              <w:t>272.49</w:t>
            </w:r>
          </w:p>
        </w:tc>
        <w:tc>
          <w:tcPr>
            <w:tcW w:w="1361" w:type="dxa"/>
            <w:vAlign w:val="center"/>
          </w:tcPr>
          <w:p w:rsidR="00047211" w:rsidRDefault="003C3CB4">
            <w:pPr>
              <w:pStyle w:val="40"/>
            </w:pPr>
            <w:r>
              <w:t>133.49</w:t>
            </w:r>
          </w:p>
        </w:tc>
        <w:tc>
          <w:tcPr>
            <w:tcW w:w="1361" w:type="dxa"/>
            <w:vAlign w:val="center"/>
          </w:tcPr>
          <w:p w:rsidR="00047211" w:rsidRDefault="003C3CB4">
            <w:pPr>
              <w:pStyle w:val="40"/>
            </w:pPr>
            <w:r>
              <w:t>139.00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992" w:type="dxa"/>
            <w:vAlign w:val="center"/>
          </w:tcPr>
          <w:p w:rsidR="00047211" w:rsidRDefault="003C3CB4">
            <w:pPr>
              <w:pStyle w:val="2"/>
            </w:pPr>
            <w:r>
              <w:t>208</w:t>
            </w:r>
          </w:p>
        </w:tc>
        <w:tc>
          <w:tcPr>
            <w:tcW w:w="4536" w:type="dxa"/>
            <w:vAlign w:val="center"/>
          </w:tcPr>
          <w:p w:rsidR="00047211" w:rsidRDefault="003C3CB4">
            <w:pPr>
              <w:pStyle w:val="2"/>
            </w:pPr>
            <w:r>
              <w:t>社会保障和就业支出</w:t>
            </w:r>
          </w:p>
        </w:tc>
        <w:tc>
          <w:tcPr>
            <w:tcW w:w="1361" w:type="dxa"/>
            <w:vAlign w:val="center"/>
          </w:tcPr>
          <w:p w:rsidR="00047211" w:rsidRDefault="003C3CB4">
            <w:pPr>
              <w:pStyle w:val="40"/>
            </w:pPr>
            <w:r>
              <w:t>52.27</w:t>
            </w:r>
          </w:p>
        </w:tc>
        <w:tc>
          <w:tcPr>
            <w:tcW w:w="1361" w:type="dxa"/>
            <w:vAlign w:val="center"/>
          </w:tcPr>
          <w:p w:rsidR="00047211" w:rsidRDefault="003C3CB4">
            <w:pPr>
              <w:pStyle w:val="40"/>
            </w:pPr>
            <w:r>
              <w:t>52.27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992" w:type="dxa"/>
            <w:vAlign w:val="center"/>
          </w:tcPr>
          <w:p w:rsidR="00047211" w:rsidRDefault="003C3CB4">
            <w:pPr>
              <w:pStyle w:val="2"/>
            </w:pPr>
            <w:r>
              <w:t>20805</w:t>
            </w:r>
          </w:p>
        </w:tc>
        <w:tc>
          <w:tcPr>
            <w:tcW w:w="4536" w:type="dxa"/>
            <w:vAlign w:val="center"/>
          </w:tcPr>
          <w:p w:rsidR="00047211" w:rsidRDefault="003C3CB4">
            <w:pPr>
              <w:pStyle w:val="2"/>
            </w:pPr>
            <w:r>
              <w:t>行政事业单位养老支出</w:t>
            </w:r>
          </w:p>
        </w:tc>
        <w:tc>
          <w:tcPr>
            <w:tcW w:w="1361" w:type="dxa"/>
            <w:vAlign w:val="center"/>
          </w:tcPr>
          <w:p w:rsidR="00047211" w:rsidRDefault="003C3CB4">
            <w:pPr>
              <w:pStyle w:val="40"/>
            </w:pPr>
            <w:r>
              <w:t>51.16</w:t>
            </w:r>
          </w:p>
        </w:tc>
        <w:tc>
          <w:tcPr>
            <w:tcW w:w="1361" w:type="dxa"/>
            <w:vAlign w:val="center"/>
          </w:tcPr>
          <w:p w:rsidR="00047211" w:rsidRDefault="003C3CB4">
            <w:pPr>
              <w:pStyle w:val="40"/>
            </w:pPr>
            <w:r>
              <w:t>51.16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992" w:type="dxa"/>
            <w:vAlign w:val="center"/>
          </w:tcPr>
          <w:p w:rsidR="00047211" w:rsidRDefault="003C3CB4">
            <w:pPr>
              <w:pStyle w:val="2"/>
            </w:pPr>
            <w:r>
              <w:t>2080502</w:t>
            </w:r>
          </w:p>
        </w:tc>
        <w:tc>
          <w:tcPr>
            <w:tcW w:w="4536" w:type="dxa"/>
            <w:vAlign w:val="center"/>
          </w:tcPr>
          <w:p w:rsidR="00047211" w:rsidRDefault="003C3CB4">
            <w:pPr>
              <w:pStyle w:val="2"/>
            </w:pPr>
            <w:r>
              <w:t>事业单位离退休</w:t>
            </w:r>
          </w:p>
        </w:tc>
        <w:tc>
          <w:tcPr>
            <w:tcW w:w="1361" w:type="dxa"/>
            <w:vAlign w:val="center"/>
          </w:tcPr>
          <w:p w:rsidR="00047211" w:rsidRDefault="003C3CB4">
            <w:pPr>
              <w:pStyle w:val="40"/>
            </w:pPr>
            <w:r>
              <w:t>26.63</w:t>
            </w:r>
          </w:p>
        </w:tc>
        <w:tc>
          <w:tcPr>
            <w:tcW w:w="1361" w:type="dxa"/>
            <w:vAlign w:val="center"/>
          </w:tcPr>
          <w:p w:rsidR="00047211" w:rsidRDefault="003C3CB4">
            <w:pPr>
              <w:pStyle w:val="40"/>
            </w:pPr>
            <w:r>
              <w:t>26.63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992" w:type="dxa"/>
            <w:vAlign w:val="center"/>
          </w:tcPr>
          <w:p w:rsidR="00047211" w:rsidRDefault="003C3CB4">
            <w:pPr>
              <w:pStyle w:val="2"/>
            </w:pPr>
            <w:r>
              <w:t>2080505</w:t>
            </w:r>
          </w:p>
        </w:tc>
        <w:tc>
          <w:tcPr>
            <w:tcW w:w="4536" w:type="dxa"/>
            <w:vAlign w:val="center"/>
          </w:tcPr>
          <w:p w:rsidR="00047211" w:rsidRDefault="003C3CB4">
            <w:pPr>
              <w:pStyle w:val="2"/>
            </w:pPr>
            <w:r>
              <w:t>机关事业单位基本养老保险缴费支出</w:t>
            </w:r>
          </w:p>
        </w:tc>
        <w:tc>
          <w:tcPr>
            <w:tcW w:w="1361" w:type="dxa"/>
            <w:vAlign w:val="center"/>
          </w:tcPr>
          <w:p w:rsidR="00047211" w:rsidRDefault="003C3CB4">
            <w:pPr>
              <w:pStyle w:val="40"/>
            </w:pPr>
            <w:r>
              <w:t>16.35</w:t>
            </w:r>
          </w:p>
        </w:tc>
        <w:tc>
          <w:tcPr>
            <w:tcW w:w="1361" w:type="dxa"/>
            <w:vAlign w:val="center"/>
          </w:tcPr>
          <w:p w:rsidR="00047211" w:rsidRDefault="003C3CB4">
            <w:pPr>
              <w:pStyle w:val="40"/>
            </w:pPr>
            <w:r>
              <w:t>16.35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992" w:type="dxa"/>
            <w:vAlign w:val="center"/>
          </w:tcPr>
          <w:p w:rsidR="00047211" w:rsidRDefault="003C3CB4">
            <w:pPr>
              <w:pStyle w:val="2"/>
            </w:pPr>
            <w:r>
              <w:t>2080506</w:t>
            </w:r>
          </w:p>
        </w:tc>
        <w:tc>
          <w:tcPr>
            <w:tcW w:w="4536" w:type="dxa"/>
            <w:vAlign w:val="center"/>
          </w:tcPr>
          <w:p w:rsidR="00047211" w:rsidRDefault="003C3CB4">
            <w:pPr>
              <w:pStyle w:val="2"/>
            </w:pPr>
            <w:r>
              <w:t>机关事业单位职业年金缴费支出</w:t>
            </w:r>
          </w:p>
        </w:tc>
        <w:tc>
          <w:tcPr>
            <w:tcW w:w="1361" w:type="dxa"/>
            <w:vAlign w:val="center"/>
          </w:tcPr>
          <w:p w:rsidR="00047211" w:rsidRDefault="003C3CB4">
            <w:pPr>
              <w:pStyle w:val="40"/>
            </w:pPr>
            <w:r>
              <w:t>8.18</w:t>
            </w:r>
          </w:p>
        </w:tc>
        <w:tc>
          <w:tcPr>
            <w:tcW w:w="1361" w:type="dxa"/>
            <w:vAlign w:val="center"/>
          </w:tcPr>
          <w:p w:rsidR="00047211" w:rsidRDefault="003C3CB4">
            <w:pPr>
              <w:pStyle w:val="40"/>
            </w:pPr>
            <w:r>
              <w:t>8.18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992" w:type="dxa"/>
            <w:vAlign w:val="center"/>
          </w:tcPr>
          <w:p w:rsidR="00047211" w:rsidRDefault="003C3CB4">
            <w:pPr>
              <w:pStyle w:val="2"/>
            </w:pPr>
            <w:r>
              <w:t>20827</w:t>
            </w:r>
          </w:p>
        </w:tc>
        <w:tc>
          <w:tcPr>
            <w:tcW w:w="4536" w:type="dxa"/>
            <w:vAlign w:val="center"/>
          </w:tcPr>
          <w:p w:rsidR="00047211" w:rsidRDefault="003C3CB4">
            <w:pPr>
              <w:pStyle w:val="2"/>
            </w:pPr>
            <w:r>
              <w:t>财政对其他社会保险基金的补助</w:t>
            </w:r>
          </w:p>
        </w:tc>
        <w:tc>
          <w:tcPr>
            <w:tcW w:w="1361" w:type="dxa"/>
            <w:vAlign w:val="center"/>
          </w:tcPr>
          <w:p w:rsidR="00047211" w:rsidRDefault="003C3CB4">
            <w:pPr>
              <w:pStyle w:val="40"/>
            </w:pPr>
            <w:r>
              <w:t>1.11</w:t>
            </w:r>
          </w:p>
        </w:tc>
        <w:tc>
          <w:tcPr>
            <w:tcW w:w="1361" w:type="dxa"/>
            <w:vAlign w:val="center"/>
          </w:tcPr>
          <w:p w:rsidR="00047211" w:rsidRDefault="003C3CB4">
            <w:pPr>
              <w:pStyle w:val="40"/>
            </w:pPr>
            <w:r>
              <w:t>1.11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992" w:type="dxa"/>
            <w:vAlign w:val="center"/>
          </w:tcPr>
          <w:p w:rsidR="00047211" w:rsidRDefault="003C3CB4">
            <w:pPr>
              <w:pStyle w:val="2"/>
            </w:pPr>
            <w:r>
              <w:t>2082701</w:t>
            </w:r>
          </w:p>
        </w:tc>
        <w:tc>
          <w:tcPr>
            <w:tcW w:w="4536" w:type="dxa"/>
            <w:vAlign w:val="center"/>
          </w:tcPr>
          <w:p w:rsidR="00047211" w:rsidRDefault="003C3CB4">
            <w:pPr>
              <w:pStyle w:val="2"/>
            </w:pPr>
            <w:r>
              <w:t>财政对失业保险基金的补助</w:t>
            </w:r>
          </w:p>
        </w:tc>
        <w:tc>
          <w:tcPr>
            <w:tcW w:w="1361" w:type="dxa"/>
            <w:vAlign w:val="center"/>
          </w:tcPr>
          <w:p w:rsidR="00047211" w:rsidRDefault="003C3CB4">
            <w:pPr>
              <w:pStyle w:val="40"/>
            </w:pPr>
            <w:r>
              <w:t>0.65</w:t>
            </w:r>
          </w:p>
        </w:tc>
        <w:tc>
          <w:tcPr>
            <w:tcW w:w="1361" w:type="dxa"/>
            <w:vAlign w:val="center"/>
          </w:tcPr>
          <w:p w:rsidR="00047211" w:rsidRDefault="003C3CB4">
            <w:pPr>
              <w:pStyle w:val="40"/>
            </w:pPr>
            <w:r>
              <w:t>0.65</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992" w:type="dxa"/>
            <w:vAlign w:val="center"/>
          </w:tcPr>
          <w:p w:rsidR="00047211" w:rsidRDefault="003C3CB4">
            <w:pPr>
              <w:pStyle w:val="2"/>
            </w:pPr>
            <w:r>
              <w:t>2082702</w:t>
            </w:r>
          </w:p>
        </w:tc>
        <w:tc>
          <w:tcPr>
            <w:tcW w:w="4536" w:type="dxa"/>
            <w:vAlign w:val="center"/>
          </w:tcPr>
          <w:p w:rsidR="00047211" w:rsidRDefault="003C3CB4">
            <w:pPr>
              <w:pStyle w:val="2"/>
            </w:pPr>
            <w:r>
              <w:t>财政对工伤保险基金的补助</w:t>
            </w:r>
          </w:p>
        </w:tc>
        <w:tc>
          <w:tcPr>
            <w:tcW w:w="1361" w:type="dxa"/>
            <w:vAlign w:val="center"/>
          </w:tcPr>
          <w:p w:rsidR="00047211" w:rsidRDefault="003C3CB4">
            <w:pPr>
              <w:pStyle w:val="40"/>
            </w:pPr>
            <w:r>
              <w:t>0.46</w:t>
            </w:r>
          </w:p>
        </w:tc>
        <w:tc>
          <w:tcPr>
            <w:tcW w:w="1361" w:type="dxa"/>
            <w:vAlign w:val="center"/>
          </w:tcPr>
          <w:p w:rsidR="00047211" w:rsidRDefault="003C3CB4">
            <w:pPr>
              <w:pStyle w:val="40"/>
            </w:pPr>
            <w:r>
              <w:t>0.46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992" w:type="dxa"/>
            <w:vAlign w:val="center"/>
          </w:tcPr>
          <w:p w:rsidR="00047211" w:rsidRDefault="003C3CB4">
            <w:pPr>
              <w:pStyle w:val="2"/>
            </w:pPr>
            <w:r>
              <w:t>210</w:t>
            </w:r>
          </w:p>
        </w:tc>
        <w:tc>
          <w:tcPr>
            <w:tcW w:w="4536" w:type="dxa"/>
            <w:vAlign w:val="center"/>
          </w:tcPr>
          <w:p w:rsidR="00047211" w:rsidRDefault="003C3CB4">
            <w:pPr>
              <w:pStyle w:val="2"/>
            </w:pPr>
            <w:r>
              <w:t>卫生健康支出</w:t>
            </w:r>
          </w:p>
        </w:tc>
        <w:tc>
          <w:tcPr>
            <w:tcW w:w="1361" w:type="dxa"/>
            <w:vAlign w:val="center"/>
          </w:tcPr>
          <w:p w:rsidR="00047211" w:rsidRDefault="003C3CB4">
            <w:pPr>
              <w:pStyle w:val="40"/>
            </w:pPr>
            <w:r>
              <w:t>11.43</w:t>
            </w:r>
          </w:p>
        </w:tc>
        <w:tc>
          <w:tcPr>
            <w:tcW w:w="1361" w:type="dxa"/>
            <w:vAlign w:val="center"/>
          </w:tcPr>
          <w:p w:rsidR="00047211" w:rsidRDefault="003C3CB4">
            <w:pPr>
              <w:pStyle w:val="40"/>
            </w:pPr>
            <w:r>
              <w:t>11.43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992" w:type="dxa"/>
            <w:vAlign w:val="center"/>
          </w:tcPr>
          <w:p w:rsidR="00047211" w:rsidRDefault="003C3CB4">
            <w:pPr>
              <w:pStyle w:val="2"/>
            </w:pPr>
            <w:r>
              <w:t>21011</w:t>
            </w:r>
          </w:p>
        </w:tc>
        <w:tc>
          <w:tcPr>
            <w:tcW w:w="4536" w:type="dxa"/>
            <w:vAlign w:val="center"/>
          </w:tcPr>
          <w:p w:rsidR="00047211" w:rsidRDefault="003C3CB4">
            <w:pPr>
              <w:pStyle w:val="2"/>
            </w:pPr>
            <w:r>
              <w:t>行政事业单位医疗</w:t>
            </w:r>
          </w:p>
        </w:tc>
        <w:tc>
          <w:tcPr>
            <w:tcW w:w="1361" w:type="dxa"/>
            <w:vAlign w:val="center"/>
          </w:tcPr>
          <w:p w:rsidR="00047211" w:rsidRDefault="003C3CB4">
            <w:pPr>
              <w:pStyle w:val="40"/>
            </w:pPr>
            <w:r>
              <w:t>11.43</w:t>
            </w:r>
          </w:p>
        </w:tc>
        <w:tc>
          <w:tcPr>
            <w:tcW w:w="1361" w:type="dxa"/>
            <w:vAlign w:val="center"/>
          </w:tcPr>
          <w:p w:rsidR="00047211" w:rsidRDefault="003C3CB4">
            <w:pPr>
              <w:pStyle w:val="40"/>
            </w:pPr>
            <w:r>
              <w:t>11.43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992" w:type="dxa"/>
            <w:vAlign w:val="center"/>
          </w:tcPr>
          <w:p w:rsidR="00047211" w:rsidRDefault="003C3CB4">
            <w:pPr>
              <w:pStyle w:val="2"/>
            </w:pPr>
            <w:r>
              <w:t>2101102</w:t>
            </w:r>
          </w:p>
        </w:tc>
        <w:tc>
          <w:tcPr>
            <w:tcW w:w="4536" w:type="dxa"/>
            <w:vAlign w:val="center"/>
          </w:tcPr>
          <w:p w:rsidR="00047211" w:rsidRDefault="003C3CB4">
            <w:pPr>
              <w:pStyle w:val="2"/>
            </w:pPr>
            <w:r>
              <w:t>事业单位医疗</w:t>
            </w:r>
          </w:p>
        </w:tc>
        <w:tc>
          <w:tcPr>
            <w:tcW w:w="1361" w:type="dxa"/>
            <w:vAlign w:val="center"/>
          </w:tcPr>
          <w:p w:rsidR="00047211" w:rsidRDefault="003C3CB4">
            <w:pPr>
              <w:pStyle w:val="40"/>
            </w:pPr>
            <w:r>
              <w:t>7.80</w:t>
            </w:r>
          </w:p>
        </w:tc>
        <w:tc>
          <w:tcPr>
            <w:tcW w:w="1361" w:type="dxa"/>
            <w:vAlign w:val="center"/>
          </w:tcPr>
          <w:p w:rsidR="00047211" w:rsidRDefault="003C3CB4">
            <w:pPr>
              <w:pStyle w:val="40"/>
            </w:pPr>
            <w:r>
              <w:t>7.80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992" w:type="dxa"/>
            <w:vAlign w:val="center"/>
          </w:tcPr>
          <w:p w:rsidR="00047211" w:rsidRDefault="003C3CB4">
            <w:pPr>
              <w:pStyle w:val="2"/>
            </w:pPr>
            <w:r>
              <w:t>2101103</w:t>
            </w:r>
          </w:p>
        </w:tc>
        <w:tc>
          <w:tcPr>
            <w:tcW w:w="4536" w:type="dxa"/>
            <w:vAlign w:val="center"/>
          </w:tcPr>
          <w:p w:rsidR="00047211" w:rsidRDefault="003C3CB4">
            <w:pPr>
              <w:pStyle w:val="2"/>
            </w:pPr>
            <w:r>
              <w:t>公务员医疗补助</w:t>
            </w:r>
          </w:p>
        </w:tc>
        <w:tc>
          <w:tcPr>
            <w:tcW w:w="1361" w:type="dxa"/>
            <w:vAlign w:val="center"/>
          </w:tcPr>
          <w:p w:rsidR="00047211" w:rsidRDefault="003C3CB4">
            <w:pPr>
              <w:pStyle w:val="40"/>
            </w:pPr>
            <w:r>
              <w:t>3.63</w:t>
            </w:r>
          </w:p>
        </w:tc>
        <w:tc>
          <w:tcPr>
            <w:tcW w:w="1361" w:type="dxa"/>
            <w:vAlign w:val="center"/>
          </w:tcPr>
          <w:p w:rsidR="00047211" w:rsidRDefault="003C3CB4">
            <w:pPr>
              <w:pStyle w:val="40"/>
            </w:pPr>
            <w:r>
              <w:t>3.63</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992" w:type="dxa"/>
            <w:vAlign w:val="center"/>
          </w:tcPr>
          <w:p w:rsidR="00047211" w:rsidRDefault="003C3CB4">
            <w:pPr>
              <w:pStyle w:val="2"/>
            </w:pPr>
            <w:r>
              <w:t>221</w:t>
            </w:r>
          </w:p>
        </w:tc>
        <w:tc>
          <w:tcPr>
            <w:tcW w:w="4536" w:type="dxa"/>
            <w:vAlign w:val="center"/>
          </w:tcPr>
          <w:p w:rsidR="00047211" w:rsidRDefault="003C3CB4">
            <w:pPr>
              <w:pStyle w:val="2"/>
            </w:pPr>
            <w:r>
              <w:t>住房保障支出</w:t>
            </w:r>
          </w:p>
        </w:tc>
        <w:tc>
          <w:tcPr>
            <w:tcW w:w="1361" w:type="dxa"/>
            <w:vAlign w:val="center"/>
          </w:tcPr>
          <w:p w:rsidR="00047211" w:rsidRDefault="003C3CB4">
            <w:pPr>
              <w:pStyle w:val="40"/>
            </w:pPr>
            <w:r>
              <w:t>12.26</w:t>
            </w:r>
          </w:p>
        </w:tc>
        <w:tc>
          <w:tcPr>
            <w:tcW w:w="1361" w:type="dxa"/>
            <w:vAlign w:val="center"/>
          </w:tcPr>
          <w:p w:rsidR="00047211" w:rsidRDefault="003C3CB4">
            <w:pPr>
              <w:pStyle w:val="40"/>
            </w:pPr>
            <w:r>
              <w:t>12.26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992" w:type="dxa"/>
            <w:vAlign w:val="center"/>
          </w:tcPr>
          <w:p w:rsidR="00047211" w:rsidRDefault="003C3CB4">
            <w:pPr>
              <w:pStyle w:val="2"/>
            </w:pPr>
            <w:r>
              <w:t>22102</w:t>
            </w:r>
          </w:p>
        </w:tc>
        <w:tc>
          <w:tcPr>
            <w:tcW w:w="4536" w:type="dxa"/>
            <w:vAlign w:val="center"/>
          </w:tcPr>
          <w:p w:rsidR="00047211" w:rsidRDefault="003C3CB4">
            <w:pPr>
              <w:pStyle w:val="2"/>
            </w:pPr>
            <w:r>
              <w:t>住房改革支出</w:t>
            </w:r>
          </w:p>
        </w:tc>
        <w:tc>
          <w:tcPr>
            <w:tcW w:w="1361" w:type="dxa"/>
            <w:vAlign w:val="center"/>
          </w:tcPr>
          <w:p w:rsidR="00047211" w:rsidRDefault="003C3CB4">
            <w:pPr>
              <w:pStyle w:val="40"/>
            </w:pPr>
            <w:r>
              <w:t>12.26</w:t>
            </w:r>
          </w:p>
        </w:tc>
        <w:tc>
          <w:tcPr>
            <w:tcW w:w="1361" w:type="dxa"/>
            <w:vAlign w:val="center"/>
          </w:tcPr>
          <w:p w:rsidR="00047211" w:rsidRDefault="003C3CB4">
            <w:pPr>
              <w:pStyle w:val="40"/>
            </w:pPr>
            <w:r>
              <w:t>12.26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992" w:type="dxa"/>
            <w:vAlign w:val="center"/>
          </w:tcPr>
          <w:p w:rsidR="00047211" w:rsidRDefault="003C3CB4">
            <w:pPr>
              <w:pStyle w:val="2"/>
            </w:pPr>
            <w:r>
              <w:t>2210201</w:t>
            </w:r>
          </w:p>
        </w:tc>
        <w:tc>
          <w:tcPr>
            <w:tcW w:w="4536" w:type="dxa"/>
            <w:vAlign w:val="center"/>
          </w:tcPr>
          <w:p w:rsidR="00047211" w:rsidRDefault="003C3CB4">
            <w:pPr>
              <w:pStyle w:val="2"/>
            </w:pPr>
            <w:r>
              <w:t>住房公积金</w:t>
            </w:r>
          </w:p>
        </w:tc>
        <w:tc>
          <w:tcPr>
            <w:tcW w:w="1361" w:type="dxa"/>
            <w:vAlign w:val="center"/>
          </w:tcPr>
          <w:p w:rsidR="00047211" w:rsidRDefault="003C3CB4">
            <w:pPr>
              <w:pStyle w:val="40"/>
            </w:pPr>
            <w:r>
              <w:t>12.26</w:t>
            </w:r>
          </w:p>
        </w:tc>
        <w:tc>
          <w:tcPr>
            <w:tcW w:w="1361" w:type="dxa"/>
            <w:vAlign w:val="center"/>
          </w:tcPr>
          <w:p w:rsidR="00047211" w:rsidRDefault="003C3CB4">
            <w:pPr>
              <w:pStyle w:val="40"/>
            </w:pPr>
            <w:r>
              <w:t>12.26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1502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402"/>
        <w:gridCol w:w="1474"/>
        <w:gridCol w:w="3402"/>
        <w:gridCol w:w="1474"/>
        <w:gridCol w:w="1474"/>
        <w:gridCol w:w="1474"/>
        <w:gridCol w:w="1474"/>
      </w:tblGrid>
      <w:tr w:rsidR="00047211">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3402"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896"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4876" w:type="dxa"/>
            <w:gridSpan w:val="2"/>
            <w:vAlign w:val="center"/>
          </w:tcPr>
          <w:p w:rsidR="00047211" w:rsidRDefault="003C3CB4">
            <w:pPr>
              <w:pStyle w:val="10"/>
            </w:pPr>
            <w:r>
              <w:t>收入</w:t>
            </w:r>
          </w:p>
        </w:tc>
        <w:tc>
          <w:tcPr>
            <w:tcW w:w="9298" w:type="dxa"/>
            <w:gridSpan w:val="5"/>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金额</w:t>
            </w:r>
          </w:p>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合计</w:t>
            </w:r>
          </w:p>
        </w:tc>
        <w:tc>
          <w:tcPr>
            <w:tcW w:w="1474" w:type="dxa"/>
            <w:vAlign w:val="center"/>
          </w:tcPr>
          <w:p w:rsidR="00047211" w:rsidRDefault="003C3CB4">
            <w:pPr>
              <w:pStyle w:val="10"/>
            </w:pPr>
            <w:r>
              <w:t>一般公共预算财政拨款</w:t>
            </w:r>
          </w:p>
        </w:tc>
        <w:tc>
          <w:tcPr>
            <w:tcW w:w="1474" w:type="dxa"/>
            <w:vAlign w:val="center"/>
          </w:tcPr>
          <w:p w:rsidR="00047211" w:rsidRDefault="003C3CB4">
            <w:pPr>
              <w:pStyle w:val="10"/>
            </w:pPr>
            <w:r>
              <w:t>政府性基金预算财政</w:t>
            </w:r>
            <w:r>
              <w:t xml:space="preserve">    </w:t>
            </w:r>
            <w:r>
              <w:t>拨款</w:t>
            </w:r>
          </w:p>
        </w:tc>
        <w:tc>
          <w:tcPr>
            <w:tcW w:w="1474" w:type="dxa"/>
            <w:vAlign w:val="center"/>
          </w:tcPr>
          <w:p w:rsidR="00047211" w:rsidRDefault="003C3CB4">
            <w:pPr>
              <w:pStyle w:val="10"/>
            </w:pPr>
            <w:r>
              <w:t>国有资本经营预算财政拨款</w:t>
            </w:r>
          </w:p>
        </w:tc>
      </w:tr>
      <w:tr w:rsidR="00047211">
        <w:trPr>
          <w:trHeight w:val="369"/>
          <w:tblHeader/>
          <w:jc w:val="center"/>
        </w:trPr>
        <w:tc>
          <w:tcPr>
            <w:tcW w:w="850" w:type="dxa"/>
            <w:vAlign w:val="center"/>
          </w:tcPr>
          <w:p w:rsidR="00047211" w:rsidRDefault="003C3CB4">
            <w:pPr>
              <w:pStyle w:val="10"/>
            </w:pPr>
            <w:r>
              <w:t>栏次</w:t>
            </w:r>
          </w:p>
        </w:tc>
        <w:tc>
          <w:tcPr>
            <w:tcW w:w="3402" w:type="dxa"/>
            <w:vAlign w:val="center"/>
          </w:tcPr>
          <w:p w:rsidR="00047211" w:rsidRDefault="003C3CB4">
            <w:pPr>
              <w:pStyle w:val="10"/>
            </w:pPr>
            <w:r>
              <w:t>1</w:t>
            </w:r>
          </w:p>
        </w:tc>
        <w:tc>
          <w:tcPr>
            <w:tcW w:w="1474" w:type="dxa"/>
            <w:vAlign w:val="center"/>
          </w:tcPr>
          <w:p w:rsidR="00047211" w:rsidRDefault="003C3CB4">
            <w:pPr>
              <w:pStyle w:val="10"/>
            </w:pPr>
            <w:r>
              <w:t>2</w:t>
            </w:r>
          </w:p>
        </w:tc>
        <w:tc>
          <w:tcPr>
            <w:tcW w:w="3402" w:type="dxa"/>
            <w:vAlign w:val="center"/>
          </w:tcPr>
          <w:p w:rsidR="00047211" w:rsidRDefault="003C3CB4">
            <w:pPr>
              <w:pStyle w:val="10"/>
            </w:pPr>
            <w:r>
              <w:t>3</w:t>
            </w:r>
          </w:p>
        </w:tc>
        <w:tc>
          <w:tcPr>
            <w:tcW w:w="1474" w:type="dxa"/>
            <w:vAlign w:val="center"/>
          </w:tcPr>
          <w:p w:rsidR="00047211" w:rsidRDefault="003C3CB4">
            <w:pPr>
              <w:pStyle w:val="10"/>
            </w:pPr>
            <w:r>
              <w:t>4</w:t>
            </w:r>
          </w:p>
        </w:tc>
        <w:tc>
          <w:tcPr>
            <w:tcW w:w="1474" w:type="dxa"/>
            <w:vAlign w:val="center"/>
          </w:tcPr>
          <w:p w:rsidR="00047211" w:rsidRDefault="003C3CB4">
            <w:pPr>
              <w:pStyle w:val="10"/>
            </w:pPr>
            <w:r>
              <w:t>5</w:t>
            </w:r>
          </w:p>
        </w:tc>
        <w:tc>
          <w:tcPr>
            <w:tcW w:w="1474" w:type="dxa"/>
            <w:vAlign w:val="center"/>
          </w:tcPr>
          <w:p w:rsidR="00047211" w:rsidRDefault="003C3CB4">
            <w:pPr>
              <w:pStyle w:val="10"/>
            </w:pPr>
            <w:r>
              <w:t>6</w:t>
            </w:r>
          </w:p>
        </w:tc>
        <w:tc>
          <w:tcPr>
            <w:tcW w:w="1474" w:type="dxa"/>
            <w:vAlign w:val="center"/>
          </w:tcPr>
          <w:p w:rsidR="00047211" w:rsidRDefault="003C3CB4">
            <w:pPr>
              <w:pStyle w:val="10"/>
            </w:pPr>
            <w:r>
              <w:t>7</w:t>
            </w:r>
          </w:p>
        </w:tc>
      </w:tr>
      <w:tr w:rsidR="00047211">
        <w:trPr>
          <w:trHeight w:val="369"/>
          <w:jc w:val="center"/>
        </w:trPr>
        <w:tc>
          <w:tcPr>
            <w:tcW w:w="850" w:type="dxa"/>
            <w:vAlign w:val="center"/>
          </w:tcPr>
          <w:p w:rsidR="00047211" w:rsidRDefault="003C3CB4">
            <w:pPr>
              <w:pStyle w:val="3"/>
            </w:pPr>
            <w:r>
              <w:t>1</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348.45</w:t>
            </w:r>
          </w:p>
        </w:tc>
        <w:tc>
          <w:tcPr>
            <w:tcW w:w="3402" w:type="dxa"/>
            <w:vAlign w:val="center"/>
          </w:tcPr>
          <w:p w:rsidR="00047211" w:rsidRDefault="003C3CB4">
            <w:pPr>
              <w:pStyle w:val="2"/>
            </w:pPr>
            <w:r>
              <w:t>一、一般公共服务支出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3C3CB4">
            <w:pPr>
              <w:pStyle w:val="2"/>
            </w:pPr>
            <w:r>
              <w:t>二、外交支出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3C3CB4">
            <w:pPr>
              <w:pStyle w:val="2"/>
            </w:pPr>
            <w:r>
              <w:t>三、国防支出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四、公共安全支出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五、教育支出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六、科学技术支出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七、文化旅游体育与传媒支出</w:t>
            </w:r>
          </w:p>
        </w:tc>
        <w:tc>
          <w:tcPr>
            <w:tcW w:w="1474" w:type="dxa"/>
            <w:vAlign w:val="center"/>
          </w:tcPr>
          <w:p w:rsidR="00047211" w:rsidRDefault="003C3CB4">
            <w:pPr>
              <w:pStyle w:val="40"/>
            </w:pPr>
            <w:r>
              <w:t>272.49</w:t>
            </w:r>
          </w:p>
        </w:tc>
        <w:tc>
          <w:tcPr>
            <w:tcW w:w="1474" w:type="dxa"/>
            <w:vAlign w:val="center"/>
          </w:tcPr>
          <w:p w:rsidR="00047211" w:rsidRDefault="003C3CB4">
            <w:pPr>
              <w:pStyle w:val="40"/>
            </w:pPr>
            <w:r>
              <w:t>272.49</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八、社会保障和就业支出</w:t>
            </w:r>
          </w:p>
        </w:tc>
        <w:tc>
          <w:tcPr>
            <w:tcW w:w="1474" w:type="dxa"/>
            <w:vAlign w:val="center"/>
          </w:tcPr>
          <w:p w:rsidR="00047211" w:rsidRDefault="003C3CB4">
            <w:pPr>
              <w:pStyle w:val="40"/>
            </w:pPr>
            <w:r>
              <w:t>52.27</w:t>
            </w:r>
          </w:p>
        </w:tc>
        <w:tc>
          <w:tcPr>
            <w:tcW w:w="1474" w:type="dxa"/>
            <w:vAlign w:val="center"/>
          </w:tcPr>
          <w:p w:rsidR="00047211" w:rsidRDefault="003C3CB4">
            <w:pPr>
              <w:pStyle w:val="40"/>
            </w:pPr>
            <w:r>
              <w:t>52.27</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九、社会保险基金支出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十、卫生健康支出</w:t>
            </w:r>
          </w:p>
        </w:tc>
        <w:tc>
          <w:tcPr>
            <w:tcW w:w="1474" w:type="dxa"/>
            <w:vAlign w:val="center"/>
          </w:tcPr>
          <w:p w:rsidR="00047211" w:rsidRDefault="003C3CB4">
            <w:pPr>
              <w:pStyle w:val="40"/>
            </w:pPr>
            <w:r>
              <w:t>11.43</w:t>
            </w:r>
          </w:p>
        </w:tc>
        <w:tc>
          <w:tcPr>
            <w:tcW w:w="1474" w:type="dxa"/>
            <w:vAlign w:val="center"/>
          </w:tcPr>
          <w:p w:rsidR="00047211" w:rsidRDefault="003C3CB4">
            <w:pPr>
              <w:pStyle w:val="40"/>
            </w:pPr>
            <w:r>
              <w:t>11.43</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十一、节能环保支出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十二、城乡社区支出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十三、农林水支出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十四、交通运输支出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十五、资源勘探工业信息等支出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十六、商业服务业等支出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十七、金融支出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十八、援助其他地区支出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十九、自然资源海洋气象等支出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二十、住房保障支出</w:t>
            </w:r>
          </w:p>
        </w:tc>
        <w:tc>
          <w:tcPr>
            <w:tcW w:w="1474" w:type="dxa"/>
            <w:vAlign w:val="center"/>
          </w:tcPr>
          <w:p w:rsidR="00047211" w:rsidRDefault="003C3CB4">
            <w:pPr>
              <w:pStyle w:val="40"/>
            </w:pPr>
            <w:r>
              <w:t>12.26</w:t>
            </w:r>
          </w:p>
        </w:tc>
        <w:tc>
          <w:tcPr>
            <w:tcW w:w="1474" w:type="dxa"/>
            <w:vAlign w:val="center"/>
          </w:tcPr>
          <w:p w:rsidR="00047211" w:rsidRDefault="003C3CB4">
            <w:pPr>
              <w:pStyle w:val="40"/>
            </w:pPr>
            <w:r>
              <w:t>12.26</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二十一、粮油物资储备支出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二十二、国有资本经营预算支出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二十三、灾害防治及应急管理支出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二十四、预备费</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二十五、其他支出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二十六、转移性支出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二十七、债务还本支出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二十八、债务付息支出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二十九、债务发行费用支出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三十、抗疫特别国债安排的支出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三十一、人行科目</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3402" w:type="dxa"/>
            <w:vAlign w:val="center"/>
          </w:tcPr>
          <w:p w:rsidR="00047211" w:rsidRDefault="003C3CB4">
            <w:pPr>
              <w:pStyle w:val="6"/>
            </w:pPr>
            <w:r>
              <w:t>本年收入合计</w:t>
            </w:r>
          </w:p>
        </w:tc>
        <w:tc>
          <w:tcPr>
            <w:tcW w:w="1474" w:type="dxa"/>
            <w:vAlign w:val="center"/>
          </w:tcPr>
          <w:p w:rsidR="00047211" w:rsidRDefault="003C3CB4">
            <w:pPr>
              <w:pStyle w:val="7"/>
            </w:pPr>
            <w:r>
              <w:t>348.45</w:t>
            </w:r>
          </w:p>
        </w:tc>
        <w:tc>
          <w:tcPr>
            <w:tcW w:w="3402" w:type="dxa"/>
            <w:vAlign w:val="center"/>
          </w:tcPr>
          <w:p w:rsidR="00047211" w:rsidRDefault="003C3CB4">
            <w:pPr>
              <w:pStyle w:val="6"/>
            </w:pPr>
            <w:r>
              <w:t>本年支出合计</w:t>
            </w:r>
          </w:p>
        </w:tc>
        <w:tc>
          <w:tcPr>
            <w:tcW w:w="1474" w:type="dxa"/>
            <w:vAlign w:val="center"/>
          </w:tcPr>
          <w:p w:rsidR="00047211" w:rsidRDefault="003C3CB4">
            <w:pPr>
              <w:pStyle w:val="7"/>
            </w:pPr>
            <w:r>
              <w:t>348.45</w:t>
            </w:r>
          </w:p>
        </w:tc>
        <w:tc>
          <w:tcPr>
            <w:tcW w:w="1474" w:type="dxa"/>
            <w:vAlign w:val="center"/>
          </w:tcPr>
          <w:p w:rsidR="00047211" w:rsidRDefault="003C3CB4">
            <w:pPr>
              <w:pStyle w:val="7"/>
            </w:pPr>
            <w:r>
              <w:t>348.45</w:t>
            </w:r>
          </w:p>
        </w:tc>
        <w:tc>
          <w:tcPr>
            <w:tcW w:w="1474" w:type="dxa"/>
            <w:vAlign w:val="center"/>
          </w:tcPr>
          <w:p w:rsidR="00047211" w:rsidRDefault="00047211">
            <w:pPr>
              <w:pStyle w:val="7"/>
            </w:pPr>
          </w:p>
        </w:tc>
        <w:tc>
          <w:tcPr>
            <w:tcW w:w="1474"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33</w:t>
            </w:r>
          </w:p>
        </w:tc>
        <w:tc>
          <w:tcPr>
            <w:tcW w:w="3402" w:type="dxa"/>
            <w:vAlign w:val="center"/>
          </w:tcPr>
          <w:p w:rsidR="00047211" w:rsidRDefault="003C3CB4">
            <w:pPr>
              <w:pStyle w:val="2"/>
            </w:pPr>
            <w:r>
              <w:t>年初财政拨款结转和结余</w:t>
            </w:r>
          </w:p>
        </w:tc>
        <w:tc>
          <w:tcPr>
            <w:tcW w:w="1474" w:type="dxa"/>
            <w:vAlign w:val="center"/>
          </w:tcPr>
          <w:p w:rsidR="00047211" w:rsidRDefault="00047211">
            <w:pPr>
              <w:pStyle w:val="40"/>
            </w:pPr>
          </w:p>
        </w:tc>
        <w:tc>
          <w:tcPr>
            <w:tcW w:w="3402" w:type="dxa"/>
            <w:vAlign w:val="center"/>
          </w:tcPr>
          <w:p w:rsidR="00047211" w:rsidRDefault="003C3CB4">
            <w:pPr>
              <w:pStyle w:val="2"/>
            </w:pPr>
            <w:r>
              <w:t>年末财政拨款结转和结余</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3402" w:type="dxa"/>
            <w:vAlign w:val="center"/>
          </w:tcPr>
          <w:p w:rsidR="00047211" w:rsidRDefault="003C3CB4">
            <w:pPr>
              <w:pStyle w:val="2"/>
            </w:pPr>
            <w:r>
              <w:t>一、一般公共预算拨款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35</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36</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37</w:t>
            </w:r>
          </w:p>
        </w:tc>
        <w:tc>
          <w:tcPr>
            <w:tcW w:w="3402" w:type="dxa"/>
            <w:vAlign w:val="center"/>
          </w:tcPr>
          <w:p w:rsidR="00047211" w:rsidRDefault="003C3CB4">
            <w:pPr>
              <w:pStyle w:val="6"/>
            </w:pPr>
            <w:r>
              <w:t>收入总计</w:t>
            </w:r>
          </w:p>
        </w:tc>
        <w:tc>
          <w:tcPr>
            <w:tcW w:w="1474" w:type="dxa"/>
            <w:vAlign w:val="center"/>
          </w:tcPr>
          <w:p w:rsidR="00047211" w:rsidRDefault="003C3CB4">
            <w:pPr>
              <w:pStyle w:val="7"/>
            </w:pPr>
            <w:r>
              <w:t>348.45</w:t>
            </w:r>
          </w:p>
        </w:tc>
        <w:tc>
          <w:tcPr>
            <w:tcW w:w="3402" w:type="dxa"/>
            <w:vAlign w:val="center"/>
          </w:tcPr>
          <w:p w:rsidR="00047211" w:rsidRDefault="003C3CB4">
            <w:pPr>
              <w:pStyle w:val="6"/>
            </w:pPr>
            <w:r>
              <w:t>支出总计</w:t>
            </w:r>
          </w:p>
        </w:tc>
        <w:tc>
          <w:tcPr>
            <w:tcW w:w="1474" w:type="dxa"/>
            <w:vAlign w:val="center"/>
          </w:tcPr>
          <w:p w:rsidR="00047211" w:rsidRDefault="003C3CB4">
            <w:pPr>
              <w:pStyle w:val="7"/>
            </w:pPr>
            <w:r>
              <w:t>348.45</w:t>
            </w:r>
          </w:p>
        </w:tc>
        <w:tc>
          <w:tcPr>
            <w:tcW w:w="1474" w:type="dxa"/>
            <w:vAlign w:val="center"/>
          </w:tcPr>
          <w:p w:rsidR="00047211" w:rsidRDefault="003C3CB4">
            <w:pPr>
              <w:pStyle w:val="7"/>
            </w:pPr>
            <w:r>
              <w:t>348.45</w:t>
            </w:r>
          </w:p>
        </w:tc>
        <w:tc>
          <w:tcPr>
            <w:tcW w:w="1474" w:type="dxa"/>
            <w:vAlign w:val="center"/>
          </w:tcPr>
          <w:p w:rsidR="00047211" w:rsidRDefault="00047211">
            <w:pPr>
              <w:pStyle w:val="7"/>
            </w:pPr>
          </w:p>
        </w:tc>
        <w:tc>
          <w:tcPr>
            <w:tcW w:w="1474" w:type="dxa"/>
            <w:vAlign w:val="center"/>
          </w:tcPr>
          <w:p w:rsidR="00047211" w:rsidRDefault="00047211">
            <w:pPr>
              <w:pStyle w:val="7"/>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348.45</w:t>
            </w:r>
          </w:p>
        </w:tc>
        <w:tc>
          <w:tcPr>
            <w:tcW w:w="2551" w:type="dxa"/>
            <w:vAlign w:val="center"/>
          </w:tcPr>
          <w:p w:rsidR="00047211" w:rsidRDefault="003C3CB4">
            <w:pPr>
              <w:pStyle w:val="7"/>
            </w:pPr>
            <w:r>
              <w:t>209.45</w:t>
            </w:r>
          </w:p>
        </w:tc>
        <w:tc>
          <w:tcPr>
            <w:tcW w:w="2551" w:type="dxa"/>
            <w:vAlign w:val="center"/>
          </w:tcPr>
          <w:p w:rsidR="00047211" w:rsidRDefault="003C3CB4">
            <w:pPr>
              <w:pStyle w:val="7"/>
            </w:pPr>
            <w:r>
              <w:t>139.00</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207</w:t>
            </w:r>
          </w:p>
        </w:tc>
        <w:tc>
          <w:tcPr>
            <w:tcW w:w="4535" w:type="dxa"/>
            <w:vAlign w:val="center"/>
          </w:tcPr>
          <w:p w:rsidR="00047211" w:rsidRDefault="003C3CB4">
            <w:pPr>
              <w:pStyle w:val="2"/>
            </w:pPr>
            <w:r>
              <w:t>文化旅游体育与传媒支出</w:t>
            </w:r>
          </w:p>
        </w:tc>
        <w:tc>
          <w:tcPr>
            <w:tcW w:w="2551" w:type="dxa"/>
            <w:vAlign w:val="center"/>
          </w:tcPr>
          <w:p w:rsidR="00047211" w:rsidRDefault="003C3CB4">
            <w:pPr>
              <w:pStyle w:val="40"/>
            </w:pPr>
            <w:r>
              <w:t>272.49</w:t>
            </w:r>
          </w:p>
        </w:tc>
        <w:tc>
          <w:tcPr>
            <w:tcW w:w="2551" w:type="dxa"/>
            <w:vAlign w:val="center"/>
          </w:tcPr>
          <w:p w:rsidR="00047211" w:rsidRDefault="003C3CB4">
            <w:pPr>
              <w:pStyle w:val="40"/>
            </w:pPr>
            <w:r>
              <w:t>133.49</w:t>
            </w:r>
          </w:p>
        </w:tc>
        <w:tc>
          <w:tcPr>
            <w:tcW w:w="2551" w:type="dxa"/>
            <w:vAlign w:val="center"/>
          </w:tcPr>
          <w:p w:rsidR="00047211" w:rsidRDefault="003C3CB4">
            <w:pPr>
              <w:pStyle w:val="40"/>
            </w:pPr>
            <w:r>
              <w:t>139.00</w:t>
            </w: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20701</w:t>
            </w:r>
          </w:p>
        </w:tc>
        <w:tc>
          <w:tcPr>
            <w:tcW w:w="4535" w:type="dxa"/>
            <w:vAlign w:val="center"/>
          </w:tcPr>
          <w:p w:rsidR="00047211" w:rsidRDefault="003C3CB4">
            <w:pPr>
              <w:pStyle w:val="2"/>
            </w:pPr>
            <w:r>
              <w:t>文化和旅游</w:t>
            </w:r>
          </w:p>
        </w:tc>
        <w:tc>
          <w:tcPr>
            <w:tcW w:w="2551" w:type="dxa"/>
            <w:vAlign w:val="center"/>
          </w:tcPr>
          <w:p w:rsidR="00047211" w:rsidRDefault="003C3CB4">
            <w:pPr>
              <w:pStyle w:val="40"/>
            </w:pPr>
            <w:r>
              <w:t>272.49</w:t>
            </w:r>
          </w:p>
        </w:tc>
        <w:tc>
          <w:tcPr>
            <w:tcW w:w="2551" w:type="dxa"/>
            <w:vAlign w:val="center"/>
          </w:tcPr>
          <w:p w:rsidR="00047211" w:rsidRDefault="003C3CB4">
            <w:pPr>
              <w:pStyle w:val="40"/>
            </w:pPr>
            <w:r>
              <w:t>133.49</w:t>
            </w:r>
          </w:p>
        </w:tc>
        <w:tc>
          <w:tcPr>
            <w:tcW w:w="2551" w:type="dxa"/>
            <w:vAlign w:val="center"/>
          </w:tcPr>
          <w:p w:rsidR="00047211" w:rsidRDefault="003C3CB4">
            <w:pPr>
              <w:pStyle w:val="40"/>
            </w:pPr>
            <w:r>
              <w:t>139.00</w:t>
            </w: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2070199</w:t>
            </w:r>
          </w:p>
        </w:tc>
        <w:tc>
          <w:tcPr>
            <w:tcW w:w="4535" w:type="dxa"/>
            <w:vAlign w:val="center"/>
          </w:tcPr>
          <w:p w:rsidR="00047211" w:rsidRDefault="003C3CB4">
            <w:pPr>
              <w:pStyle w:val="2"/>
            </w:pPr>
            <w:r>
              <w:t>其他文化和旅游支出</w:t>
            </w:r>
          </w:p>
        </w:tc>
        <w:tc>
          <w:tcPr>
            <w:tcW w:w="2551" w:type="dxa"/>
            <w:vAlign w:val="center"/>
          </w:tcPr>
          <w:p w:rsidR="00047211" w:rsidRDefault="003C3CB4">
            <w:pPr>
              <w:pStyle w:val="40"/>
            </w:pPr>
            <w:r>
              <w:t>272.49</w:t>
            </w:r>
          </w:p>
        </w:tc>
        <w:tc>
          <w:tcPr>
            <w:tcW w:w="2551" w:type="dxa"/>
            <w:vAlign w:val="center"/>
          </w:tcPr>
          <w:p w:rsidR="00047211" w:rsidRDefault="003C3CB4">
            <w:pPr>
              <w:pStyle w:val="40"/>
            </w:pPr>
            <w:r>
              <w:t>133.49</w:t>
            </w:r>
          </w:p>
        </w:tc>
        <w:tc>
          <w:tcPr>
            <w:tcW w:w="2551" w:type="dxa"/>
            <w:vAlign w:val="center"/>
          </w:tcPr>
          <w:p w:rsidR="00047211" w:rsidRDefault="003C3CB4">
            <w:pPr>
              <w:pStyle w:val="40"/>
            </w:pPr>
            <w:r>
              <w:t>139.00</w:t>
            </w: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208</w:t>
            </w:r>
          </w:p>
        </w:tc>
        <w:tc>
          <w:tcPr>
            <w:tcW w:w="4535" w:type="dxa"/>
            <w:vAlign w:val="center"/>
          </w:tcPr>
          <w:p w:rsidR="00047211" w:rsidRDefault="003C3CB4">
            <w:pPr>
              <w:pStyle w:val="2"/>
            </w:pPr>
            <w:r>
              <w:t>社会保障和就业支出</w:t>
            </w:r>
          </w:p>
        </w:tc>
        <w:tc>
          <w:tcPr>
            <w:tcW w:w="2551" w:type="dxa"/>
            <w:vAlign w:val="center"/>
          </w:tcPr>
          <w:p w:rsidR="00047211" w:rsidRDefault="003C3CB4">
            <w:pPr>
              <w:pStyle w:val="40"/>
            </w:pPr>
            <w:r>
              <w:t>52.27</w:t>
            </w:r>
          </w:p>
        </w:tc>
        <w:tc>
          <w:tcPr>
            <w:tcW w:w="2551" w:type="dxa"/>
            <w:vAlign w:val="center"/>
          </w:tcPr>
          <w:p w:rsidR="00047211" w:rsidRDefault="003C3CB4">
            <w:pPr>
              <w:pStyle w:val="40"/>
            </w:pPr>
            <w:r>
              <w:t>52.27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20805</w:t>
            </w:r>
          </w:p>
        </w:tc>
        <w:tc>
          <w:tcPr>
            <w:tcW w:w="4535" w:type="dxa"/>
            <w:vAlign w:val="center"/>
          </w:tcPr>
          <w:p w:rsidR="00047211" w:rsidRDefault="003C3CB4">
            <w:pPr>
              <w:pStyle w:val="2"/>
            </w:pPr>
            <w:r>
              <w:t>行政事业单位养老支出</w:t>
            </w:r>
          </w:p>
        </w:tc>
        <w:tc>
          <w:tcPr>
            <w:tcW w:w="2551" w:type="dxa"/>
            <w:vAlign w:val="center"/>
          </w:tcPr>
          <w:p w:rsidR="00047211" w:rsidRDefault="003C3CB4">
            <w:pPr>
              <w:pStyle w:val="40"/>
            </w:pPr>
            <w:r>
              <w:t>51.16</w:t>
            </w:r>
          </w:p>
        </w:tc>
        <w:tc>
          <w:tcPr>
            <w:tcW w:w="2551" w:type="dxa"/>
            <w:vAlign w:val="center"/>
          </w:tcPr>
          <w:p w:rsidR="00047211" w:rsidRDefault="003C3CB4">
            <w:pPr>
              <w:pStyle w:val="40"/>
            </w:pPr>
            <w:r>
              <w:t>51.16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2080502</w:t>
            </w:r>
          </w:p>
        </w:tc>
        <w:tc>
          <w:tcPr>
            <w:tcW w:w="4535" w:type="dxa"/>
            <w:vAlign w:val="center"/>
          </w:tcPr>
          <w:p w:rsidR="00047211" w:rsidRDefault="003C3CB4">
            <w:pPr>
              <w:pStyle w:val="2"/>
            </w:pPr>
            <w:r>
              <w:t>事业单位离退休</w:t>
            </w:r>
          </w:p>
        </w:tc>
        <w:tc>
          <w:tcPr>
            <w:tcW w:w="2551" w:type="dxa"/>
            <w:vAlign w:val="center"/>
          </w:tcPr>
          <w:p w:rsidR="00047211" w:rsidRDefault="003C3CB4">
            <w:pPr>
              <w:pStyle w:val="40"/>
            </w:pPr>
            <w:r>
              <w:t>26.63</w:t>
            </w:r>
          </w:p>
        </w:tc>
        <w:tc>
          <w:tcPr>
            <w:tcW w:w="2551" w:type="dxa"/>
            <w:vAlign w:val="center"/>
          </w:tcPr>
          <w:p w:rsidR="00047211" w:rsidRDefault="003C3CB4">
            <w:pPr>
              <w:pStyle w:val="40"/>
            </w:pPr>
            <w:r>
              <w:t>26.63</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2080505</w:t>
            </w:r>
          </w:p>
        </w:tc>
        <w:tc>
          <w:tcPr>
            <w:tcW w:w="4535" w:type="dxa"/>
            <w:vAlign w:val="center"/>
          </w:tcPr>
          <w:p w:rsidR="00047211" w:rsidRDefault="003C3CB4">
            <w:pPr>
              <w:pStyle w:val="2"/>
            </w:pPr>
            <w:r>
              <w:t>机关事业单位基本养老保险缴费支出</w:t>
            </w:r>
          </w:p>
        </w:tc>
        <w:tc>
          <w:tcPr>
            <w:tcW w:w="2551" w:type="dxa"/>
            <w:vAlign w:val="center"/>
          </w:tcPr>
          <w:p w:rsidR="00047211" w:rsidRDefault="003C3CB4">
            <w:pPr>
              <w:pStyle w:val="40"/>
            </w:pPr>
            <w:r>
              <w:t>16.35</w:t>
            </w:r>
          </w:p>
        </w:tc>
        <w:tc>
          <w:tcPr>
            <w:tcW w:w="2551" w:type="dxa"/>
            <w:vAlign w:val="center"/>
          </w:tcPr>
          <w:p w:rsidR="00047211" w:rsidRDefault="003C3CB4">
            <w:pPr>
              <w:pStyle w:val="40"/>
            </w:pPr>
            <w:r>
              <w:t>16.35</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2080506</w:t>
            </w:r>
          </w:p>
        </w:tc>
        <w:tc>
          <w:tcPr>
            <w:tcW w:w="4535" w:type="dxa"/>
            <w:vAlign w:val="center"/>
          </w:tcPr>
          <w:p w:rsidR="00047211" w:rsidRDefault="003C3CB4">
            <w:pPr>
              <w:pStyle w:val="2"/>
            </w:pPr>
            <w:r>
              <w:t>机关事业单位职业年金缴费支出</w:t>
            </w:r>
          </w:p>
        </w:tc>
        <w:tc>
          <w:tcPr>
            <w:tcW w:w="2551" w:type="dxa"/>
            <w:vAlign w:val="center"/>
          </w:tcPr>
          <w:p w:rsidR="00047211" w:rsidRDefault="003C3CB4">
            <w:pPr>
              <w:pStyle w:val="40"/>
            </w:pPr>
            <w:r>
              <w:t>8.18</w:t>
            </w:r>
          </w:p>
        </w:tc>
        <w:tc>
          <w:tcPr>
            <w:tcW w:w="2551" w:type="dxa"/>
            <w:vAlign w:val="center"/>
          </w:tcPr>
          <w:p w:rsidR="00047211" w:rsidRDefault="003C3CB4">
            <w:pPr>
              <w:pStyle w:val="40"/>
            </w:pPr>
            <w:r>
              <w:t>8.18</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20827</w:t>
            </w:r>
          </w:p>
        </w:tc>
        <w:tc>
          <w:tcPr>
            <w:tcW w:w="4535" w:type="dxa"/>
            <w:vAlign w:val="center"/>
          </w:tcPr>
          <w:p w:rsidR="00047211" w:rsidRDefault="003C3CB4">
            <w:pPr>
              <w:pStyle w:val="2"/>
            </w:pPr>
            <w:r>
              <w:t>财政对其他社会保险基金的补助</w:t>
            </w:r>
          </w:p>
        </w:tc>
        <w:tc>
          <w:tcPr>
            <w:tcW w:w="2551" w:type="dxa"/>
            <w:vAlign w:val="center"/>
          </w:tcPr>
          <w:p w:rsidR="00047211" w:rsidRDefault="003C3CB4">
            <w:pPr>
              <w:pStyle w:val="40"/>
            </w:pPr>
            <w:r>
              <w:t>1.11</w:t>
            </w:r>
          </w:p>
        </w:tc>
        <w:tc>
          <w:tcPr>
            <w:tcW w:w="2551" w:type="dxa"/>
            <w:vAlign w:val="center"/>
          </w:tcPr>
          <w:p w:rsidR="00047211" w:rsidRDefault="003C3CB4">
            <w:pPr>
              <w:pStyle w:val="40"/>
            </w:pPr>
            <w:r>
              <w:t>1.11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2082701</w:t>
            </w:r>
          </w:p>
        </w:tc>
        <w:tc>
          <w:tcPr>
            <w:tcW w:w="4535" w:type="dxa"/>
            <w:vAlign w:val="center"/>
          </w:tcPr>
          <w:p w:rsidR="00047211" w:rsidRDefault="003C3CB4">
            <w:pPr>
              <w:pStyle w:val="2"/>
            </w:pPr>
            <w:r>
              <w:t>财政对失业保险基金的补助</w:t>
            </w:r>
          </w:p>
        </w:tc>
        <w:tc>
          <w:tcPr>
            <w:tcW w:w="2551" w:type="dxa"/>
            <w:vAlign w:val="center"/>
          </w:tcPr>
          <w:p w:rsidR="00047211" w:rsidRDefault="003C3CB4">
            <w:pPr>
              <w:pStyle w:val="40"/>
            </w:pPr>
            <w:r>
              <w:t>0.65</w:t>
            </w:r>
          </w:p>
        </w:tc>
        <w:tc>
          <w:tcPr>
            <w:tcW w:w="2551" w:type="dxa"/>
            <w:vAlign w:val="center"/>
          </w:tcPr>
          <w:p w:rsidR="00047211" w:rsidRDefault="003C3CB4">
            <w:pPr>
              <w:pStyle w:val="40"/>
            </w:pPr>
            <w:r>
              <w:t>0.65</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2082702</w:t>
            </w:r>
          </w:p>
        </w:tc>
        <w:tc>
          <w:tcPr>
            <w:tcW w:w="4535" w:type="dxa"/>
            <w:vAlign w:val="center"/>
          </w:tcPr>
          <w:p w:rsidR="00047211" w:rsidRDefault="003C3CB4">
            <w:pPr>
              <w:pStyle w:val="2"/>
            </w:pPr>
            <w:r>
              <w:t>财政对工伤保险基金的补助</w:t>
            </w:r>
          </w:p>
        </w:tc>
        <w:tc>
          <w:tcPr>
            <w:tcW w:w="2551" w:type="dxa"/>
            <w:vAlign w:val="center"/>
          </w:tcPr>
          <w:p w:rsidR="00047211" w:rsidRDefault="003C3CB4">
            <w:pPr>
              <w:pStyle w:val="40"/>
            </w:pPr>
            <w:r>
              <w:t>0.46</w:t>
            </w:r>
          </w:p>
        </w:tc>
        <w:tc>
          <w:tcPr>
            <w:tcW w:w="2551" w:type="dxa"/>
            <w:vAlign w:val="center"/>
          </w:tcPr>
          <w:p w:rsidR="00047211" w:rsidRDefault="003C3CB4">
            <w:pPr>
              <w:pStyle w:val="40"/>
            </w:pPr>
            <w:r>
              <w:t>0.46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210</w:t>
            </w:r>
          </w:p>
        </w:tc>
        <w:tc>
          <w:tcPr>
            <w:tcW w:w="4535" w:type="dxa"/>
            <w:vAlign w:val="center"/>
          </w:tcPr>
          <w:p w:rsidR="00047211" w:rsidRDefault="003C3CB4">
            <w:pPr>
              <w:pStyle w:val="2"/>
            </w:pPr>
            <w:r>
              <w:t>卫生健康支出</w:t>
            </w:r>
          </w:p>
        </w:tc>
        <w:tc>
          <w:tcPr>
            <w:tcW w:w="2551" w:type="dxa"/>
            <w:vAlign w:val="center"/>
          </w:tcPr>
          <w:p w:rsidR="00047211" w:rsidRDefault="003C3CB4">
            <w:pPr>
              <w:pStyle w:val="40"/>
            </w:pPr>
            <w:r>
              <w:t>11.43</w:t>
            </w:r>
          </w:p>
        </w:tc>
        <w:tc>
          <w:tcPr>
            <w:tcW w:w="2551" w:type="dxa"/>
            <w:vAlign w:val="center"/>
          </w:tcPr>
          <w:p w:rsidR="00047211" w:rsidRDefault="003C3CB4">
            <w:pPr>
              <w:pStyle w:val="40"/>
            </w:pPr>
            <w:r>
              <w:t>11.43</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21011</w:t>
            </w:r>
          </w:p>
        </w:tc>
        <w:tc>
          <w:tcPr>
            <w:tcW w:w="4535" w:type="dxa"/>
            <w:vAlign w:val="center"/>
          </w:tcPr>
          <w:p w:rsidR="00047211" w:rsidRDefault="003C3CB4">
            <w:pPr>
              <w:pStyle w:val="2"/>
            </w:pPr>
            <w:r>
              <w:t>行政事业单位医疗</w:t>
            </w:r>
          </w:p>
        </w:tc>
        <w:tc>
          <w:tcPr>
            <w:tcW w:w="2551" w:type="dxa"/>
            <w:vAlign w:val="center"/>
          </w:tcPr>
          <w:p w:rsidR="00047211" w:rsidRDefault="003C3CB4">
            <w:pPr>
              <w:pStyle w:val="40"/>
            </w:pPr>
            <w:r>
              <w:t>11.43</w:t>
            </w:r>
          </w:p>
        </w:tc>
        <w:tc>
          <w:tcPr>
            <w:tcW w:w="2551" w:type="dxa"/>
            <w:vAlign w:val="center"/>
          </w:tcPr>
          <w:p w:rsidR="00047211" w:rsidRDefault="003C3CB4">
            <w:pPr>
              <w:pStyle w:val="40"/>
            </w:pPr>
            <w:r>
              <w:t>11.43</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2101102</w:t>
            </w:r>
          </w:p>
        </w:tc>
        <w:tc>
          <w:tcPr>
            <w:tcW w:w="4535" w:type="dxa"/>
            <w:vAlign w:val="center"/>
          </w:tcPr>
          <w:p w:rsidR="00047211" w:rsidRDefault="003C3CB4">
            <w:pPr>
              <w:pStyle w:val="2"/>
            </w:pPr>
            <w:r>
              <w:t>事业单位医疗</w:t>
            </w:r>
          </w:p>
        </w:tc>
        <w:tc>
          <w:tcPr>
            <w:tcW w:w="2551" w:type="dxa"/>
            <w:vAlign w:val="center"/>
          </w:tcPr>
          <w:p w:rsidR="00047211" w:rsidRDefault="003C3CB4">
            <w:pPr>
              <w:pStyle w:val="40"/>
            </w:pPr>
            <w:r>
              <w:t>7.80</w:t>
            </w:r>
          </w:p>
        </w:tc>
        <w:tc>
          <w:tcPr>
            <w:tcW w:w="2551" w:type="dxa"/>
            <w:vAlign w:val="center"/>
          </w:tcPr>
          <w:p w:rsidR="00047211" w:rsidRDefault="003C3CB4">
            <w:pPr>
              <w:pStyle w:val="40"/>
            </w:pPr>
            <w:r>
              <w:t>7.80</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2101103</w:t>
            </w:r>
          </w:p>
        </w:tc>
        <w:tc>
          <w:tcPr>
            <w:tcW w:w="4535" w:type="dxa"/>
            <w:vAlign w:val="center"/>
          </w:tcPr>
          <w:p w:rsidR="00047211" w:rsidRDefault="003C3CB4">
            <w:pPr>
              <w:pStyle w:val="2"/>
            </w:pPr>
            <w:r>
              <w:t>公务员医疗补助</w:t>
            </w:r>
          </w:p>
        </w:tc>
        <w:tc>
          <w:tcPr>
            <w:tcW w:w="2551" w:type="dxa"/>
            <w:vAlign w:val="center"/>
          </w:tcPr>
          <w:p w:rsidR="00047211" w:rsidRDefault="003C3CB4">
            <w:pPr>
              <w:pStyle w:val="40"/>
            </w:pPr>
            <w:r>
              <w:t>3.63</w:t>
            </w:r>
          </w:p>
        </w:tc>
        <w:tc>
          <w:tcPr>
            <w:tcW w:w="2551" w:type="dxa"/>
            <w:vAlign w:val="center"/>
          </w:tcPr>
          <w:p w:rsidR="00047211" w:rsidRDefault="003C3CB4">
            <w:pPr>
              <w:pStyle w:val="40"/>
            </w:pPr>
            <w:r>
              <w:t>3.63</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221</w:t>
            </w:r>
          </w:p>
        </w:tc>
        <w:tc>
          <w:tcPr>
            <w:tcW w:w="4535" w:type="dxa"/>
            <w:vAlign w:val="center"/>
          </w:tcPr>
          <w:p w:rsidR="00047211" w:rsidRDefault="003C3CB4">
            <w:pPr>
              <w:pStyle w:val="2"/>
            </w:pPr>
            <w:r>
              <w:t>住房保障支出</w:t>
            </w:r>
          </w:p>
        </w:tc>
        <w:tc>
          <w:tcPr>
            <w:tcW w:w="2551" w:type="dxa"/>
            <w:vAlign w:val="center"/>
          </w:tcPr>
          <w:p w:rsidR="00047211" w:rsidRDefault="003C3CB4">
            <w:pPr>
              <w:pStyle w:val="40"/>
            </w:pPr>
            <w:r>
              <w:t>12.26</w:t>
            </w:r>
          </w:p>
        </w:tc>
        <w:tc>
          <w:tcPr>
            <w:tcW w:w="2551" w:type="dxa"/>
            <w:vAlign w:val="center"/>
          </w:tcPr>
          <w:p w:rsidR="00047211" w:rsidRDefault="003C3CB4">
            <w:pPr>
              <w:pStyle w:val="40"/>
            </w:pPr>
            <w:r>
              <w:t>12.26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1191" w:type="dxa"/>
            <w:vAlign w:val="center"/>
          </w:tcPr>
          <w:p w:rsidR="00047211" w:rsidRDefault="003C3CB4">
            <w:pPr>
              <w:pStyle w:val="2"/>
            </w:pPr>
            <w:r>
              <w:t>22102</w:t>
            </w:r>
          </w:p>
        </w:tc>
        <w:tc>
          <w:tcPr>
            <w:tcW w:w="4535" w:type="dxa"/>
            <w:vAlign w:val="center"/>
          </w:tcPr>
          <w:p w:rsidR="00047211" w:rsidRDefault="003C3CB4">
            <w:pPr>
              <w:pStyle w:val="2"/>
            </w:pPr>
            <w:r>
              <w:t>住房改革支出</w:t>
            </w:r>
          </w:p>
        </w:tc>
        <w:tc>
          <w:tcPr>
            <w:tcW w:w="2551" w:type="dxa"/>
            <w:vAlign w:val="center"/>
          </w:tcPr>
          <w:p w:rsidR="00047211" w:rsidRDefault="003C3CB4">
            <w:pPr>
              <w:pStyle w:val="40"/>
            </w:pPr>
            <w:r>
              <w:t>12.26</w:t>
            </w:r>
          </w:p>
        </w:tc>
        <w:tc>
          <w:tcPr>
            <w:tcW w:w="2551" w:type="dxa"/>
            <w:vAlign w:val="center"/>
          </w:tcPr>
          <w:p w:rsidR="00047211" w:rsidRDefault="003C3CB4">
            <w:pPr>
              <w:pStyle w:val="40"/>
            </w:pPr>
            <w:r>
              <w:t>12.26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1191" w:type="dxa"/>
            <w:vAlign w:val="center"/>
          </w:tcPr>
          <w:p w:rsidR="00047211" w:rsidRDefault="003C3CB4">
            <w:pPr>
              <w:pStyle w:val="2"/>
            </w:pPr>
            <w:r>
              <w:t>2210201</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12.26</w:t>
            </w:r>
          </w:p>
        </w:tc>
        <w:tc>
          <w:tcPr>
            <w:tcW w:w="2551" w:type="dxa"/>
            <w:vAlign w:val="center"/>
          </w:tcPr>
          <w:p w:rsidR="00047211" w:rsidRDefault="003C3CB4">
            <w:pPr>
              <w:pStyle w:val="40"/>
            </w:pPr>
            <w:r>
              <w:t>12.26</w:t>
            </w:r>
          </w:p>
        </w:tc>
        <w:tc>
          <w:tcPr>
            <w:tcW w:w="255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1423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2"/>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3"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支出部门经济分类科目</w:t>
            </w:r>
          </w:p>
        </w:tc>
        <w:tc>
          <w:tcPr>
            <w:tcW w:w="7654" w:type="dxa"/>
            <w:gridSpan w:val="3"/>
            <w:vAlign w:val="center"/>
          </w:tcPr>
          <w:p w:rsidR="00047211" w:rsidRDefault="003C3CB4">
            <w:pPr>
              <w:pStyle w:val="10"/>
            </w:pPr>
            <w:r>
              <w:t>一般公共预算基本支出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Align w:val="center"/>
          </w:tcPr>
          <w:p w:rsidR="00047211" w:rsidRDefault="003C3CB4">
            <w:pPr>
              <w:pStyle w:val="10"/>
            </w:pPr>
            <w:r>
              <w:t>合计</w:t>
            </w:r>
          </w:p>
        </w:tc>
        <w:tc>
          <w:tcPr>
            <w:tcW w:w="2551" w:type="dxa"/>
            <w:vAlign w:val="center"/>
          </w:tcPr>
          <w:p w:rsidR="00047211" w:rsidRDefault="003C3CB4">
            <w:pPr>
              <w:pStyle w:val="10"/>
            </w:pPr>
            <w:r>
              <w:t>人员经费</w:t>
            </w:r>
          </w:p>
        </w:tc>
        <w:tc>
          <w:tcPr>
            <w:tcW w:w="2552" w:type="dxa"/>
            <w:vAlign w:val="center"/>
          </w:tcPr>
          <w:p w:rsidR="00047211" w:rsidRDefault="003C3CB4">
            <w:pPr>
              <w:pStyle w:val="10"/>
            </w:pPr>
            <w:r>
              <w:t>公用经费</w:t>
            </w:r>
          </w:p>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2"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209.45</w:t>
            </w:r>
          </w:p>
        </w:tc>
        <w:tc>
          <w:tcPr>
            <w:tcW w:w="2551" w:type="dxa"/>
            <w:vAlign w:val="center"/>
          </w:tcPr>
          <w:p w:rsidR="00047211" w:rsidRDefault="003C3CB4">
            <w:pPr>
              <w:pStyle w:val="7"/>
            </w:pPr>
            <w:r>
              <w:t>206.34</w:t>
            </w:r>
          </w:p>
        </w:tc>
        <w:tc>
          <w:tcPr>
            <w:tcW w:w="2552" w:type="dxa"/>
            <w:vAlign w:val="center"/>
          </w:tcPr>
          <w:p w:rsidR="00047211" w:rsidRDefault="003C3CB4">
            <w:pPr>
              <w:pStyle w:val="7"/>
            </w:pPr>
            <w:r>
              <w:t>3.11</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301</w:t>
            </w:r>
          </w:p>
        </w:tc>
        <w:tc>
          <w:tcPr>
            <w:tcW w:w="4535" w:type="dxa"/>
            <w:vAlign w:val="center"/>
          </w:tcPr>
          <w:p w:rsidR="00047211" w:rsidRDefault="003C3CB4">
            <w:pPr>
              <w:pStyle w:val="2"/>
            </w:pPr>
            <w:r>
              <w:t>工资福利支出</w:t>
            </w:r>
          </w:p>
        </w:tc>
        <w:tc>
          <w:tcPr>
            <w:tcW w:w="2551" w:type="dxa"/>
            <w:vAlign w:val="center"/>
          </w:tcPr>
          <w:p w:rsidR="00047211" w:rsidRDefault="003C3CB4">
            <w:pPr>
              <w:pStyle w:val="40"/>
            </w:pPr>
            <w:r>
              <w:t>179.71</w:t>
            </w:r>
          </w:p>
        </w:tc>
        <w:tc>
          <w:tcPr>
            <w:tcW w:w="2551" w:type="dxa"/>
            <w:vAlign w:val="center"/>
          </w:tcPr>
          <w:p w:rsidR="00047211" w:rsidRDefault="003C3CB4">
            <w:pPr>
              <w:pStyle w:val="40"/>
            </w:pPr>
            <w:r>
              <w:t>179.71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30101</w:t>
            </w:r>
          </w:p>
        </w:tc>
        <w:tc>
          <w:tcPr>
            <w:tcW w:w="4535" w:type="dxa"/>
            <w:vAlign w:val="center"/>
          </w:tcPr>
          <w:p w:rsidR="00047211" w:rsidRDefault="003C3CB4">
            <w:pPr>
              <w:pStyle w:val="2"/>
            </w:pPr>
            <w:r>
              <w:t>基本工资</w:t>
            </w:r>
          </w:p>
        </w:tc>
        <w:tc>
          <w:tcPr>
            <w:tcW w:w="2551" w:type="dxa"/>
            <w:vAlign w:val="center"/>
          </w:tcPr>
          <w:p w:rsidR="00047211" w:rsidRDefault="003C3CB4">
            <w:pPr>
              <w:pStyle w:val="40"/>
            </w:pPr>
            <w:r>
              <w:t>65.30</w:t>
            </w:r>
          </w:p>
        </w:tc>
        <w:tc>
          <w:tcPr>
            <w:tcW w:w="2551" w:type="dxa"/>
            <w:vAlign w:val="center"/>
          </w:tcPr>
          <w:p w:rsidR="00047211" w:rsidRDefault="003C3CB4">
            <w:pPr>
              <w:pStyle w:val="40"/>
            </w:pPr>
            <w:r>
              <w:t>65.30</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30102</w:t>
            </w:r>
          </w:p>
        </w:tc>
        <w:tc>
          <w:tcPr>
            <w:tcW w:w="4535" w:type="dxa"/>
            <w:vAlign w:val="center"/>
          </w:tcPr>
          <w:p w:rsidR="00047211" w:rsidRDefault="003C3CB4">
            <w:pPr>
              <w:pStyle w:val="2"/>
            </w:pPr>
            <w:r>
              <w:t>津贴补贴</w:t>
            </w:r>
          </w:p>
        </w:tc>
        <w:tc>
          <w:tcPr>
            <w:tcW w:w="2551" w:type="dxa"/>
            <w:vAlign w:val="center"/>
          </w:tcPr>
          <w:p w:rsidR="00047211" w:rsidRDefault="003C3CB4">
            <w:pPr>
              <w:pStyle w:val="40"/>
            </w:pPr>
            <w:r>
              <w:t>22.83</w:t>
            </w:r>
          </w:p>
        </w:tc>
        <w:tc>
          <w:tcPr>
            <w:tcW w:w="2551" w:type="dxa"/>
            <w:vAlign w:val="center"/>
          </w:tcPr>
          <w:p w:rsidR="00047211" w:rsidRDefault="003C3CB4">
            <w:pPr>
              <w:pStyle w:val="40"/>
            </w:pPr>
            <w:r>
              <w:t>22.83</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30107</w:t>
            </w:r>
          </w:p>
        </w:tc>
        <w:tc>
          <w:tcPr>
            <w:tcW w:w="4535" w:type="dxa"/>
            <w:vAlign w:val="center"/>
          </w:tcPr>
          <w:p w:rsidR="00047211" w:rsidRDefault="003C3CB4">
            <w:pPr>
              <w:pStyle w:val="2"/>
            </w:pPr>
            <w:r>
              <w:t>绩效工资</w:t>
            </w:r>
          </w:p>
        </w:tc>
        <w:tc>
          <w:tcPr>
            <w:tcW w:w="2551" w:type="dxa"/>
            <w:vAlign w:val="center"/>
          </w:tcPr>
          <w:p w:rsidR="00047211" w:rsidRDefault="003C3CB4">
            <w:pPr>
              <w:pStyle w:val="40"/>
            </w:pPr>
            <w:r>
              <w:t>42.25</w:t>
            </w:r>
          </w:p>
        </w:tc>
        <w:tc>
          <w:tcPr>
            <w:tcW w:w="2551" w:type="dxa"/>
            <w:vAlign w:val="center"/>
          </w:tcPr>
          <w:p w:rsidR="00047211" w:rsidRDefault="003C3CB4">
            <w:pPr>
              <w:pStyle w:val="40"/>
            </w:pPr>
            <w:r>
              <w:t>42.25</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30108</w:t>
            </w:r>
          </w:p>
        </w:tc>
        <w:tc>
          <w:tcPr>
            <w:tcW w:w="4535" w:type="dxa"/>
            <w:vAlign w:val="center"/>
          </w:tcPr>
          <w:p w:rsidR="00047211" w:rsidRDefault="003C3CB4">
            <w:pPr>
              <w:pStyle w:val="2"/>
            </w:pPr>
            <w:r>
              <w:t>机关事业单位基本养老保险缴费</w:t>
            </w:r>
          </w:p>
        </w:tc>
        <w:tc>
          <w:tcPr>
            <w:tcW w:w="2551" w:type="dxa"/>
            <w:vAlign w:val="center"/>
          </w:tcPr>
          <w:p w:rsidR="00047211" w:rsidRDefault="003C3CB4">
            <w:pPr>
              <w:pStyle w:val="40"/>
            </w:pPr>
            <w:r>
              <w:t>16.35</w:t>
            </w:r>
          </w:p>
        </w:tc>
        <w:tc>
          <w:tcPr>
            <w:tcW w:w="2551" w:type="dxa"/>
            <w:vAlign w:val="center"/>
          </w:tcPr>
          <w:p w:rsidR="00047211" w:rsidRDefault="003C3CB4">
            <w:pPr>
              <w:pStyle w:val="40"/>
            </w:pPr>
            <w:r>
              <w:t>16.35</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30109</w:t>
            </w:r>
          </w:p>
        </w:tc>
        <w:tc>
          <w:tcPr>
            <w:tcW w:w="4535" w:type="dxa"/>
            <w:vAlign w:val="center"/>
          </w:tcPr>
          <w:p w:rsidR="00047211" w:rsidRDefault="003C3CB4">
            <w:pPr>
              <w:pStyle w:val="2"/>
            </w:pPr>
            <w:r>
              <w:t>职业年金缴费</w:t>
            </w:r>
          </w:p>
        </w:tc>
        <w:tc>
          <w:tcPr>
            <w:tcW w:w="2551" w:type="dxa"/>
            <w:vAlign w:val="center"/>
          </w:tcPr>
          <w:p w:rsidR="00047211" w:rsidRDefault="003C3CB4">
            <w:pPr>
              <w:pStyle w:val="40"/>
            </w:pPr>
            <w:r>
              <w:t>8.18</w:t>
            </w:r>
          </w:p>
        </w:tc>
        <w:tc>
          <w:tcPr>
            <w:tcW w:w="2551" w:type="dxa"/>
            <w:vAlign w:val="center"/>
          </w:tcPr>
          <w:p w:rsidR="00047211" w:rsidRDefault="003C3CB4">
            <w:pPr>
              <w:pStyle w:val="40"/>
            </w:pPr>
            <w:r>
              <w:t>8.18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30110</w:t>
            </w:r>
          </w:p>
        </w:tc>
        <w:tc>
          <w:tcPr>
            <w:tcW w:w="4535" w:type="dxa"/>
            <w:vAlign w:val="center"/>
          </w:tcPr>
          <w:p w:rsidR="00047211" w:rsidRDefault="003C3CB4">
            <w:pPr>
              <w:pStyle w:val="2"/>
            </w:pPr>
            <w:r>
              <w:t>职工基本医疗保险缴费</w:t>
            </w:r>
          </w:p>
        </w:tc>
        <w:tc>
          <w:tcPr>
            <w:tcW w:w="2551" w:type="dxa"/>
            <w:vAlign w:val="center"/>
          </w:tcPr>
          <w:p w:rsidR="00047211" w:rsidRDefault="003C3CB4">
            <w:pPr>
              <w:pStyle w:val="40"/>
            </w:pPr>
            <w:r>
              <w:t>7.80</w:t>
            </w:r>
          </w:p>
        </w:tc>
        <w:tc>
          <w:tcPr>
            <w:tcW w:w="2551" w:type="dxa"/>
            <w:vAlign w:val="center"/>
          </w:tcPr>
          <w:p w:rsidR="00047211" w:rsidRDefault="003C3CB4">
            <w:pPr>
              <w:pStyle w:val="40"/>
            </w:pPr>
            <w:r>
              <w:t>7.80</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30111</w:t>
            </w:r>
          </w:p>
        </w:tc>
        <w:tc>
          <w:tcPr>
            <w:tcW w:w="4535" w:type="dxa"/>
            <w:vAlign w:val="center"/>
          </w:tcPr>
          <w:p w:rsidR="00047211" w:rsidRDefault="003C3CB4">
            <w:pPr>
              <w:pStyle w:val="2"/>
            </w:pPr>
            <w:r>
              <w:t>公务员医疗补助缴费</w:t>
            </w:r>
          </w:p>
        </w:tc>
        <w:tc>
          <w:tcPr>
            <w:tcW w:w="2551" w:type="dxa"/>
            <w:vAlign w:val="center"/>
          </w:tcPr>
          <w:p w:rsidR="00047211" w:rsidRDefault="003C3CB4">
            <w:pPr>
              <w:pStyle w:val="40"/>
            </w:pPr>
            <w:r>
              <w:t>3.63</w:t>
            </w:r>
          </w:p>
        </w:tc>
        <w:tc>
          <w:tcPr>
            <w:tcW w:w="2551" w:type="dxa"/>
            <w:vAlign w:val="center"/>
          </w:tcPr>
          <w:p w:rsidR="00047211" w:rsidRDefault="003C3CB4">
            <w:pPr>
              <w:pStyle w:val="40"/>
            </w:pPr>
            <w:r>
              <w:t>3.63</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30112</w:t>
            </w:r>
          </w:p>
        </w:tc>
        <w:tc>
          <w:tcPr>
            <w:tcW w:w="4535" w:type="dxa"/>
            <w:vAlign w:val="center"/>
          </w:tcPr>
          <w:p w:rsidR="00047211" w:rsidRDefault="003C3CB4">
            <w:pPr>
              <w:pStyle w:val="2"/>
            </w:pPr>
            <w:r>
              <w:t>其他社会保障缴费</w:t>
            </w:r>
          </w:p>
        </w:tc>
        <w:tc>
          <w:tcPr>
            <w:tcW w:w="2551" w:type="dxa"/>
            <w:vAlign w:val="center"/>
          </w:tcPr>
          <w:p w:rsidR="00047211" w:rsidRDefault="003C3CB4">
            <w:pPr>
              <w:pStyle w:val="40"/>
            </w:pPr>
            <w:r>
              <w:t>1.11</w:t>
            </w:r>
          </w:p>
        </w:tc>
        <w:tc>
          <w:tcPr>
            <w:tcW w:w="2551" w:type="dxa"/>
            <w:vAlign w:val="center"/>
          </w:tcPr>
          <w:p w:rsidR="00047211" w:rsidRDefault="003C3CB4">
            <w:pPr>
              <w:pStyle w:val="40"/>
            </w:pPr>
            <w:r>
              <w:t>1.11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30113</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12.26</w:t>
            </w:r>
          </w:p>
        </w:tc>
        <w:tc>
          <w:tcPr>
            <w:tcW w:w="2551" w:type="dxa"/>
            <w:vAlign w:val="center"/>
          </w:tcPr>
          <w:p w:rsidR="00047211" w:rsidRDefault="003C3CB4">
            <w:pPr>
              <w:pStyle w:val="40"/>
            </w:pPr>
            <w:r>
              <w:t>12.26</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302</w:t>
            </w:r>
          </w:p>
        </w:tc>
        <w:tc>
          <w:tcPr>
            <w:tcW w:w="4535" w:type="dxa"/>
            <w:vAlign w:val="center"/>
          </w:tcPr>
          <w:p w:rsidR="00047211" w:rsidRDefault="003C3CB4">
            <w:pPr>
              <w:pStyle w:val="2"/>
            </w:pPr>
            <w:r>
              <w:t>商品和服务支出</w:t>
            </w:r>
          </w:p>
        </w:tc>
        <w:tc>
          <w:tcPr>
            <w:tcW w:w="2551" w:type="dxa"/>
            <w:vAlign w:val="center"/>
          </w:tcPr>
          <w:p w:rsidR="00047211" w:rsidRDefault="003C3CB4">
            <w:pPr>
              <w:pStyle w:val="40"/>
            </w:pPr>
            <w:r>
              <w:t>3.11</w:t>
            </w:r>
          </w:p>
        </w:tc>
        <w:tc>
          <w:tcPr>
            <w:tcW w:w="2551" w:type="dxa"/>
            <w:vAlign w:val="center"/>
          </w:tcPr>
          <w:p w:rsidR="00047211" w:rsidRDefault="00047211">
            <w:pPr>
              <w:pStyle w:val="40"/>
            </w:pPr>
          </w:p>
        </w:tc>
        <w:tc>
          <w:tcPr>
            <w:tcW w:w="2552" w:type="dxa"/>
            <w:vAlign w:val="center"/>
          </w:tcPr>
          <w:p w:rsidR="00047211" w:rsidRDefault="003C3CB4">
            <w:pPr>
              <w:pStyle w:val="40"/>
            </w:pPr>
            <w:r>
              <w:t>3.11</w:t>
            </w: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30228</w:t>
            </w:r>
          </w:p>
        </w:tc>
        <w:tc>
          <w:tcPr>
            <w:tcW w:w="4535" w:type="dxa"/>
            <w:vAlign w:val="center"/>
          </w:tcPr>
          <w:p w:rsidR="00047211" w:rsidRDefault="003C3CB4">
            <w:pPr>
              <w:pStyle w:val="2"/>
            </w:pPr>
            <w:r>
              <w:t>工会经费</w:t>
            </w:r>
          </w:p>
        </w:tc>
        <w:tc>
          <w:tcPr>
            <w:tcW w:w="2551" w:type="dxa"/>
            <w:vAlign w:val="center"/>
          </w:tcPr>
          <w:p w:rsidR="00047211" w:rsidRDefault="003C3CB4">
            <w:pPr>
              <w:pStyle w:val="40"/>
            </w:pPr>
            <w:r>
              <w:t>1.04</w:t>
            </w:r>
          </w:p>
        </w:tc>
        <w:tc>
          <w:tcPr>
            <w:tcW w:w="2551" w:type="dxa"/>
            <w:vAlign w:val="center"/>
          </w:tcPr>
          <w:p w:rsidR="00047211" w:rsidRDefault="00047211">
            <w:pPr>
              <w:pStyle w:val="40"/>
            </w:pPr>
          </w:p>
        </w:tc>
        <w:tc>
          <w:tcPr>
            <w:tcW w:w="2552" w:type="dxa"/>
            <w:vAlign w:val="center"/>
          </w:tcPr>
          <w:p w:rsidR="00047211" w:rsidRDefault="003C3CB4">
            <w:pPr>
              <w:pStyle w:val="40"/>
            </w:pPr>
            <w:r>
              <w:t>1.04</w:t>
            </w: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30229</w:t>
            </w:r>
          </w:p>
        </w:tc>
        <w:tc>
          <w:tcPr>
            <w:tcW w:w="4535" w:type="dxa"/>
            <w:vAlign w:val="center"/>
          </w:tcPr>
          <w:p w:rsidR="00047211" w:rsidRDefault="003C3CB4">
            <w:pPr>
              <w:pStyle w:val="2"/>
            </w:pPr>
            <w:r>
              <w:t>福利费</w:t>
            </w:r>
          </w:p>
        </w:tc>
        <w:tc>
          <w:tcPr>
            <w:tcW w:w="2551" w:type="dxa"/>
            <w:vAlign w:val="center"/>
          </w:tcPr>
          <w:p w:rsidR="00047211" w:rsidRDefault="003C3CB4">
            <w:pPr>
              <w:pStyle w:val="40"/>
            </w:pPr>
            <w:r>
              <w:t>2.07</w:t>
            </w:r>
          </w:p>
        </w:tc>
        <w:tc>
          <w:tcPr>
            <w:tcW w:w="2551" w:type="dxa"/>
            <w:vAlign w:val="center"/>
          </w:tcPr>
          <w:p w:rsidR="00047211" w:rsidRDefault="00047211">
            <w:pPr>
              <w:pStyle w:val="40"/>
            </w:pPr>
          </w:p>
        </w:tc>
        <w:tc>
          <w:tcPr>
            <w:tcW w:w="2552" w:type="dxa"/>
            <w:vAlign w:val="center"/>
          </w:tcPr>
          <w:p w:rsidR="00047211" w:rsidRDefault="003C3CB4">
            <w:pPr>
              <w:pStyle w:val="40"/>
            </w:pPr>
            <w:r>
              <w:t>2.07</w:t>
            </w: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303</w:t>
            </w:r>
          </w:p>
        </w:tc>
        <w:tc>
          <w:tcPr>
            <w:tcW w:w="4535" w:type="dxa"/>
            <w:vAlign w:val="center"/>
          </w:tcPr>
          <w:p w:rsidR="00047211" w:rsidRDefault="003C3CB4">
            <w:pPr>
              <w:pStyle w:val="2"/>
            </w:pPr>
            <w:r>
              <w:t>对个人和家庭的补助</w:t>
            </w:r>
          </w:p>
        </w:tc>
        <w:tc>
          <w:tcPr>
            <w:tcW w:w="2551" w:type="dxa"/>
            <w:vAlign w:val="center"/>
          </w:tcPr>
          <w:p w:rsidR="00047211" w:rsidRDefault="003C3CB4">
            <w:pPr>
              <w:pStyle w:val="40"/>
            </w:pPr>
            <w:r>
              <w:t>26.63</w:t>
            </w:r>
          </w:p>
        </w:tc>
        <w:tc>
          <w:tcPr>
            <w:tcW w:w="2551" w:type="dxa"/>
            <w:vAlign w:val="center"/>
          </w:tcPr>
          <w:p w:rsidR="00047211" w:rsidRDefault="003C3CB4">
            <w:pPr>
              <w:pStyle w:val="40"/>
            </w:pPr>
            <w:r>
              <w:t>26.63</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30302</w:t>
            </w:r>
          </w:p>
        </w:tc>
        <w:tc>
          <w:tcPr>
            <w:tcW w:w="4535" w:type="dxa"/>
            <w:vAlign w:val="center"/>
          </w:tcPr>
          <w:p w:rsidR="00047211" w:rsidRDefault="003C3CB4">
            <w:pPr>
              <w:pStyle w:val="2"/>
            </w:pPr>
            <w:r>
              <w:t>退休费</w:t>
            </w:r>
          </w:p>
        </w:tc>
        <w:tc>
          <w:tcPr>
            <w:tcW w:w="2551" w:type="dxa"/>
            <w:vAlign w:val="center"/>
          </w:tcPr>
          <w:p w:rsidR="00047211" w:rsidRDefault="003C3CB4">
            <w:pPr>
              <w:pStyle w:val="40"/>
            </w:pPr>
            <w:r>
              <w:t>26.63</w:t>
            </w:r>
          </w:p>
        </w:tc>
        <w:tc>
          <w:tcPr>
            <w:tcW w:w="2551" w:type="dxa"/>
            <w:vAlign w:val="center"/>
          </w:tcPr>
          <w:p w:rsidR="00047211" w:rsidRDefault="003C3CB4">
            <w:pPr>
              <w:pStyle w:val="40"/>
            </w:pPr>
            <w:r>
              <w:t>26.63</w:t>
            </w:r>
          </w:p>
        </w:tc>
        <w:tc>
          <w:tcPr>
            <w:tcW w:w="2552"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单位预算政府性基金预算财政拨款支出表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三公</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经费支出表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798"/>
        <w:gridCol w:w="2382"/>
        <w:gridCol w:w="2381"/>
        <w:gridCol w:w="2381"/>
        <w:gridCol w:w="2381"/>
      </w:tblGrid>
      <w:tr w:rsidR="00047211">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238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476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3798" w:type="dxa"/>
            <w:vMerge w:val="restart"/>
            <w:vAlign w:val="center"/>
          </w:tcPr>
          <w:p w:rsidR="00047211" w:rsidRDefault="003C3CB4">
            <w:pPr>
              <w:pStyle w:val="10"/>
            </w:pPr>
            <w:r>
              <w:t>项</w:t>
            </w:r>
            <w:r>
              <w:t xml:space="preserve">  </w:t>
            </w:r>
            <w:r>
              <w:t>目</w:t>
            </w:r>
          </w:p>
        </w:tc>
        <w:tc>
          <w:tcPr>
            <w:tcW w:w="9525" w:type="dxa"/>
            <w:gridSpan w:val="4"/>
            <w:vAlign w:val="center"/>
          </w:tcPr>
          <w:p w:rsidR="00047211" w:rsidRDefault="003C3CB4">
            <w:pPr>
              <w:pStyle w:val="10"/>
            </w:pPr>
            <w:r>
              <w:t>资</w:t>
            </w:r>
            <w:r>
              <w:t xml:space="preserve"> </w:t>
            </w:r>
            <w:r>
              <w:t>金</w:t>
            </w:r>
            <w:r>
              <w:t xml:space="preserve"> </w:t>
            </w:r>
            <w:r>
              <w:t>性</w:t>
            </w:r>
            <w:r>
              <w:t xml:space="preserve"> </w:t>
            </w:r>
            <w:r>
              <w:t>质</w:t>
            </w:r>
          </w:p>
        </w:tc>
      </w:tr>
      <w:tr w:rsidR="00047211">
        <w:trPr>
          <w:trHeight w:val="567"/>
          <w:tblHeader/>
          <w:jc w:val="center"/>
        </w:trPr>
        <w:tc>
          <w:tcPr>
            <w:tcW w:w="850" w:type="dxa"/>
            <w:vMerge/>
          </w:tcPr>
          <w:p w:rsidR="00047211" w:rsidRDefault="00047211"/>
        </w:tc>
        <w:tc>
          <w:tcPr>
            <w:tcW w:w="3798" w:type="dxa"/>
            <w:vMerge/>
          </w:tcPr>
          <w:p w:rsidR="00047211" w:rsidRDefault="00047211"/>
        </w:tc>
        <w:tc>
          <w:tcPr>
            <w:tcW w:w="2382" w:type="dxa"/>
            <w:vAlign w:val="center"/>
          </w:tcPr>
          <w:p w:rsidR="00047211" w:rsidRDefault="003C3CB4">
            <w:pPr>
              <w:pStyle w:val="10"/>
            </w:pPr>
            <w:r>
              <w:t>合计</w:t>
            </w:r>
          </w:p>
        </w:tc>
        <w:tc>
          <w:tcPr>
            <w:tcW w:w="2381" w:type="dxa"/>
            <w:vAlign w:val="center"/>
          </w:tcPr>
          <w:p w:rsidR="00047211" w:rsidRDefault="003C3CB4">
            <w:pPr>
              <w:pStyle w:val="10"/>
            </w:pPr>
            <w:r>
              <w:t>一般公共预算</w:t>
            </w:r>
            <w:r>
              <w:t xml:space="preserve"> </w:t>
            </w:r>
            <w:r>
              <w:t xml:space="preserve">             </w:t>
            </w:r>
            <w:r>
              <w:t>财政拨款</w:t>
            </w:r>
          </w:p>
        </w:tc>
        <w:tc>
          <w:tcPr>
            <w:tcW w:w="2381" w:type="dxa"/>
            <w:vAlign w:val="center"/>
          </w:tcPr>
          <w:p w:rsidR="00047211" w:rsidRDefault="003C3CB4">
            <w:pPr>
              <w:pStyle w:val="10"/>
            </w:pPr>
            <w:r>
              <w:t>政府性基金</w:t>
            </w:r>
            <w:r>
              <w:t xml:space="preserve">                  </w:t>
            </w:r>
            <w:r>
              <w:t>预算拨款</w:t>
            </w:r>
          </w:p>
        </w:tc>
        <w:tc>
          <w:tcPr>
            <w:tcW w:w="2381" w:type="dxa"/>
            <w:vAlign w:val="center"/>
          </w:tcPr>
          <w:p w:rsidR="00047211" w:rsidRDefault="003C3CB4">
            <w:pPr>
              <w:pStyle w:val="10"/>
            </w:pPr>
            <w:r>
              <w:t>国有资本经营</w:t>
            </w:r>
            <w:r>
              <w:t xml:space="preserve">              </w:t>
            </w:r>
            <w:r>
              <w:t>预算财政拨款</w:t>
            </w:r>
          </w:p>
        </w:tc>
      </w:tr>
      <w:tr w:rsidR="00047211">
        <w:trPr>
          <w:trHeight w:val="567"/>
          <w:tblHeader/>
          <w:jc w:val="center"/>
        </w:trPr>
        <w:tc>
          <w:tcPr>
            <w:tcW w:w="850" w:type="dxa"/>
            <w:vAlign w:val="center"/>
          </w:tcPr>
          <w:p w:rsidR="00047211" w:rsidRDefault="003C3CB4">
            <w:pPr>
              <w:pStyle w:val="10"/>
            </w:pPr>
            <w:r>
              <w:t>栏次</w:t>
            </w:r>
          </w:p>
        </w:tc>
        <w:tc>
          <w:tcPr>
            <w:tcW w:w="3798" w:type="dxa"/>
            <w:vAlign w:val="center"/>
          </w:tcPr>
          <w:p w:rsidR="00047211" w:rsidRDefault="003C3CB4">
            <w:pPr>
              <w:pStyle w:val="10"/>
            </w:pPr>
            <w:r>
              <w:t>1</w:t>
            </w:r>
          </w:p>
        </w:tc>
        <w:tc>
          <w:tcPr>
            <w:tcW w:w="2382" w:type="dxa"/>
            <w:vAlign w:val="center"/>
          </w:tcPr>
          <w:p w:rsidR="00047211" w:rsidRDefault="003C3CB4">
            <w:pPr>
              <w:pStyle w:val="10"/>
            </w:pPr>
            <w:r>
              <w:t>2</w:t>
            </w:r>
          </w:p>
        </w:tc>
        <w:tc>
          <w:tcPr>
            <w:tcW w:w="2381" w:type="dxa"/>
            <w:vAlign w:val="center"/>
          </w:tcPr>
          <w:p w:rsidR="00047211" w:rsidRDefault="003C3CB4">
            <w:pPr>
              <w:pStyle w:val="10"/>
            </w:pPr>
            <w:r>
              <w:t>3</w:t>
            </w:r>
          </w:p>
        </w:tc>
        <w:tc>
          <w:tcPr>
            <w:tcW w:w="2381" w:type="dxa"/>
            <w:vAlign w:val="center"/>
          </w:tcPr>
          <w:p w:rsidR="00047211" w:rsidRDefault="003C3CB4">
            <w:pPr>
              <w:pStyle w:val="10"/>
            </w:pPr>
            <w:r>
              <w:t>4</w:t>
            </w:r>
          </w:p>
        </w:tc>
        <w:tc>
          <w:tcPr>
            <w:tcW w:w="2381" w:type="dxa"/>
            <w:vAlign w:val="center"/>
          </w:tcPr>
          <w:p w:rsidR="00047211" w:rsidRDefault="003C3CB4">
            <w:pPr>
              <w:pStyle w:val="10"/>
            </w:pPr>
            <w:r>
              <w:t>5</w:t>
            </w:r>
          </w:p>
        </w:tc>
      </w:tr>
      <w:tr w:rsidR="00047211">
        <w:trPr>
          <w:trHeight w:val="567"/>
          <w:jc w:val="center"/>
        </w:trPr>
        <w:tc>
          <w:tcPr>
            <w:tcW w:w="850" w:type="dxa"/>
            <w:vAlign w:val="center"/>
          </w:tcPr>
          <w:p w:rsidR="00047211" w:rsidRDefault="00047211">
            <w:pPr>
              <w:pStyle w:val="3"/>
            </w:pPr>
          </w:p>
        </w:tc>
        <w:tc>
          <w:tcPr>
            <w:tcW w:w="3798" w:type="dxa"/>
            <w:vAlign w:val="center"/>
          </w:tcPr>
          <w:p w:rsidR="00047211" w:rsidRDefault="00047211">
            <w:pPr>
              <w:pStyle w:val="2"/>
            </w:pP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bl>
    <w:p w:rsidR="00047211" w:rsidRDefault="003C3CB4">
      <w:pPr>
        <w:ind w:firstLine="420"/>
        <w:sectPr w:rsidR="00047211">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三公</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经费支出表预算，空表列示。</w:t>
      </w:r>
    </w:p>
    <w:p w:rsidR="00047211" w:rsidRDefault="003C3CB4">
      <w:pPr>
        <w:jc w:val="center"/>
        <w:outlineLvl w:val="4"/>
      </w:pPr>
      <w:r>
        <w:rPr>
          <w:rFonts w:ascii="方正小标宋_GBK" w:eastAsia="方正小标宋_GBK" w:hAnsi="方正小标宋_GBK" w:cs="方正小标宋_GBK"/>
          <w:color w:val="000000"/>
          <w:sz w:val="44"/>
        </w:rPr>
        <w:lastRenderedPageBreak/>
        <w:t>曲阳县聚龙洞服务中心</w:t>
      </w:r>
      <w:r>
        <w:rPr>
          <w:rFonts w:ascii="方正小标宋_GBK" w:eastAsia="方正小标宋_GBK" w:hAnsi="方正小标宋_GBK" w:cs="方正小标宋_GBK"/>
          <w:color w:val="000000"/>
          <w:sz w:val="44"/>
        </w:rPr>
        <w:t>2024</w:t>
      </w:r>
      <w:r>
        <w:rPr>
          <w:rFonts w:ascii="方正小标宋_GBK" w:eastAsia="方正小标宋_GBK" w:hAnsi="方正小标宋_GBK" w:cs="方正小标宋_GBK"/>
          <w:color w:val="000000"/>
          <w:sz w:val="44"/>
        </w:rPr>
        <w:t>年单位预算信息公开情况说明</w:t>
      </w:r>
    </w:p>
    <w:p w:rsidR="00047211" w:rsidRDefault="003C3CB4">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按照《中华人民共和国预算法》、《地方预决算公开操作规程》和《关于进一步推进预算公开工作的实施意见》规定，现将曲阳县聚龙洞服务中心</w:t>
      </w:r>
      <w:r>
        <w:rPr>
          <w:rFonts w:eastAsia="方正仿宋_GBK"/>
          <w:color w:val="000000"/>
          <w:sz w:val="28"/>
        </w:rPr>
        <w:t>2024</w:t>
      </w:r>
      <w:r>
        <w:rPr>
          <w:rFonts w:eastAsia="方正仿宋_GBK"/>
          <w:color w:val="000000"/>
          <w:sz w:val="28"/>
        </w:rPr>
        <w:t>年单位预算公开如下：</w:t>
      </w:r>
    </w:p>
    <w:p w:rsidR="00047211" w:rsidRDefault="003C3CB4">
      <w:pPr>
        <w:spacing w:before="10" w:after="10"/>
        <w:ind w:firstLine="640"/>
        <w:outlineLvl w:val="5"/>
      </w:pPr>
      <w:r>
        <w:rPr>
          <w:rFonts w:ascii="黑体" w:eastAsia="黑体" w:hAnsi="黑体" w:cs="黑体"/>
          <w:color w:val="000000"/>
          <w:sz w:val="32"/>
        </w:rPr>
        <w:t>一、单位职责及机构设置情况</w:t>
      </w:r>
    </w:p>
    <w:p w:rsidR="00047211" w:rsidRDefault="003C3CB4">
      <w:pPr>
        <w:ind w:firstLine="640"/>
      </w:pPr>
      <w:r>
        <w:rPr>
          <w:rFonts w:ascii="方正楷体_GBK" w:eastAsia="方正楷体_GBK" w:hAnsi="方正楷体_GBK" w:cs="方正楷体_GBK"/>
          <w:b/>
          <w:color w:val="000000"/>
          <w:sz w:val="32"/>
        </w:rPr>
        <w:t>单位职责：</w:t>
      </w:r>
    </w:p>
    <w:p w:rsidR="00047211" w:rsidRDefault="003C3CB4">
      <w:pPr>
        <w:pStyle w:val="-"/>
      </w:pPr>
      <w:r>
        <w:t>（一）制定景区相关规划并实施。</w:t>
      </w:r>
    </w:p>
    <w:p w:rsidR="00047211" w:rsidRDefault="003C3CB4">
      <w:pPr>
        <w:pStyle w:val="-"/>
      </w:pPr>
      <w:r>
        <w:t>（二）负责聚龙洞整体形象设计和宣传，编辑并制作旅游宣传品。</w:t>
      </w:r>
    </w:p>
    <w:p w:rsidR="00047211" w:rsidRDefault="003C3CB4">
      <w:pPr>
        <w:pStyle w:val="-"/>
      </w:pPr>
      <w:r>
        <w:t>（三）负责旅游景区开发、利用、保护、接待的工作。</w:t>
      </w:r>
    </w:p>
    <w:p w:rsidR="00047211" w:rsidRDefault="003C3CB4">
      <w:pPr>
        <w:pStyle w:val="-"/>
      </w:pPr>
      <w:r>
        <w:t>（四）负责景区的日常管理。</w:t>
      </w:r>
    </w:p>
    <w:p w:rsidR="00047211" w:rsidRDefault="003C3CB4">
      <w:pPr>
        <w:ind w:firstLine="640"/>
      </w:pPr>
      <w:r>
        <w:rPr>
          <w:rFonts w:ascii="方正楷体_GBK" w:eastAsia="方正楷体_GBK" w:hAnsi="方正楷体_GBK" w:cs="方正楷体_GBK"/>
          <w:b/>
          <w:color w:val="000000"/>
          <w:sz w:val="32"/>
        </w:rPr>
        <w:t>机构设置：</w:t>
      </w:r>
    </w:p>
    <w:p w:rsidR="00047211" w:rsidRDefault="003C3CB4">
      <w:pPr>
        <w:jc w:val="center"/>
      </w:pPr>
      <w:r>
        <w:rPr>
          <w:rFonts w:ascii="方正小标宋_GBK" w:eastAsia="方正小标宋_GBK" w:hAnsi="方正小标宋_GBK" w:cs="方正小标宋_GBK"/>
          <w:color w:val="000000"/>
          <w:sz w:val="32"/>
        </w:rPr>
        <w:t>单位机构设置情况</w:t>
      </w:r>
    </w:p>
    <w:tbl>
      <w:tblPr>
        <w:tblW w:w="13465"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5669"/>
        <w:gridCol w:w="1843"/>
        <w:gridCol w:w="2126"/>
        <w:gridCol w:w="3827"/>
      </w:tblGrid>
      <w:tr w:rsidR="00047211">
        <w:trPr>
          <w:trHeight w:val="567"/>
          <w:tblHeader/>
          <w:jc w:val="center"/>
        </w:trPr>
        <w:tc>
          <w:tcPr>
            <w:tcW w:w="5669" w:type="dxa"/>
            <w:vAlign w:val="center"/>
          </w:tcPr>
          <w:p w:rsidR="00047211" w:rsidRDefault="003C3CB4">
            <w:pPr>
              <w:pStyle w:val="10"/>
            </w:pPr>
            <w:r>
              <w:t>单位名称</w:t>
            </w:r>
          </w:p>
        </w:tc>
        <w:tc>
          <w:tcPr>
            <w:tcW w:w="1843" w:type="dxa"/>
            <w:vAlign w:val="center"/>
          </w:tcPr>
          <w:p w:rsidR="00047211" w:rsidRDefault="003C3CB4">
            <w:pPr>
              <w:pStyle w:val="10"/>
            </w:pPr>
            <w:r>
              <w:t>单位性质</w:t>
            </w:r>
          </w:p>
        </w:tc>
        <w:tc>
          <w:tcPr>
            <w:tcW w:w="2126" w:type="dxa"/>
            <w:vAlign w:val="center"/>
          </w:tcPr>
          <w:p w:rsidR="00047211" w:rsidRDefault="003C3CB4">
            <w:pPr>
              <w:pStyle w:val="10"/>
            </w:pPr>
            <w:r>
              <w:t>单位规格</w:t>
            </w:r>
          </w:p>
        </w:tc>
        <w:tc>
          <w:tcPr>
            <w:tcW w:w="3827" w:type="dxa"/>
            <w:vAlign w:val="center"/>
          </w:tcPr>
          <w:p w:rsidR="00047211" w:rsidRDefault="003C3CB4">
            <w:pPr>
              <w:pStyle w:val="10"/>
            </w:pPr>
            <w:r>
              <w:t>经费保障形式</w:t>
            </w:r>
          </w:p>
        </w:tc>
      </w:tr>
      <w:tr w:rsidR="00047211">
        <w:trPr>
          <w:trHeight w:val="369"/>
          <w:jc w:val="center"/>
        </w:trPr>
        <w:tc>
          <w:tcPr>
            <w:tcW w:w="5669" w:type="dxa"/>
            <w:vAlign w:val="center"/>
          </w:tcPr>
          <w:p w:rsidR="00047211" w:rsidRDefault="003C3CB4">
            <w:pPr>
              <w:pStyle w:val="2"/>
            </w:pPr>
            <w:r>
              <w:t>曲阳县聚龙洞服务中心</w:t>
            </w:r>
          </w:p>
        </w:tc>
        <w:tc>
          <w:tcPr>
            <w:tcW w:w="1843" w:type="dxa"/>
            <w:vAlign w:val="center"/>
          </w:tcPr>
          <w:p w:rsidR="00047211" w:rsidRDefault="003C3CB4">
            <w:pPr>
              <w:pStyle w:val="3"/>
            </w:pPr>
            <w:r>
              <w:t>事业</w:t>
            </w:r>
          </w:p>
        </w:tc>
        <w:tc>
          <w:tcPr>
            <w:tcW w:w="2126" w:type="dxa"/>
            <w:vAlign w:val="center"/>
          </w:tcPr>
          <w:p w:rsidR="00047211" w:rsidRDefault="003C3CB4">
            <w:pPr>
              <w:pStyle w:val="3"/>
            </w:pPr>
            <w:r>
              <w:t>股级</w:t>
            </w:r>
          </w:p>
        </w:tc>
        <w:tc>
          <w:tcPr>
            <w:tcW w:w="3827" w:type="dxa"/>
            <w:vAlign w:val="center"/>
          </w:tcPr>
          <w:p w:rsidR="00047211" w:rsidRDefault="003C3CB4">
            <w:pPr>
              <w:pStyle w:val="3"/>
            </w:pPr>
            <w:r>
              <w:t>财政性资金零补助</w:t>
            </w:r>
          </w:p>
        </w:tc>
      </w:tr>
    </w:tbl>
    <w:p w:rsidR="00047211" w:rsidRDefault="003C3CB4">
      <w:pPr>
        <w:spacing w:before="10" w:after="10"/>
        <w:ind w:firstLine="640"/>
        <w:outlineLvl w:val="5"/>
      </w:pPr>
      <w:r>
        <w:rPr>
          <w:rFonts w:ascii="黑体" w:eastAsia="黑体" w:hAnsi="黑体" w:cs="黑体"/>
          <w:color w:val="000000"/>
          <w:sz w:val="32"/>
        </w:rPr>
        <w:t>二、单位预算安排的总体情况</w:t>
      </w:r>
    </w:p>
    <w:p w:rsidR="00047211" w:rsidRDefault="003C3CB4">
      <w:pPr>
        <w:pStyle w:val="-0"/>
      </w:pPr>
      <w:r>
        <w:t>按照预算管理有关规定，目前单位预算的编制实行综合预算管理，即全部收入和支出都反映在预算中。</w:t>
      </w:r>
    </w:p>
    <w:p w:rsidR="00047211" w:rsidRDefault="003C3CB4">
      <w:pPr>
        <w:pStyle w:val="-0"/>
      </w:pPr>
      <w:r>
        <w:t>1</w:t>
      </w:r>
      <w:r>
        <w:t>、收入说明</w:t>
      </w:r>
    </w:p>
    <w:p w:rsidR="00047211" w:rsidRDefault="003C3CB4">
      <w:pPr>
        <w:pStyle w:val="-0"/>
      </w:pPr>
      <w:r>
        <w:t>反映本单位当年全部收入。</w:t>
      </w:r>
      <w:r>
        <w:t>2024</w:t>
      </w:r>
      <w:r>
        <w:t>年预算收入</w:t>
      </w:r>
      <w:r>
        <w:t>348.45</w:t>
      </w:r>
      <w:r>
        <w:t>万元，其中：一般公共预算收入</w:t>
      </w:r>
      <w:r>
        <w:t>348.45</w:t>
      </w:r>
      <w:r>
        <w:t>万元，基金预算收入</w:t>
      </w:r>
      <w:r>
        <w:t>0.00</w:t>
      </w:r>
      <w:r>
        <w:t>万元，国有资本经营预算收入</w:t>
      </w:r>
      <w:r>
        <w:t>0.00</w:t>
      </w:r>
      <w:r>
        <w:t>万元，财政专户核拨收入</w:t>
      </w:r>
      <w:r>
        <w:t>0.00</w:t>
      </w:r>
      <w:r>
        <w:t>万元，单位资金收入</w:t>
      </w:r>
      <w:r>
        <w:t>0.00</w:t>
      </w:r>
      <w:r>
        <w:t>万元，上年结转结余</w:t>
      </w:r>
      <w:r>
        <w:t>0.00</w:t>
      </w:r>
      <w:r>
        <w:t>万元。</w:t>
      </w:r>
    </w:p>
    <w:p w:rsidR="00047211" w:rsidRDefault="003C3CB4">
      <w:pPr>
        <w:pStyle w:val="-0"/>
      </w:pPr>
      <w:r>
        <w:lastRenderedPageBreak/>
        <w:t>2</w:t>
      </w:r>
      <w:r>
        <w:t>、支出说明</w:t>
      </w:r>
    </w:p>
    <w:p w:rsidR="00047211" w:rsidRDefault="003C3CB4">
      <w:pPr>
        <w:pStyle w:val="-0"/>
        <w:rPr>
          <w:rFonts w:eastAsiaTheme="minorEastAsia"/>
          <w:lang w:val="uk-UA" w:eastAsia="zh-CN"/>
        </w:rPr>
      </w:pPr>
      <w:r>
        <w:t>收支预算总表支出栏、基本支出表、项目支出表按经济分类和支出功能分类科目编制，反映曲阳县聚龙洞服务中心年度单位预算中支出预算的总体情况。</w:t>
      </w:r>
      <w:r>
        <w:t>2024</w:t>
      </w:r>
      <w:r>
        <w:t>年支出预算</w:t>
      </w:r>
      <w:r>
        <w:t>348.45</w:t>
      </w:r>
      <w:r>
        <w:t>万元，其中基本支出</w:t>
      </w:r>
      <w:r>
        <w:t>209.45</w:t>
      </w:r>
      <w:r>
        <w:t>万元，包括人员经费</w:t>
      </w:r>
      <w:r>
        <w:t>206.34</w:t>
      </w:r>
      <w:r>
        <w:t>万元和日常公用经费</w:t>
      </w:r>
      <w:r>
        <w:t>3.11</w:t>
      </w:r>
      <w:r>
        <w:t>万元</w:t>
      </w:r>
      <w:r>
        <w:t>；项目支出</w:t>
      </w:r>
      <w:r>
        <w:t>139.00</w:t>
      </w:r>
      <w:r>
        <w:t>万元，主要为曲阳县聚龙洞服务中心日常公用经费项目</w:t>
      </w:r>
      <w:r>
        <w:t>72.52</w:t>
      </w:r>
      <w:r>
        <w:t>万元、聚龙洞导游员及后勤人员经费项目</w:t>
      </w:r>
      <w:r>
        <w:t>66.48</w:t>
      </w:r>
      <w:r>
        <w:t>万元。</w:t>
      </w:r>
    </w:p>
    <w:p w:rsidR="00047211" w:rsidRDefault="003C3CB4">
      <w:pPr>
        <w:pStyle w:val="-0"/>
      </w:pPr>
      <w:r>
        <w:t>3</w:t>
      </w:r>
      <w:r>
        <w:t>、比上年增减情况</w:t>
      </w:r>
    </w:p>
    <w:p w:rsidR="00047211" w:rsidRDefault="003C3CB4">
      <w:pPr>
        <w:pStyle w:val="-0"/>
      </w:pPr>
      <w:r>
        <w:t>2024</w:t>
      </w:r>
      <w:r>
        <w:t>年预算收支安排</w:t>
      </w:r>
      <w:r>
        <w:t>348.45</w:t>
      </w:r>
      <w:r>
        <w:t>万元，较</w:t>
      </w:r>
      <w:r>
        <w:t>2023</w:t>
      </w:r>
      <w:r>
        <w:t>年预算增加</w:t>
      </w:r>
      <w:r>
        <w:t>17.87</w:t>
      </w:r>
      <w:r>
        <w:t>万元，其中：基本支出减少</w:t>
      </w:r>
      <w:r>
        <w:t>1.13</w:t>
      </w:r>
      <w:r>
        <w:t>万元，主要为开除</w:t>
      </w:r>
      <w:r>
        <w:t>1</w:t>
      </w:r>
      <w:r>
        <w:t>人导致人员经费减少。项目支出增加</w:t>
      </w:r>
      <w:r>
        <w:t>19.00</w:t>
      </w:r>
      <w:r>
        <w:t>万元，主要为曲阳县聚龙洞服务中心日常公用经费项目调增</w:t>
      </w:r>
      <w:r>
        <w:t>19.04</w:t>
      </w:r>
      <w:r>
        <w:t>万元；聚龙洞导游员及后勤人员经费项目调减</w:t>
      </w:r>
      <w:r>
        <w:t>0.04</w:t>
      </w:r>
      <w:r>
        <w:t>万元。</w:t>
      </w:r>
    </w:p>
    <w:p w:rsidR="00047211" w:rsidRDefault="003C3CB4">
      <w:pPr>
        <w:spacing w:before="10" w:after="10"/>
        <w:ind w:firstLine="640"/>
        <w:outlineLvl w:val="5"/>
      </w:pPr>
      <w:r>
        <w:rPr>
          <w:rFonts w:ascii="黑体" w:eastAsia="黑体" w:hAnsi="黑体" w:cs="黑体"/>
          <w:color w:val="000000"/>
          <w:sz w:val="32"/>
        </w:rPr>
        <w:t>三、机关运行经费安排情况</w:t>
      </w:r>
    </w:p>
    <w:p w:rsidR="00047211" w:rsidRDefault="003C3CB4">
      <w:pPr>
        <w:pStyle w:val="-1"/>
      </w:pPr>
      <w:r>
        <w:t>202</w:t>
      </w:r>
      <w:r>
        <w:rPr>
          <w:rFonts w:eastAsiaTheme="minorEastAsia" w:hint="eastAsia"/>
          <w:lang w:eastAsia="zh-CN"/>
        </w:rPr>
        <w:t>4</w:t>
      </w:r>
      <w:r>
        <w:t>年，我单位运行经费共计安排</w:t>
      </w:r>
      <w:r>
        <w:t>3.1</w:t>
      </w:r>
      <w:r>
        <w:rPr>
          <w:rFonts w:eastAsiaTheme="minorEastAsia" w:hint="eastAsia"/>
          <w:lang w:eastAsia="zh-CN"/>
        </w:rPr>
        <w:t>1</w:t>
      </w:r>
      <w:r>
        <w:t>万元，主要</w:t>
      </w:r>
      <w:r>
        <w:t>用于保证单位正常运转的福利费、工会经费等支出。</w:t>
      </w:r>
    </w:p>
    <w:p w:rsidR="00047211" w:rsidRDefault="003C3CB4">
      <w:pPr>
        <w:spacing w:before="10" w:after="10"/>
        <w:ind w:firstLine="640"/>
        <w:outlineLvl w:val="5"/>
      </w:pPr>
      <w:r>
        <w:rPr>
          <w:rFonts w:ascii="黑体" w:eastAsia="黑体" w:hAnsi="黑体" w:cs="黑体"/>
          <w:color w:val="000000"/>
          <w:sz w:val="32"/>
        </w:rPr>
        <w:t>四、财政拨款</w:t>
      </w:r>
      <w:r>
        <w:rPr>
          <w:rFonts w:ascii="黑体" w:eastAsia="黑体" w:hAnsi="黑体" w:cs="黑体"/>
          <w:color w:val="000000"/>
          <w:sz w:val="32"/>
        </w:rPr>
        <w:t>“</w:t>
      </w:r>
      <w:r>
        <w:rPr>
          <w:rFonts w:ascii="黑体" w:eastAsia="黑体" w:hAnsi="黑体" w:cs="黑体"/>
          <w:color w:val="000000"/>
          <w:sz w:val="32"/>
        </w:rPr>
        <w:t>三公</w:t>
      </w:r>
      <w:r>
        <w:rPr>
          <w:rFonts w:ascii="黑体" w:eastAsia="黑体" w:hAnsi="黑体" w:cs="黑体"/>
          <w:color w:val="000000"/>
          <w:sz w:val="32"/>
        </w:rPr>
        <w:t>”</w:t>
      </w:r>
      <w:r>
        <w:rPr>
          <w:rFonts w:ascii="黑体" w:eastAsia="黑体" w:hAnsi="黑体" w:cs="黑体"/>
          <w:color w:val="000000"/>
          <w:sz w:val="32"/>
        </w:rPr>
        <w:t>经费预算情况及增减变化原因</w:t>
      </w:r>
    </w:p>
    <w:p w:rsidR="00047211" w:rsidRDefault="003C3CB4">
      <w:pPr>
        <w:pStyle w:val="-2"/>
      </w:pPr>
      <w:r>
        <w:t>202</w:t>
      </w:r>
      <w:r>
        <w:rPr>
          <w:rFonts w:eastAsiaTheme="minorEastAsia" w:hint="eastAsia"/>
          <w:lang w:eastAsia="zh-CN"/>
        </w:rPr>
        <w:t>4</w:t>
      </w:r>
      <w:r>
        <w:t>年，我单位财政拨款</w:t>
      </w:r>
      <w:r>
        <w:t>“</w:t>
      </w:r>
      <w:r>
        <w:t>三公</w:t>
      </w:r>
      <w:r>
        <w:t>”</w:t>
      </w:r>
      <w:r>
        <w:t>经费预算安排</w:t>
      </w:r>
      <w:r>
        <w:t>0</w:t>
      </w:r>
      <w:r>
        <w:t>万元，其中因公出国（境）费</w:t>
      </w:r>
      <w:r>
        <w:t>0</w:t>
      </w:r>
      <w:r>
        <w:t>万元；公务用车购置及运维费</w:t>
      </w:r>
      <w:r>
        <w:t>0</w:t>
      </w:r>
      <w:r>
        <w:t>万元（其中：公务用车购置费</w:t>
      </w:r>
      <w:r>
        <w:t>0</w:t>
      </w:r>
      <w:r>
        <w:t>万元，公务用车运维费</w:t>
      </w:r>
      <w:r>
        <w:t>0</w:t>
      </w:r>
      <w:r>
        <w:t>万元</w:t>
      </w:r>
      <w:r>
        <w:t>)</w:t>
      </w:r>
      <w:r>
        <w:t>；公务接待费</w:t>
      </w:r>
      <w:r>
        <w:t>0</w:t>
      </w:r>
      <w:r>
        <w:t>万元。与</w:t>
      </w:r>
      <w:r>
        <w:t>2023</w:t>
      </w:r>
      <w:r>
        <w:t>年相比增加</w:t>
      </w:r>
      <w:r>
        <w:t>0.00</w:t>
      </w:r>
      <w:r>
        <w:t>万元，</w:t>
      </w:r>
      <w:r>
        <w:t xml:space="preserve"> </w:t>
      </w:r>
      <w:r>
        <w:t>增减变化的主要原因是：</w:t>
      </w:r>
      <w:r>
        <w:rPr>
          <w:rFonts w:hint="eastAsia"/>
        </w:rPr>
        <w:t>“三公”经费与上年预算持平，无增减变化。</w:t>
      </w:r>
      <w:r>
        <w:br/>
      </w:r>
      <w:r>
        <w:rPr>
          <w:rFonts w:ascii="微软雅黑" w:eastAsia="微软雅黑" w:hAnsi="微软雅黑" w:cs="微软雅黑"/>
          <w:sz w:val="21"/>
          <w:szCs w:val="21"/>
        </w:rPr>
      </w:r>
      <w:r>
        <w:rPr>
          <w:rFonts w:ascii="微软雅黑" w:eastAsia="微软雅黑" w:hAnsi="微软雅黑" w:cs="微软雅黑"/>
          <w:sz w:val="21"/>
          <w:szCs w:val="21"/>
        </w:rPr>
        <w:pict>
          <v:shapetype id="_x0000_t201" coordsize="21600,21600" o:spt="201" path="m,l,21600r21600,l21600,xe">
            <v:stroke joinstyle="miter"/>
            <v:path shadowok="f" o:extrusionok="f" strokeok="f" fillok="f" o:connecttype="rect"/>
            <o:lock v:ext="edit" shapetype="t"/>
          </v:shapetype>
          <v:shape id="_x0000_s1026" type="#_x0000_t201" style="width:.05pt;height:0;mso-left-percent:-10001;mso-top-percent:-10001;mso-position-horizontal:absolute;mso-position-horizontal-relative:char;mso-position-vertical:absolute;mso-position-vertical-relative:line;mso-left-percent:-10001;mso-top-percent:-10001" filled="f">
            <o:lock v:ext="edit" aspectratio="t"/>
            <w10:wrap type="none"/>
            <w10:anchorlock/>
          </v:shape>
        </w:pict>
      </w:r>
    </w:p>
    <w:p w:rsidR="00047211" w:rsidRDefault="003C3CB4">
      <w:pPr>
        <w:spacing w:before="10" w:after="10"/>
        <w:ind w:firstLine="640"/>
        <w:outlineLvl w:val="5"/>
        <w:sectPr w:rsidR="00047211">
          <w:pgSz w:w="16840" w:h="11900" w:orient="landscape"/>
          <w:pgMar w:top="1361" w:right="1020" w:bottom="1361" w:left="1020" w:header="720" w:footer="720" w:gutter="0"/>
          <w:cols w:space="720"/>
        </w:sectPr>
      </w:pPr>
      <w:r>
        <w:rPr>
          <w:rFonts w:ascii="黑体" w:eastAsia="黑体" w:hAnsi="黑体" w:cs="黑体"/>
          <w:color w:val="000000"/>
          <w:sz w:val="32"/>
        </w:rPr>
        <w:t>五、单位项目预算安排情况及绩效目标</w:t>
      </w:r>
    </w:p>
    <w:p w:rsidR="00047211" w:rsidRDefault="003C3CB4">
      <w:pPr>
        <w:ind w:firstLine="560"/>
      </w:pPr>
      <w:r>
        <w:rPr>
          <w:rFonts w:ascii="方正仿宋_GBK" w:eastAsia="方正仿宋_GBK" w:hAnsi="方正仿宋_GBK" w:cs="方正仿宋_GBK"/>
          <w:b/>
          <w:color w:val="000000"/>
          <w:sz w:val="28"/>
        </w:rPr>
        <w:lastRenderedPageBreak/>
        <w:t>1</w:t>
      </w:r>
      <w:r>
        <w:rPr>
          <w:rFonts w:ascii="方正仿宋_GBK" w:eastAsia="方正仿宋_GBK" w:hAnsi="方正仿宋_GBK" w:cs="方正仿宋_GBK"/>
          <w:b/>
          <w:color w:val="000000"/>
          <w:sz w:val="28"/>
        </w:rPr>
        <w:t>、聚龙洞导游员及后勤人员经费项目绩效目标表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13063424P00369410004J</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聚龙洞导游员及后勤人员经费项目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66.48</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66.48</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预算数为</w:t>
            </w:r>
            <w:r>
              <w:t>66.48</w:t>
            </w:r>
            <w:r>
              <w:t>万元，其中自筹资金</w:t>
            </w:r>
            <w:r>
              <w:t>66.48</w:t>
            </w:r>
            <w:r>
              <w:t>万元，主要用于景区劳务费用。</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16.62</w:t>
            </w:r>
          </w:p>
        </w:tc>
        <w:tc>
          <w:tcPr>
            <w:tcW w:w="2835" w:type="dxa"/>
            <w:vAlign w:val="center"/>
          </w:tcPr>
          <w:p w:rsidR="00047211" w:rsidRDefault="003C3CB4">
            <w:pPr>
              <w:pStyle w:val="3"/>
            </w:pPr>
            <w:r>
              <w:t>33.24</w:t>
            </w:r>
          </w:p>
        </w:tc>
        <w:tc>
          <w:tcPr>
            <w:tcW w:w="2551" w:type="dxa"/>
            <w:vAlign w:val="center"/>
          </w:tcPr>
          <w:p w:rsidR="00047211" w:rsidRDefault="003C3CB4">
            <w:pPr>
              <w:pStyle w:val="3"/>
            </w:pPr>
            <w:r>
              <w:t>49.86</w:t>
            </w:r>
          </w:p>
        </w:tc>
        <w:tc>
          <w:tcPr>
            <w:tcW w:w="3544" w:type="dxa"/>
            <w:gridSpan w:val="2"/>
            <w:vAlign w:val="center"/>
          </w:tcPr>
          <w:p w:rsidR="00047211" w:rsidRDefault="003C3CB4">
            <w:pPr>
              <w:pStyle w:val="3"/>
            </w:pPr>
            <w:r>
              <w:t>66.48</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通过及时发放</w:t>
            </w:r>
            <w:r>
              <w:t>23</w:t>
            </w:r>
            <w:r>
              <w:t>名导游及后勤人员补助，保障人员利益，使其更好地完成承担的工作任务。提高景区服务质量和效率，保障景区各项工作保质保量完成</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导游人员数量</w:t>
            </w:r>
          </w:p>
        </w:tc>
        <w:tc>
          <w:tcPr>
            <w:tcW w:w="5386" w:type="dxa"/>
            <w:vAlign w:val="center"/>
          </w:tcPr>
          <w:p w:rsidR="00047211" w:rsidRDefault="003C3CB4">
            <w:pPr>
              <w:pStyle w:val="2"/>
            </w:pPr>
            <w:r>
              <w:t>导游人员数量</w:t>
            </w:r>
          </w:p>
        </w:tc>
        <w:tc>
          <w:tcPr>
            <w:tcW w:w="2268" w:type="dxa"/>
            <w:vAlign w:val="center"/>
          </w:tcPr>
          <w:p w:rsidR="00047211" w:rsidRDefault="003C3CB4">
            <w:pPr>
              <w:pStyle w:val="2"/>
            </w:pPr>
            <w:r>
              <w:t>≥15</w:t>
            </w:r>
            <w:r>
              <w:t>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补助发放到位率</w:t>
            </w:r>
          </w:p>
        </w:tc>
        <w:tc>
          <w:tcPr>
            <w:tcW w:w="5386" w:type="dxa"/>
            <w:vAlign w:val="center"/>
          </w:tcPr>
          <w:p w:rsidR="00047211" w:rsidRDefault="003C3CB4">
            <w:pPr>
              <w:pStyle w:val="2"/>
            </w:pPr>
            <w:r>
              <w:t>补助发放到位率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补助发放完成时限</w:t>
            </w:r>
          </w:p>
        </w:tc>
        <w:tc>
          <w:tcPr>
            <w:tcW w:w="5386" w:type="dxa"/>
            <w:vAlign w:val="center"/>
          </w:tcPr>
          <w:p w:rsidR="00047211" w:rsidRDefault="003C3CB4">
            <w:pPr>
              <w:pStyle w:val="2"/>
            </w:pPr>
            <w:r>
              <w:t>补助发放完成时限</w:t>
            </w:r>
          </w:p>
        </w:tc>
        <w:tc>
          <w:tcPr>
            <w:tcW w:w="2268" w:type="dxa"/>
            <w:vAlign w:val="center"/>
          </w:tcPr>
          <w:p w:rsidR="00047211" w:rsidRDefault="003C3CB4">
            <w:pPr>
              <w:pStyle w:val="2"/>
            </w:pPr>
            <w:r>
              <w:t>12</w:t>
            </w:r>
            <w:r>
              <w:t>月底完成</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补助发放人均成本</w:t>
            </w:r>
          </w:p>
        </w:tc>
        <w:tc>
          <w:tcPr>
            <w:tcW w:w="5386" w:type="dxa"/>
            <w:vAlign w:val="center"/>
          </w:tcPr>
          <w:p w:rsidR="00047211" w:rsidRDefault="003C3CB4">
            <w:pPr>
              <w:pStyle w:val="2"/>
            </w:pPr>
            <w:r>
              <w:t>补助发放人均成本</w:t>
            </w:r>
          </w:p>
        </w:tc>
        <w:tc>
          <w:tcPr>
            <w:tcW w:w="2268" w:type="dxa"/>
            <w:vAlign w:val="center"/>
          </w:tcPr>
          <w:p w:rsidR="00047211" w:rsidRDefault="003C3CB4">
            <w:pPr>
              <w:pStyle w:val="2"/>
            </w:pPr>
            <w:r>
              <w:t>2408.7</w:t>
            </w:r>
            <w:r>
              <w:t>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劳务人员尽职尽责率</w:t>
            </w:r>
          </w:p>
        </w:tc>
        <w:tc>
          <w:tcPr>
            <w:tcW w:w="5386" w:type="dxa"/>
            <w:vAlign w:val="center"/>
          </w:tcPr>
          <w:p w:rsidR="00047211" w:rsidRDefault="003C3CB4">
            <w:pPr>
              <w:pStyle w:val="2"/>
            </w:pPr>
            <w:r>
              <w:t>劳务人员尽职尽责率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w:t>
      </w:r>
      <w:r>
        <w:rPr>
          <w:rFonts w:ascii="方正仿宋_GBK" w:eastAsia="方正仿宋_GBK" w:hAnsi="方正仿宋_GBK" w:cs="方正仿宋_GBK"/>
          <w:b/>
          <w:color w:val="000000"/>
          <w:sz w:val="28"/>
        </w:rPr>
        <w:t>、曲阳县聚龙洞服务中心日常公用经费项目绩效目标表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13063424P00369110003X</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曲阳县聚龙洞服务中心日常公用经费项目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72.52</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72.52</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项目预算数</w:t>
            </w:r>
            <w:r>
              <w:t>72.52</w:t>
            </w:r>
            <w:r>
              <w:t>万元，其中自筹资金</w:t>
            </w:r>
            <w:r>
              <w:t>72.52</w:t>
            </w:r>
            <w:r>
              <w:t>万元，主要用于景区日常运转经费支出。</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18.13</w:t>
            </w:r>
          </w:p>
        </w:tc>
        <w:tc>
          <w:tcPr>
            <w:tcW w:w="2835" w:type="dxa"/>
            <w:vAlign w:val="center"/>
          </w:tcPr>
          <w:p w:rsidR="00047211" w:rsidRDefault="003C3CB4">
            <w:pPr>
              <w:pStyle w:val="3"/>
            </w:pPr>
            <w:r>
              <w:t>26.26</w:t>
            </w:r>
          </w:p>
        </w:tc>
        <w:tc>
          <w:tcPr>
            <w:tcW w:w="2551" w:type="dxa"/>
            <w:vAlign w:val="center"/>
          </w:tcPr>
          <w:p w:rsidR="00047211" w:rsidRDefault="003C3CB4">
            <w:pPr>
              <w:pStyle w:val="3"/>
            </w:pPr>
            <w:r>
              <w:t>54.39</w:t>
            </w:r>
          </w:p>
        </w:tc>
        <w:tc>
          <w:tcPr>
            <w:tcW w:w="3544" w:type="dxa"/>
            <w:gridSpan w:val="2"/>
            <w:vAlign w:val="center"/>
          </w:tcPr>
          <w:p w:rsidR="00047211" w:rsidRDefault="003C3CB4">
            <w:pPr>
              <w:pStyle w:val="3"/>
            </w:pPr>
            <w:r>
              <w:t>72.52</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保证景区日常运营，改善旅游环境，提高游客满意度，增加游客量，扩大景区知名度，推动旅游业发展。</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接待游客人次</w:t>
            </w:r>
          </w:p>
        </w:tc>
        <w:tc>
          <w:tcPr>
            <w:tcW w:w="5386" w:type="dxa"/>
            <w:vAlign w:val="center"/>
          </w:tcPr>
          <w:p w:rsidR="00047211" w:rsidRDefault="003C3CB4">
            <w:pPr>
              <w:pStyle w:val="2"/>
            </w:pPr>
            <w:r>
              <w:t>接待游客人次</w:t>
            </w:r>
          </w:p>
        </w:tc>
        <w:tc>
          <w:tcPr>
            <w:tcW w:w="2268" w:type="dxa"/>
            <w:vAlign w:val="center"/>
          </w:tcPr>
          <w:p w:rsidR="00047211" w:rsidRDefault="003C3CB4">
            <w:pPr>
              <w:pStyle w:val="2"/>
            </w:pPr>
            <w:r>
              <w:t>≥5</w:t>
            </w:r>
            <w:r>
              <w:t>万人</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游客接待增长率</w:t>
            </w:r>
          </w:p>
        </w:tc>
        <w:tc>
          <w:tcPr>
            <w:tcW w:w="5386" w:type="dxa"/>
            <w:vAlign w:val="center"/>
          </w:tcPr>
          <w:p w:rsidR="00047211" w:rsidRDefault="003C3CB4">
            <w:pPr>
              <w:pStyle w:val="2"/>
            </w:pPr>
            <w:r>
              <w:t>游客参观人次较上年增长比率</w:t>
            </w:r>
          </w:p>
        </w:tc>
        <w:tc>
          <w:tcPr>
            <w:tcW w:w="2268" w:type="dxa"/>
            <w:vAlign w:val="center"/>
          </w:tcPr>
          <w:p w:rsidR="00047211" w:rsidRDefault="003C3CB4">
            <w:pPr>
              <w:pStyle w:val="2"/>
            </w:pPr>
            <w:r>
              <w:t>≥5%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游客接待任务完成时限</w:t>
            </w:r>
          </w:p>
        </w:tc>
        <w:tc>
          <w:tcPr>
            <w:tcW w:w="5386" w:type="dxa"/>
            <w:vAlign w:val="center"/>
          </w:tcPr>
          <w:p w:rsidR="00047211" w:rsidRDefault="003C3CB4">
            <w:pPr>
              <w:pStyle w:val="2"/>
            </w:pPr>
            <w:r>
              <w:t>游客接待任务完成时限</w:t>
            </w:r>
          </w:p>
        </w:tc>
        <w:tc>
          <w:tcPr>
            <w:tcW w:w="2268" w:type="dxa"/>
            <w:vAlign w:val="center"/>
          </w:tcPr>
          <w:p w:rsidR="00047211" w:rsidRDefault="003C3CB4">
            <w:pPr>
              <w:pStyle w:val="2"/>
            </w:pPr>
            <w:r>
              <w:t>2024</w:t>
            </w:r>
            <w:r>
              <w:t>年年底完成</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维修成本</w:t>
            </w:r>
          </w:p>
        </w:tc>
        <w:tc>
          <w:tcPr>
            <w:tcW w:w="5386" w:type="dxa"/>
            <w:vAlign w:val="center"/>
          </w:tcPr>
          <w:p w:rsidR="00047211" w:rsidRDefault="003C3CB4">
            <w:pPr>
              <w:pStyle w:val="2"/>
            </w:pPr>
            <w:r>
              <w:t>每次维修洞内设施成本</w:t>
            </w:r>
          </w:p>
        </w:tc>
        <w:tc>
          <w:tcPr>
            <w:tcW w:w="2268" w:type="dxa"/>
            <w:vAlign w:val="center"/>
          </w:tcPr>
          <w:p w:rsidR="00047211" w:rsidRDefault="003C3CB4">
            <w:pPr>
              <w:pStyle w:val="2"/>
            </w:pPr>
            <w:r>
              <w:t>278</w:t>
            </w:r>
            <w:r>
              <w:t>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旅游人数增长率</w:t>
            </w:r>
          </w:p>
        </w:tc>
        <w:tc>
          <w:tcPr>
            <w:tcW w:w="5386" w:type="dxa"/>
            <w:vAlign w:val="center"/>
          </w:tcPr>
          <w:p w:rsidR="00047211" w:rsidRDefault="003C3CB4">
            <w:pPr>
              <w:pStyle w:val="2"/>
            </w:pPr>
            <w:r>
              <w:t>旅游人数增长率</w:t>
            </w:r>
          </w:p>
        </w:tc>
        <w:tc>
          <w:tcPr>
            <w:tcW w:w="2268" w:type="dxa"/>
            <w:vAlign w:val="center"/>
          </w:tcPr>
          <w:p w:rsidR="00047211" w:rsidRDefault="003C3CB4">
            <w:pPr>
              <w:pStyle w:val="2"/>
            </w:pPr>
            <w:r>
              <w:t>≥30%</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spacing w:before="10" w:after="10"/>
        <w:ind w:firstLine="640"/>
        <w:outlineLvl w:val="5"/>
      </w:pPr>
      <w:r>
        <w:rPr>
          <w:rFonts w:ascii="黑体" w:eastAsia="黑体" w:hAnsi="黑体" w:cs="黑体"/>
          <w:color w:val="000000"/>
          <w:sz w:val="32"/>
        </w:rPr>
        <w:lastRenderedPageBreak/>
        <w:t>六、政府采购预算情况</w:t>
      </w:r>
    </w:p>
    <w:p w:rsidR="00047211" w:rsidRDefault="003C3CB4">
      <w:pPr>
        <w:jc w:val="center"/>
      </w:pPr>
      <w:r>
        <w:rPr>
          <w:rFonts w:ascii="方正小标宋_GBK" w:eastAsia="方正小标宋_GBK" w:hAnsi="方正小标宋_GBK" w:cs="方正小标宋_GBK"/>
          <w:color w:val="000000"/>
          <w:sz w:val="36"/>
        </w:rPr>
        <w:t>单位政府采购预算</w:t>
      </w:r>
    </w:p>
    <w:tbl>
      <w:tblPr>
        <w:tblW w:w="1505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701"/>
        <w:gridCol w:w="964"/>
        <w:gridCol w:w="1134"/>
        <w:gridCol w:w="1134"/>
        <w:gridCol w:w="709"/>
        <w:gridCol w:w="850"/>
        <w:gridCol w:w="850"/>
        <w:gridCol w:w="964"/>
        <w:gridCol w:w="964"/>
        <w:gridCol w:w="964"/>
        <w:gridCol w:w="964"/>
        <w:gridCol w:w="964"/>
        <w:gridCol w:w="964"/>
        <w:gridCol w:w="964"/>
        <w:gridCol w:w="964"/>
      </w:tblGrid>
      <w:tr w:rsidR="00047211">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7712" w:type="dxa"/>
            <w:gridSpan w:val="8"/>
            <w:tcBorders>
              <w:top w:val="single" w:sz="6" w:space="0" w:color="FFFFFF"/>
              <w:left w:val="single" w:sz="6" w:space="0" w:color="FFFFFF"/>
              <w:right w:val="single" w:sz="6" w:space="0" w:color="FFFFFF"/>
            </w:tcBorders>
            <w:vAlign w:val="center"/>
          </w:tcPr>
          <w:p w:rsidR="00047211" w:rsidRDefault="003C3CB4">
            <w:pPr>
              <w:pStyle w:val="23"/>
            </w:pPr>
            <w:r>
              <w:t>单位：万元</w:t>
            </w:r>
          </w:p>
        </w:tc>
      </w:tr>
      <w:tr w:rsidR="00047211">
        <w:trPr>
          <w:cantSplit/>
          <w:tblHeader/>
          <w:jc w:val="center"/>
        </w:trPr>
        <w:tc>
          <w:tcPr>
            <w:tcW w:w="2665" w:type="dxa"/>
            <w:gridSpan w:val="2"/>
            <w:vAlign w:val="center"/>
          </w:tcPr>
          <w:p w:rsidR="00047211" w:rsidRDefault="003C3CB4">
            <w:pPr>
              <w:pStyle w:val="10"/>
            </w:pPr>
            <w:r>
              <w:t>政府采购项目来源</w:t>
            </w:r>
          </w:p>
        </w:tc>
        <w:tc>
          <w:tcPr>
            <w:tcW w:w="1134" w:type="dxa"/>
            <w:vMerge w:val="restart"/>
            <w:vAlign w:val="center"/>
          </w:tcPr>
          <w:p w:rsidR="00047211" w:rsidRDefault="003C3CB4">
            <w:pPr>
              <w:pStyle w:val="10"/>
            </w:pPr>
            <w:r>
              <w:t>采购物品名称</w:t>
            </w:r>
          </w:p>
        </w:tc>
        <w:tc>
          <w:tcPr>
            <w:tcW w:w="1134" w:type="dxa"/>
            <w:vMerge w:val="restart"/>
            <w:vAlign w:val="center"/>
          </w:tcPr>
          <w:p w:rsidR="00047211" w:rsidRDefault="003C3CB4">
            <w:pPr>
              <w:pStyle w:val="10"/>
            </w:pPr>
            <w:r>
              <w:t>政府采购目录序号</w:t>
            </w:r>
          </w:p>
        </w:tc>
        <w:tc>
          <w:tcPr>
            <w:tcW w:w="709" w:type="dxa"/>
            <w:vMerge w:val="restart"/>
            <w:vAlign w:val="center"/>
          </w:tcPr>
          <w:p w:rsidR="00047211" w:rsidRDefault="003C3CB4">
            <w:pPr>
              <w:pStyle w:val="10"/>
            </w:pPr>
            <w:r>
              <w:t>计量</w:t>
            </w:r>
            <w:r>
              <w:t xml:space="preserve">  </w:t>
            </w:r>
            <w:r>
              <w:t>单位</w:t>
            </w:r>
          </w:p>
        </w:tc>
        <w:tc>
          <w:tcPr>
            <w:tcW w:w="850" w:type="dxa"/>
            <w:vMerge w:val="restart"/>
            <w:vAlign w:val="center"/>
          </w:tcPr>
          <w:p w:rsidR="00047211" w:rsidRDefault="003C3CB4">
            <w:pPr>
              <w:pStyle w:val="10"/>
            </w:pPr>
            <w:r>
              <w:t>数量</w:t>
            </w:r>
          </w:p>
        </w:tc>
        <w:tc>
          <w:tcPr>
            <w:tcW w:w="850" w:type="dxa"/>
            <w:vMerge w:val="restart"/>
            <w:vAlign w:val="center"/>
          </w:tcPr>
          <w:p w:rsidR="00047211" w:rsidRDefault="003C3CB4">
            <w:pPr>
              <w:pStyle w:val="10"/>
            </w:pPr>
            <w:r>
              <w:t>单价</w:t>
            </w:r>
          </w:p>
        </w:tc>
        <w:tc>
          <w:tcPr>
            <w:tcW w:w="6748" w:type="dxa"/>
            <w:gridSpan w:val="7"/>
            <w:vAlign w:val="center"/>
          </w:tcPr>
          <w:p w:rsidR="00047211" w:rsidRDefault="003C3CB4">
            <w:pPr>
              <w:pStyle w:val="10"/>
            </w:pPr>
            <w:r>
              <w:t>政府采购金额（当年部门预算安排资金）</w:t>
            </w:r>
          </w:p>
        </w:tc>
        <w:tc>
          <w:tcPr>
            <w:tcW w:w="964" w:type="dxa"/>
            <w:vMerge w:val="restart"/>
            <w:vAlign w:val="center"/>
          </w:tcPr>
          <w:p w:rsidR="00047211" w:rsidRDefault="003C3CB4">
            <w:pPr>
              <w:pStyle w:val="10"/>
            </w:pPr>
            <w:r>
              <w:t>2024</w:t>
            </w:r>
            <w:r>
              <w:t>年</w:t>
            </w:r>
            <w:r>
              <w:t xml:space="preserve">  </w:t>
            </w:r>
            <w:r>
              <w:t>预留中</w:t>
            </w:r>
            <w:r>
              <w:t xml:space="preserve">  </w:t>
            </w:r>
            <w:r>
              <w:t>小微企</w:t>
            </w:r>
            <w:r>
              <w:t xml:space="preserve">  </w:t>
            </w:r>
            <w:r>
              <w:t>业份额</w:t>
            </w:r>
          </w:p>
        </w:tc>
      </w:tr>
      <w:tr w:rsidR="00047211">
        <w:trPr>
          <w:cantSplit/>
          <w:tblHeader/>
          <w:jc w:val="center"/>
        </w:trPr>
        <w:tc>
          <w:tcPr>
            <w:tcW w:w="1701" w:type="dxa"/>
            <w:vAlign w:val="center"/>
          </w:tcPr>
          <w:p w:rsidR="00047211" w:rsidRDefault="003C3CB4">
            <w:pPr>
              <w:pStyle w:val="10"/>
            </w:pPr>
            <w:r>
              <w:t>项目名称</w:t>
            </w:r>
          </w:p>
        </w:tc>
        <w:tc>
          <w:tcPr>
            <w:tcW w:w="964" w:type="dxa"/>
            <w:vAlign w:val="center"/>
          </w:tcPr>
          <w:p w:rsidR="00047211" w:rsidRDefault="003C3CB4">
            <w:pPr>
              <w:pStyle w:val="10"/>
            </w:pPr>
            <w:r>
              <w:t>预算</w:t>
            </w:r>
            <w:r>
              <w:t xml:space="preserve">    </w:t>
            </w:r>
            <w:r>
              <w:t>资金</w:t>
            </w:r>
          </w:p>
        </w:tc>
        <w:tc>
          <w:tcPr>
            <w:tcW w:w="1134" w:type="dxa"/>
            <w:vMerge/>
          </w:tcPr>
          <w:p w:rsidR="00047211" w:rsidRDefault="00047211"/>
        </w:tc>
        <w:tc>
          <w:tcPr>
            <w:tcW w:w="1134" w:type="dxa"/>
            <w:vMerge/>
          </w:tcPr>
          <w:p w:rsidR="00047211" w:rsidRDefault="00047211"/>
        </w:tc>
        <w:tc>
          <w:tcPr>
            <w:tcW w:w="709" w:type="dxa"/>
            <w:vMerge/>
          </w:tcPr>
          <w:p w:rsidR="00047211" w:rsidRDefault="00047211"/>
        </w:tc>
        <w:tc>
          <w:tcPr>
            <w:tcW w:w="850" w:type="dxa"/>
            <w:vMerge/>
          </w:tcPr>
          <w:p w:rsidR="00047211" w:rsidRDefault="00047211"/>
        </w:tc>
        <w:tc>
          <w:tcPr>
            <w:tcW w:w="850" w:type="dxa"/>
            <w:vMerge/>
          </w:tcPr>
          <w:p w:rsidR="00047211" w:rsidRDefault="00047211"/>
        </w:tc>
        <w:tc>
          <w:tcPr>
            <w:tcW w:w="964" w:type="dxa"/>
            <w:vAlign w:val="center"/>
          </w:tcPr>
          <w:p w:rsidR="00047211" w:rsidRDefault="003C3CB4">
            <w:pPr>
              <w:pStyle w:val="10"/>
            </w:pPr>
            <w:r>
              <w:t>合计</w:t>
            </w:r>
          </w:p>
        </w:tc>
        <w:tc>
          <w:tcPr>
            <w:tcW w:w="964" w:type="dxa"/>
            <w:vAlign w:val="center"/>
          </w:tcPr>
          <w:p w:rsidR="00047211" w:rsidRDefault="003C3CB4">
            <w:pPr>
              <w:pStyle w:val="10"/>
            </w:pPr>
            <w:r>
              <w:t>一般公共预算拨款</w:t>
            </w:r>
          </w:p>
        </w:tc>
        <w:tc>
          <w:tcPr>
            <w:tcW w:w="964" w:type="dxa"/>
            <w:vAlign w:val="center"/>
          </w:tcPr>
          <w:p w:rsidR="00047211" w:rsidRDefault="003C3CB4">
            <w:pPr>
              <w:pStyle w:val="10"/>
            </w:pPr>
            <w:r>
              <w:t>基金预算拨款</w:t>
            </w:r>
          </w:p>
        </w:tc>
        <w:tc>
          <w:tcPr>
            <w:tcW w:w="964" w:type="dxa"/>
            <w:vAlign w:val="center"/>
          </w:tcPr>
          <w:p w:rsidR="00047211" w:rsidRDefault="003C3CB4">
            <w:pPr>
              <w:pStyle w:val="10"/>
            </w:pPr>
            <w:r>
              <w:t>国有资本经营预算拨款</w:t>
            </w:r>
          </w:p>
        </w:tc>
        <w:tc>
          <w:tcPr>
            <w:tcW w:w="964" w:type="dxa"/>
            <w:vAlign w:val="center"/>
          </w:tcPr>
          <w:p w:rsidR="00047211" w:rsidRDefault="003C3CB4">
            <w:pPr>
              <w:pStyle w:val="10"/>
            </w:pPr>
            <w:r>
              <w:t>财政专户核拨</w:t>
            </w:r>
          </w:p>
        </w:tc>
        <w:tc>
          <w:tcPr>
            <w:tcW w:w="964" w:type="dxa"/>
            <w:vAlign w:val="center"/>
          </w:tcPr>
          <w:p w:rsidR="00047211" w:rsidRDefault="003C3CB4">
            <w:pPr>
              <w:pStyle w:val="10"/>
            </w:pPr>
            <w:r>
              <w:t>单位</w:t>
            </w:r>
            <w:r>
              <w:t xml:space="preserve">    </w:t>
            </w:r>
            <w:r>
              <w:t>资金</w:t>
            </w:r>
          </w:p>
        </w:tc>
        <w:tc>
          <w:tcPr>
            <w:tcW w:w="964" w:type="dxa"/>
            <w:vAlign w:val="center"/>
          </w:tcPr>
          <w:p w:rsidR="00047211" w:rsidRDefault="003C3CB4">
            <w:pPr>
              <w:pStyle w:val="10"/>
            </w:pPr>
            <w:r>
              <w:t>上年结转结余</w:t>
            </w:r>
          </w:p>
        </w:tc>
        <w:tc>
          <w:tcPr>
            <w:tcW w:w="964" w:type="dxa"/>
            <w:vMerge/>
          </w:tcPr>
          <w:p w:rsidR="00047211" w:rsidRDefault="00047211"/>
        </w:tc>
      </w:tr>
      <w:tr w:rsidR="00047211">
        <w:trPr>
          <w:cantSplit/>
          <w:jc w:val="center"/>
        </w:trPr>
        <w:tc>
          <w:tcPr>
            <w:tcW w:w="1701" w:type="dxa"/>
            <w:vAlign w:val="center"/>
          </w:tcPr>
          <w:p w:rsidR="00047211" w:rsidRDefault="003C3CB4">
            <w:pPr>
              <w:pStyle w:val="6"/>
            </w:pPr>
            <w:r>
              <w:t>合</w:t>
            </w:r>
            <w:r>
              <w:t xml:space="preserve">  </w:t>
            </w:r>
            <w:r>
              <w:t>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18.44</w:t>
            </w:r>
          </w:p>
        </w:tc>
        <w:tc>
          <w:tcPr>
            <w:tcW w:w="964" w:type="dxa"/>
            <w:vAlign w:val="center"/>
          </w:tcPr>
          <w:p w:rsidR="00047211" w:rsidRDefault="003C3CB4">
            <w:pPr>
              <w:pStyle w:val="7"/>
            </w:pPr>
            <w:r>
              <w:t>18.44</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18.44</w:t>
            </w:r>
          </w:p>
        </w:tc>
      </w:tr>
      <w:tr w:rsidR="00047211">
        <w:trPr>
          <w:cantSplit/>
          <w:jc w:val="center"/>
        </w:trPr>
        <w:tc>
          <w:tcPr>
            <w:tcW w:w="1701" w:type="dxa"/>
            <w:vAlign w:val="center"/>
          </w:tcPr>
          <w:p w:rsidR="00047211" w:rsidRDefault="003C3CB4">
            <w:pPr>
              <w:pStyle w:val="6"/>
            </w:pPr>
            <w:r>
              <w:t>曲阳县聚龙洞服务中心小计</w:t>
            </w:r>
          </w:p>
        </w:tc>
        <w:tc>
          <w:tcPr>
            <w:tcW w:w="964" w:type="dxa"/>
            <w:vAlign w:val="center"/>
          </w:tcPr>
          <w:p w:rsidR="00047211" w:rsidRDefault="00047211">
            <w:pPr>
              <w:pStyle w:val="7"/>
            </w:pPr>
          </w:p>
        </w:tc>
        <w:tc>
          <w:tcPr>
            <w:tcW w:w="1134" w:type="dxa"/>
            <w:vAlign w:val="center"/>
          </w:tcPr>
          <w:p w:rsidR="00047211" w:rsidRDefault="00047211">
            <w:pPr>
              <w:pStyle w:val="5"/>
            </w:pPr>
          </w:p>
        </w:tc>
        <w:tc>
          <w:tcPr>
            <w:tcW w:w="1134" w:type="dxa"/>
            <w:vAlign w:val="center"/>
          </w:tcPr>
          <w:p w:rsidR="00047211" w:rsidRDefault="00047211">
            <w:pPr>
              <w:pStyle w:val="5"/>
            </w:pPr>
          </w:p>
        </w:tc>
        <w:tc>
          <w:tcPr>
            <w:tcW w:w="709" w:type="dxa"/>
            <w:vAlign w:val="center"/>
          </w:tcPr>
          <w:p w:rsidR="00047211" w:rsidRDefault="00047211">
            <w:pPr>
              <w:pStyle w:val="6"/>
            </w:pPr>
          </w:p>
        </w:tc>
        <w:tc>
          <w:tcPr>
            <w:tcW w:w="850" w:type="dxa"/>
            <w:vAlign w:val="center"/>
          </w:tcPr>
          <w:p w:rsidR="00047211" w:rsidRDefault="00047211">
            <w:pPr>
              <w:pStyle w:val="7"/>
            </w:pPr>
          </w:p>
        </w:tc>
        <w:tc>
          <w:tcPr>
            <w:tcW w:w="850" w:type="dxa"/>
            <w:vAlign w:val="center"/>
          </w:tcPr>
          <w:p w:rsidR="00047211" w:rsidRDefault="00047211">
            <w:pPr>
              <w:pStyle w:val="7"/>
            </w:pPr>
          </w:p>
        </w:tc>
        <w:tc>
          <w:tcPr>
            <w:tcW w:w="964" w:type="dxa"/>
            <w:vAlign w:val="center"/>
          </w:tcPr>
          <w:p w:rsidR="00047211" w:rsidRDefault="003C3CB4">
            <w:pPr>
              <w:pStyle w:val="7"/>
            </w:pPr>
            <w:r>
              <w:t>18.44</w:t>
            </w:r>
          </w:p>
        </w:tc>
        <w:tc>
          <w:tcPr>
            <w:tcW w:w="964" w:type="dxa"/>
            <w:vAlign w:val="center"/>
          </w:tcPr>
          <w:p w:rsidR="00047211" w:rsidRDefault="003C3CB4">
            <w:pPr>
              <w:pStyle w:val="7"/>
            </w:pPr>
            <w:r>
              <w:t>18.44</w:t>
            </w: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047211">
            <w:pPr>
              <w:pStyle w:val="7"/>
            </w:pPr>
          </w:p>
        </w:tc>
        <w:tc>
          <w:tcPr>
            <w:tcW w:w="964" w:type="dxa"/>
            <w:vAlign w:val="center"/>
          </w:tcPr>
          <w:p w:rsidR="00047211" w:rsidRDefault="003C3CB4">
            <w:pPr>
              <w:pStyle w:val="7"/>
            </w:pPr>
            <w:r>
              <w:t>18.44</w:t>
            </w:r>
          </w:p>
        </w:tc>
      </w:tr>
      <w:tr w:rsidR="00047211">
        <w:trPr>
          <w:cantSplit/>
          <w:jc w:val="center"/>
        </w:trPr>
        <w:tc>
          <w:tcPr>
            <w:tcW w:w="1701" w:type="dxa"/>
            <w:vAlign w:val="center"/>
          </w:tcPr>
          <w:p w:rsidR="00047211" w:rsidRDefault="003C3CB4">
            <w:pPr>
              <w:pStyle w:val="2"/>
            </w:pPr>
            <w:r>
              <w:t>曲阳县聚龙洞服务中心日常公用经费项目</w:t>
            </w:r>
          </w:p>
        </w:tc>
        <w:tc>
          <w:tcPr>
            <w:tcW w:w="964" w:type="dxa"/>
            <w:vAlign w:val="center"/>
          </w:tcPr>
          <w:p w:rsidR="00047211" w:rsidRDefault="003C3CB4">
            <w:pPr>
              <w:pStyle w:val="40"/>
            </w:pPr>
            <w:r>
              <w:t>72.52</w:t>
            </w:r>
          </w:p>
        </w:tc>
        <w:tc>
          <w:tcPr>
            <w:tcW w:w="1134" w:type="dxa"/>
            <w:vAlign w:val="center"/>
          </w:tcPr>
          <w:p w:rsidR="00047211" w:rsidRDefault="003C3CB4">
            <w:pPr>
              <w:pStyle w:val="2"/>
            </w:pPr>
            <w:r>
              <w:t>复印纸</w:t>
            </w:r>
          </w:p>
        </w:tc>
        <w:tc>
          <w:tcPr>
            <w:tcW w:w="1134" w:type="dxa"/>
            <w:vAlign w:val="center"/>
          </w:tcPr>
          <w:p w:rsidR="00047211" w:rsidRDefault="003C3CB4">
            <w:pPr>
              <w:pStyle w:val="2"/>
            </w:pPr>
            <w:r>
              <w:t>A05040101</w:t>
            </w:r>
          </w:p>
        </w:tc>
        <w:tc>
          <w:tcPr>
            <w:tcW w:w="709" w:type="dxa"/>
            <w:vAlign w:val="center"/>
          </w:tcPr>
          <w:p w:rsidR="00047211" w:rsidRDefault="003C3CB4">
            <w:pPr>
              <w:pStyle w:val="3"/>
            </w:pPr>
            <w:r>
              <w:t>箱</w:t>
            </w:r>
          </w:p>
        </w:tc>
        <w:tc>
          <w:tcPr>
            <w:tcW w:w="850" w:type="dxa"/>
            <w:vAlign w:val="center"/>
          </w:tcPr>
          <w:p w:rsidR="00047211" w:rsidRDefault="003C3CB4">
            <w:pPr>
              <w:pStyle w:val="40"/>
            </w:pPr>
            <w:r>
              <w:t>20</w:t>
            </w:r>
          </w:p>
        </w:tc>
        <w:tc>
          <w:tcPr>
            <w:tcW w:w="850" w:type="dxa"/>
            <w:vAlign w:val="center"/>
          </w:tcPr>
          <w:p w:rsidR="00047211" w:rsidRDefault="003C3CB4">
            <w:pPr>
              <w:pStyle w:val="40"/>
            </w:pPr>
            <w:r>
              <w:t>0.02</w:t>
            </w:r>
          </w:p>
        </w:tc>
        <w:tc>
          <w:tcPr>
            <w:tcW w:w="964" w:type="dxa"/>
            <w:vAlign w:val="center"/>
          </w:tcPr>
          <w:p w:rsidR="00047211" w:rsidRDefault="003C3CB4">
            <w:pPr>
              <w:pStyle w:val="40"/>
            </w:pPr>
            <w:r>
              <w:t>0.44</w:t>
            </w:r>
          </w:p>
        </w:tc>
        <w:tc>
          <w:tcPr>
            <w:tcW w:w="964" w:type="dxa"/>
            <w:vAlign w:val="center"/>
          </w:tcPr>
          <w:p w:rsidR="00047211" w:rsidRDefault="003C3CB4">
            <w:pPr>
              <w:pStyle w:val="40"/>
            </w:pPr>
            <w:r>
              <w:t>0.44</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0.44</w:t>
            </w:r>
          </w:p>
        </w:tc>
      </w:tr>
      <w:tr w:rsidR="00047211">
        <w:trPr>
          <w:cantSplit/>
          <w:jc w:val="center"/>
        </w:trPr>
        <w:tc>
          <w:tcPr>
            <w:tcW w:w="1701" w:type="dxa"/>
            <w:vAlign w:val="center"/>
          </w:tcPr>
          <w:p w:rsidR="00047211" w:rsidRDefault="003C3CB4">
            <w:pPr>
              <w:pStyle w:val="2"/>
            </w:pPr>
            <w:r>
              <w:t>曲阳县聚龙洞服务中心日常公用经费项目</w:t>
            </w:r>
          </w:p>
        </w:tc>
        <w:tc>
          <w:tcPr>
            <w:tcW w:w="964" w:type="dxa"/>
            <w:vAlign w:val="center"/>
          </w:tcPr>
          <w:p w:rsidR="00047211" w:rsidRDefault="003C3CB4">
            <w:pPr>
              <w:pStyle w:val="40"/>
            </w:pPr>
            <w:r>
              <w:t>72.52</w:t>
            </w:r>
          </w:p>
        </w:tc>
        <w:tc>
          <w:tcPr>
            <w:tcW w:w="1134" w:type="dxa"/>
            <w:vAlign w:val="center"/>
          </w:tcPr>
          <w:p w:rsidR="00047211" w:rsidRDefault="003C3CB4">
            <w:pPr>
              <w:pStyle w:val="2"/>
            </w:pPr>
            <w:r>
              <w:t>物业管理服务</w:t>
            </w:r>
          </w:p>
        </w:tc>
        <w:tc>
          <w:tcPr>
            <w:tcW w:w="1134" w:type="dxa"/>
            <w:vAlign w:val="center"/>
          </w:tcPr>
          <w:p w:rsidR="00047211" w:rsidRDefault="003C3CB4">
            <w:pPr>
              <w:pStyle w:val="2"/>
            </w:pPr>
            <w:r>
              <w:t>C21040000</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15.00</w:t>
            </w:r>
          </w:p>
        </w:tc>
        <w:tc>
          <w:tcPr>
            <w:tcW w:w="964" w:type="dxa"/>
            <w:vAlign w:val="center"/>
          </w:tcPr>
          <w:p w:rsidR="00047211" w:rsidRDefault="003C3CB4">
            <w:pPr>
              <w:pStyle w:val="40"/>
            </w:pPr>
            <w:r>
              <w:t>15.00</w:t>
            </w:r>
          </w:p>
        </w:tc>
        <w:tc>
          <w:tcPr>
            <w:tcW w:w="964" w:type="dxa"/>
            <w:vAlign w:val="center"/>
          </w:tcPr>
          <w:p w:rsidR="00047211" w:rsidRDefault="003C3CB4">
            <w:pPr>
              <w:pStyle w:val="40"/>
            </w:pPr>
            <w:r>
              <w:t>15.00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15.00</w:t>
            </w:r>
          </w:p>
        </w:tc>
      </w:tr>
      <w:tr w:rsidR="00047211">
        <w:trPr>
          <w:cantSplit/>
          <w:jc w:val="center"/>
        </w:trPr>
        <w:tc>
          <w:tcPr>
            <w:tcW w:w="1701" w:type="dxa"/>
            <w:vAlign w:val="center"/>
          </w:tcPr>
          <w:p w:rsidR="00047211" w:rsidRDefault="003C3CB4">
            <w:pPr>
              <w:pStyle w:val="2"/>
            </w:pPr>
            <w:r>
              <w:t>曲阳县聚龙洞服务中心日常公用经费项目</w:t>
            </w:r>
          </w:p>
        </w:tc>
        <w:tc>
          <w:tcPr>
            <w:tcW w:w="964" w:type="dxa"/>
            <w:vAlign w:val="center"/>
          </w:tcPr>
          <w:p w:rsidR="00047211" w:rsidRDefault="003C3CB4">
            <w:pPr>
              <w:pStyle w:val="40"/>
            </w:pPr>
            <w:r>
              <w:t>72.52</w:t>
            </w:r>
          </w:p>
        </w:tc>
        <w:tc>
          <w:tcPr>
            <w:tcW w:w="1134" w:type="dxa"/>
            <w:vAlign w:val="center"/>
          </w:tcPr>
          <w:p w:rsidR="00047211" w:rsidRDefault="003C3CB4">
            <w:pPr>
              <w:pStyle w:val="2"/>
            </w:pPr>
            <w:r>
              <w:t>其他印刷服务</w:t>
            </w:r>
          </w:p>
        </w:tc>
        <w:tc>
          <w:tcPr>
            <w:tcW w:w="1134" w:type="dxa"/>
            <w:vAlign w:val="center"/>
          </w:tcPr>
          <w:p w:rsidR="00047211" w:rsidRDefault="003C3CB4">
            <w:pPr>
              <w:pStyle w:val="2"/>
            </w:pPr>
            <w:r>
              <w:t>C23090199</w:t>
            </w:r>
          </w:p>
        </w:tc>
        <w:tc>
          <w:tcPr>
            <w:tcW w:w="709" w:type="dxa"/>
            <w:vAlign w:val="center"/>
          </w:tcPr>
          <w:p w:rsidR="00047211" w:rsidRDefault="003C3CB4">
            <w:pPr>
              <w:pStyle w:val="3"/>
            </w:pPr>
            <w:r>
              <w:t>项</w:t>
            </w:r>
          </w:p>
        </w:tc>
        <w:tc>
          <w:tcPr>
            <w:tcW w:w="850" w:type="dxa"/>
            <w:vAlign w:val="center"/>
          </w:tcPr>
          <w:p w:rsidR="00047211" w:rsidRDefault="003C3CB4">
            <w:pPr>
              <w:pStyle w:val="40"/>
            </w:pPr>
            <w:r>
              <w:t>1</w:t>
            </w:r>
          </w:p>
        </w:tc>
        <w:tc>
          <w:tcPr>
            <w:tcW w:w="850" w:type="dxa"/>
            <w:vAlign w:val="center"/>
          </w:tcPr>
          <w:p w:rsidR="00047211" w:rsidRDefault="003C3CB4">
            <w:pPr>
              <w:pStyle w:val="40"/>
            </w:pPr>
            <w:r>
              <w:t>3.00</w:t>
            </w:r>
          </w:p>
        </w:tc>
        <w:tc>
          <w:tcPr>
            <w:tcW w:w="964" w:type="dxa"/>
            <w:vAlign w:val="center"/>
          </w:tcPr>
          <w:p w:rsidR="00047211" w:rsidRDefault="003C3CB4">
            <w:pPr>
              <w:pStyle w:val="40"/>
            </w:pPr>
            <w:r>
              <w:t>3.00</w:t>
            </w:r>
          </w:p>
        </w:tc>
        <w:tc>
          <w:tcPr>
            <w:tcW w:w="964" w:type="dxa"/>
            <w:vAlign w:val="center"/>
          </w:tcPr>
          <w:p w:rsidR="00047211" w:rsidRDefault="003C3CB4">
            <w:pPr>
              <w:pStyle w:val="40"/>
            </w:pPr>
            <w:r>
              <w:t>3.00</w:t>
            </w: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3C3CB4">
            <w:pPr>
              <w:pStyle w:val="40"/>
            </w:pPr>
            <w:r>
              <w:t>3.00</w:t>
            </w:r>
          </w:p>
        </w:tc>
      </w:tr>
    </w:tbl>
    <w:p w:rsidR="00047211" w:rsidRDefault="003C3CB4">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七、国有资产信息</w:t>
      </w:r>
    </w:p>
    <w:p w:rsidR="00047211" w:rsidRDefault="003C3CB4">
      <w:pPr>
        <w:spacing w:line="500" w:lineRule="exact"/>
        <w:ind w:firstLine="560"/>
      </w:pPr>
      <w:r>
        <w:rPr>
          <w:rFonts w:eastAsia="方正仿宋_GBK"/>
          <w:color w:val="000000"/>
          <w:sz w:val="28"/>
        </w:rPr>
        <w:t>曲阳县聚龙洞服务中心上年末固定资产金额为</w:t>
      </w:r>
      <w:r>
        <w:rPr>
          <w:rFonts w:eastAsia="方正仿宋_GBK"/>
          <w:color w:val="000000"/>
          <w:sz w:val="28"/>
        </w:rPr>
        <w:t>331.20</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047211" w:rsidRDefault="003C3CB4">
      <w:pPr>
        <w:jc w:val="center"/>
      </w:pPr>
      <w:r>
        <w:rPr>
          <w:rFonts w:ascii="方正小标宋_GBK" w:eastAsia="方正小标宋_GBK" w:hAnsi="方正小标宋_GBK" w:cs="方正小标宋_GBK"/>
          <w:color w:val="000000"/>
          <w:sz w:val="36"/>
        </w:rPr>
        <w:t>单位固定资产占用情况表</w:t>
      </w:r>
    </w:p>
    <w:tbl>
      <w:tblPr>
        <w:tblW w:w="1304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7370"/>
        <w:gridCol w:w="2835"/>
        <w:gridCol w:w="2835"/>
      </w:tblGrid>
      <w:tr w:rsidR="00047211">
        <w:trPr>
          <w:tblHeader/>
          <w:jc w:val="center"/>
        </w:trPr>
        <w:tc>
          <w:tcPr>
            <w:tcW w:w="7370" w:type="dxa"/>
            <w:tcBorders>
              <w:top w:val="single" w:sz="6" w:space="0" w:color="FFFFFF"/>
              <w:left w:val="single" w:sz="6" w:space="0" w:color="FFFFFF"/>
              <w:right w:val="single" w:sz="6" w:space="0" w:color="FFFFFF"/>
            </w:tcBorders>
            <w:vAlign w:val="center"/>
          </w:tcPr>
          <w:p w:rsidR="00047211" w:rsidRDefault="003C3CB4">
            <w:pPr>
              <w:pStyle w:val="20"/>
            </w:pPr>
            <w:r>
              <w:t>357010</w:t>
            </w:r>
            <w:r>
              <w:t>曲阳县聚龙洞服务中心</w:t>
            </w:r>
          </w:p>
        </w:tc>
        <w:tc>
          <w:tcPr>
            <w:tcW w:w="5670" w:type="dxa"/>
            <w:gridSpan w:val="2"/>
            <w:tcBorders>
              <w:top w:val="single" w:sz="6" w:space="0" w:color="FFFFFF"/>
              <w:left w:val="single" w:sz="6" w:space="0" w:color="FFFFFF"/>
              <w:right w:val="single" w:sz="6" w:space="0" w:color="FFFFFF"/>
            </w:tcBorders>
            <w:vAlign w:val="center"/>
          </w:tcPr>
          <w:p w:rsidR="00047211" w:rsidRDefault="003C3CB4">
            <w:pPr>
              <w:pStyle w:val="22"/>
            </w:pPr>
            <w:r>
              <w:t>截止时间：</w:t>
            </w:r>
            <w:r>
              <w:t>2023-12-31</w:t>
            </w:r>
          </w:p>
        </w:tc>
      </w:tr>
      <w:tr w:rsidR="00047211">
        <w:trPr>
          <w:tblHeader/>
          <w:jc w:val="center"/>
        </w:trPr>
        <w:tc>
          <w:tcPr>
            <w:tcW w:w="7370" w:type="dxa"/>
            <w:vAlign w:val="center"/>
          </w:tcPr>
          <w:p w:rsidR="00047211" w:rsidRDefault="003C3CB4">
            <w:pPr>
              <w:pStyle w:val="10"/>
            </w:pPr>
            <w:r>
              <w:t>项</w:t>
            </w:r>
            <w:r>
              <w:t xml:space="preserve">   </w:t>
            </w:r>
            <w:r>
              <w:t>目</w:t>
            </w:r>
          </w:p>
        </w:tc>
        <w:tc>
          <w:tcPr>
            <w:tcW w:w="2835" w:type="dxa"/>
            <w:vAlign w:val="center"/>
          </w:tcPr>
          <w:p w:rsidR="00047211" w:rsidRDefault="003C3CB4">
            <w:pPr>
              <w:pStyle w:val="10"/>
            </w:pPr>
            <w:r>
              <w:t>数量</w:t>
            </w:r>
          </w:p>
        </w:tc>
        <w:tc>
          <w:tcPr>
            <w:tcW w:w="2835" w:type="dxa"/>
            <w:vAlign w:val="center"/>
          </w:tcPr>
          <w:p w:rsidR="00047211" w:rsidRDefault="003C3CB4">
            <w:pPr>
              <w:pStyle w:val="10"/>
            </w:pPr>
            <w:r>
              <w:t>价值（金额单位：万元）</w:t>
            </w:r>
          </w:p>
        </w:tc>
      </w:tr>
      <w:tr w:rsidR="00047211">
        <w:trPr>
          <w:jc w:val="center"/>
        </w:trPr>
        <w:tc>
          <w:tcPr>
            <w:tcW w:w="7370" w:type="dxa"/>
            <w:vAlign w:val="center"/>
          </w:tcPr>
          <w:p w:rsidR="00047211" w:rsidRDefault="003C3CB4">
            <w:pPr>
              <w:pStyle w:val="2"/>
            </w:pPr>
            <w:r>
              <w:lastRenderedPageBreak/>
              <w:t>资产总额</w:t>
            </w:r>
          </w:p>
        </w:tc>
        <w:tc>
          <w:tcPr>
            <w:tcW w:w="2835" w:type="dxa"/>
            <w:vAlign w:val="center"/>
          </w:tcPr>
          <w:p w:rsidR="00047211" w:rsidRDefault="00047211">
            <w:pPr>
              <w:pStyle w:val="3"/>
            </w:pPr>
          </w:p>
        </w:tc>
        <w:tc>
          <w:tcPr>
            <w:tcW w:w="2835" w:type="dxa"/>
            <w:vAlign w:val="center"/>
          </w:tcPr>
          <w:p w:rsidR="00047211" w:rsidRDefault="003C3CB4">
            <w:pPr>
              <w:pStyle w:val="40"/>
            </w:pPr>
            <w:r>
              <w:t>331.20</w:t>
            </w:r>
          </w:p>
        </w:tc>
      </w:tr>
      <w:tr w:rsidR="00047211">
        <w:trPr>
          <w:jc w:val="center"/>
        </w:trPr>
        <w:tc>
          <w:tcPr>
            <w:tcW w:w="7370" w:type="dxa"/>
            <w:vAlign w:val="center"/>
          </w:tcPr>
          <w:p w:rsidR="00047211" w:rsidRDefault="003C3CB4">
            <w:pPr>
              <w:pStyle w:val="2"/>
            </w:pPr>
            <w:r>
              <w:t>1</w:t>
            </w:r>
            <w:r>
              <w:t>、房屋（平方米）</w:t>
            </w:r>
          </w:p>
        </w:tc>
        <w:tc>
          <w:tcPr>
            <w:tcW w:w="2835" w:type="dxa"/>
            <w:vAlign w:val="center"/>
          </w:tcPr>
          <w:p w:rsidR="00047211" w:rsidRPr="003C3CB4" w:rsidRDefault="003C3CB4">
            <w:pPr>
              <w:pStyle w:val="3"/>
              <w:rPr>
                <w:rFonts w:eastAsiaTheme="minorEastAsia" w:hint="eastAsia"/>
                <w:lang w:eastAsia="zh-CN"/>
              </w:rPr>
            </w:pPr>
            <w:r>
              <w:t>615</w:t>
            </w:r>
          </w:p>
        </w:tc>
        <w:tc>
          <w:tcPr>
            <w:tcW w:w="2835" w:type="dxa"/>
            <w:vAlign w:val="center"/>
          </w:tcPr>
          <w:p w:rsidR="00047211" w:rsidRDefault="003C3CB4">
            <w:pPr>
              <w:pStyle w:val="40"/>
            </w:pPr>
            <w:r>
              <w:t>283.30</w:t>
            </w:r>
          </w:p>
        </w:tc>
      </w:tr>
      <w:tr w:rsidR="00047211">
        <w:trPr>
          <w:jc w:val="center"/>
        </w:trPr>
        <w:tc>
          <w:tcPr>
            <w:tcW w:w="7370" w:type="dxa"/>
            <w:vAlign w:val="center"/>
          </w:tcPr>
          <w:p w:rsidR="00047211" w:rsidRDefault="003C3CB4">
            <w:pPr>
              <w:pStyle w:val="2"/>
            </w:pPr>
            <w:r>
              <w:t xml:space="preserve">　　其中：办公用房（平方米）</w:t>
            </w:r>
          </w:p>
        </w:tc>
        <w:tc>
          <w:tcPr>
            <w:tcW w:w="2835" w:type="dxa"/>
            <w:vAlign w:val="center"/>
          </w:tcPr>
          <w:p w:rsidR="00047211" w:rsidRDefault="003C3CB4">
            <w:pPr>
              <w:pStyle w:val="3"/>
            </w:pPr>
            <w:r>
              <w:t>40</w:t>
            </w:r>
            <w:bookmarkStart w:id="5" w:name="_GoBack"/>
            <w:bookmarkEnd w:id="5"/>
          </w:p>
        </w:tc>
        <w:tc>
          <w:tcPr>
            <w:tcW w:w="2835" w:type="dxa"/>
            <w:vAlign w:val="center"/>
          </w:tcPr>
          <w:p w:rsidR="00047211" w:rsidRDefault="003C3CB4">
            <w:pPr>
              <w:pStyle w:val="40"/>
            </w:pPr>
            <w:r>
              <w:t>18.67</w:t>
            </w:r>
          </w:p>
        </w:tc>
      </w:tr>
      <w:tr w:rsidR="00047211">
        <w:trPr>
          <w:jc w:val="center"/>
        </w:trPr>
        <w:tc>
          <w:tcPr>
            <w:tcW w:w="7370" w:type="dxa"/>
            <w:vAlign w:val="center"/>
          </w:tcPr>
          <w:p w:rsidR="00047211" w:rsidRDefault="003C3CB4">
            <w:pPr>
              <w:pStyle w:val="2"/>
            </w:pPr>
            <w:r>
              <w:t>2</w:t>
            </w:r>
            <w:r>
              <w:t>、车辆（台、辆）</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3</w:t>
            </w:r>
            <w:r>
              <w:t>、单价在</w:t>
            </w:r>
            <w:r>
              <w:t>20</w:t>
            </w:r>
            <w:r>
              <w:t>万元以上的设备</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4</w:t>
            </w:r>
            <w:r>
              <w:t>、其他固定资产</w:t>
            </w:r>
          </w:p>
        </w:tc>
        <w:tc>
          <w:tcPr>
            <w:tcW w:w="2835" w:type="dxa"/>
            <w:vAlign w:val="center"/>
          </w:tcPr>
          <w:p w:rsidR="00047211" w:rsidRDefault="003C3CB4">
            <w:pPr>
              <w:pStyle w:val="3"/>
            </w:pPr>
            <w:r>
              <w:t>64</w:t>
            </w:r>
          </w:p>
        </w:tc>
        <w:tc>
          <w:tcPr>
            <w:tcW w:w="2835" w:type="dxa"/>
            <w:vAlign w:val="center"/>
          </w:tcPr>
          <w:p w:rsidR="00047211" w:rsidRDefault="003C3CB4">
            <w:pPr>
              <w:pStyle w:val="40"/>
            </w:pPr>
            <w:r>
              <w:t>47.90</w:t>
            </w:r>
          </w:p>
        </w:tc>
      </w:tr>
    </w:tbl>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八、名词解释</w:t>
      </w:r>
    </w:p>
    <w:p w:rsidR="00047211" w:rsidRDefault="003C3CB4">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047211" w:rsidRDefault="003C3CB4">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047211" w:rsidRDefault="003C3CB4">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047211" w:rsidRDefault="003C3CB4">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047211" w:rsidRDefault="003C3CB4">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047211" w:rsidRDefault="003C3CB4">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047211" w:rsidRDefault="003C3CB4">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和运转类项目中的公用经费项目支出对应部门预算中的基本支出；运转类项目中的其他运转类项目支出和特定目标类项目支出对应部门预算中的项目支出，以及经营支出和往来支出。</w:t>
      </w:r>
    </w:p>
    <w:p w:rsidR="00047211" w:rsidRDefault="003C3CB4">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047211" w:rsidRDefault="003C3CB4">
      <w:pPr>
        <w:spacing w:line="500" w:lineRule="exact"/>
        <w:ind w:firstLine="560"/>
      </w:pPr>
      <w:r>
        <w:rPr>
          <w:rFonts w:eastAsia="方正仿宋_GBK"/>
          <w:color w:val="000000"/>
          <w:sz w:val="28"/>
        </w:rPr>
        <w:lastRenderedPageBreak/>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w:t>
      </w:r>
      <w:r>
        <w:rPr>
          <w:rFonts w:eastAsia="方正仿宋_GBK"/>
          <w:color w:val="000000"/>
          <w:sz w:val="28"/>
        </w:rPr>
        <w:t>（境）的住宿费、旅费、伙食补助费、杂费、培训费等支出；公务用车购置及运维费反映单位公务用车购置支出（含车辆购置税、牌照费）及按规定保留的公务用车燃料费、维修费、过路过桥费、保险费、安全奖励费用等支出；公务接待费反映单位按规定开支的各类公务接待（含外宾接待）支出。</w:t>
      </w:r>
    </w:p>
    <w:p w:rsidR="00047211" w:rsidRDefault="003C3CB4">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差旅费、会议费、福利费、日常维修费、专用材料及一般设备购置费、办公用房水电费、办公用房取暖费、办公用房物业管理费、公务用车运行维护费以及其他费用。</w:t>
      </w:r>
    </w:p>
    <w:p w:rsidR="00047211" w:rsidRDefault="003C3CB4">
      <w:pPr>
        <w:spacing w:before="10" w:after="10"/>
        <w:ind w:firstLine="640"/>
        <w:outlineLvl w:val="5"/>
      </w:pPr>
      <w:r>
        <w:rPr>
          <w:rFonts w:ascii="黑体" w:eastAsia="黑体" w:hAnsi="黑体" w:cs="黑体"/>
          <w:color w:val="000000"/>
          <w:sz w:val="32"/>
        </w:rPr>
        <w:t>九、其他需要说明的事项</w:t>
      </w:r>
    </w:p>
    <w:p w:rsidR="00047211" w:rsidRDefault="003C3CB4">
      <w:pPr>
        <w:spacing w:line="500" w:lineRule="exact"/>
        <w:ind w:firstLine="560"/>
        <w:sectPr w:rsidR="00047211">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047211" w:rsidRDefault="003C3CB4">
      <w:pPr>
        <w:jc w:val="center"/>
        <w:outlineLvl w:val="3"/>
      </w:pPr>
      <w:bookmarkStart w:id="6" w:name="_Toc_4_4_0000000006"/>
      <w:r>
        <w:rPr>
          <w:rFonts w:ascii="方正小标宋_GBK" w:eastAsia="方正小标宋_GBK" w:hAnsi="方正小标宋_GBK" w:cs="方正小标宋_GBK"/>
          <w:color w:val="000000"/>
          <w:sz w:val="44"/>
        </w:rPr>
        <w:lastRenderedPageBreak/>
        <w:t>六、曲阳县图书馆收支预算</w:t>
      </w:r>
      <w:bookmarkEnd w:id="6"/>
    </w:p>
    <w:p w:rsidR="00047211" w:rsidRDefault="003C3CB4">
      <w:pPr>
        <w:jc w:val="center"/>
        <w:outlineLvl w:val="4"/>
      </w:pPr>
      <w:r>
        <w:rPr>
          <w:rFonts w:ascii="方正小标宋_GBK" w:eastAsia="方正小标宋_GBK" w:hAnsi="方正小标宋_GBK" w:cs="方正小标宋_GBK"/>
          <w:color w:val="000000"/>
          <w:sz w:val="36"/>
        </w:rPr>
        <w:t>单位预算收支总表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4536"/>
        <w:gridCol w:w="2126"/>
        <w:gridCol w:w="4535"/>
        <w:gridCol w:w="2126"/>
      </w:tblGrid>
      <w:tr w:rsidR="00047211">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2126"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6661"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6662" w:type="dxa"/>
            <w:gridSpan w:val="2"/>
            <w:vAlign w:val="center"/>
          </w:tcPr>
          <w:p w:rsidR="00047211" w:rsidRDefault="003C3CB4">
            <w:pPr>
              <w:pStyle w:val="10"/>
            </w:pPr>
            <w:r>
              <w:t>收入</w:t>
            </w:r>
          </w:p>
        </w:tc>
        <w:tc>
          <w:tcPr>
            <w:tcW w:w="6661" w:type="dxa"/>
            <w:gridSpan w:val="2"/>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4536"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c>
          <w:tcPr>
            <w:tcW w:w="4535" w:type="dxa"/>
            <w:vAlign w:val="center"/>
          </w:tcPr>
          <w:p w:rsidR="00047211" w:rsidRDefault="003C3CB4">
            <w:pPr>
              <w:pStyle w:val="10"/>
            </w:pPr>
            <w:r>
              <w:t>项</w:t>
            </w:r>
            <w:r>
              <w:t xml:space="preserve">  </w:t>
            </w:r>
            <w:r>
              <w:t>目</w:t>
            </w:r>
          </w:p>
        </w:tc>
        <w:tc>
          <w:tcPr>
            <w:tcW w:w="2126" w:type="dxa"/>
            <w:vAlign w:val="center"/>
          </w:tcPr>
          <w:p w:rsidR="00047211" w:rsidRDefault="003C3CB4">
            <w:pPr>
              <w:pStyle w:val="10"/>
            </w:pPr>
            <w:r>
              <w:t>预算数</w:t>
            </w:r>
          </w:p>
        </w:tc>
      </w:tr>
      <w:tr w:rsidR="00047211">
        <w:trPr>
          <w:trHeight w:val="369"/>
          <w:tblHeader/>
          <w:jc w:val="center"/>
        </w:trPr>
        <w:tc>
          <w:tcPr>
            <w:tcW w:w="850" w:type="dxa"/>
            <w:vAlign w:val="center"/>
          </w:tcPr>
          <w:p w:rsidR="00047211" w:rsidRDefault="003C3CB4">
            <w:pPr>
              <w:pStyle w:val="10"/>
            </w:pPr>
            <w:r>
              <w:t>栏次</w:t>
            </w:r>
          </w:p>
        </w:tc>
        <w:tc>
          <w:tcPr>
            <w:tcW w:w="4536" w:type="dxa"/>
            <w:vAlign w:val="center"/>
          </w:tcPr>
          <w:p w:rsidR="00047211" w:rsidRDefault="003C3CB4">
            <w:pPr>
              <w:pStyle w:val="10"/>
            </w:pPr>
            <w:r>
              <w:t>1</w:t>
            </w:r>
          </w:p>
        </w:tc>
        <w:tc>
          <w:tcPr>
            <w:tcW w:w="2126" w:type="dxa"/>
            <w:vAlign w:val="center"/>
          </w:tcPr>
          <w:p w:rsidR="00047211" w:rsidRDefault="003C3CB4">
            <w:pPr>
              <w:pStyle w:val="10"/>
            </w:pPr>
            <w:r>
              <w:t>2</w:t>
            </w:r>
          </w:p>
        </w:tc>
        <w:tc>
          <w:tcPr>
            <w:tcW w:w="4535" w:type="dxa"/>
            <w:vAlign w:val="center"/>
          </w:tcPr>
          <w:p w:rsidR="00047211" w:rsidRDefault="003C3CB4">
            <w:pPr>
              <w:pStyle w:val="10"/>
            </w:pPr>
            <w:r>
              <w:t>3</w:t>
            </w:r>
          </w:p>
        </w:tc>
        <w:tc>
          <w:tcPr>
            <w:tcW w:w="2126" w:type="dxa"/>
            <w:vAlign w:val="center"/>
          </w:tcPr>
          <w:p w:rsidR="00047211" w:rsidRDefault="003C3CB4">
            <w:pPr>
              <w:pStyle w:val="10"/>
            </w:pPr>
            <w:r>
              <w:t>4</w:t>
            </w:r>
          </w:p>
        </w:tc>
      </w:tr>
      <w:tr w:rsidR="00047211">
        <w:trPr>
          <w:trHeight w:val="369"/>
          <w:jc w:val="center"/>
        </w:trPr>
        <w:tc>
          <w:tcPr>
            <w:tcW w:w="850" w:type="dxa"/>
            <w:vAlign w:val="center"/>
          </w:tcPr>
          <w:p w:rsidR="00047211" w:rsidRDefault="003C3CB4">
            <w:pPr>
              <w:pStyle w:val="3"/>
            </w:pPr>
            <w:r>
              <w:t>1</w:t>
            </w:r>
          </w:p>
        </w:tc>
        <w:tc>
          <w:tcPr>
            <w:tcW w:w="4536" w:type="dxa"/>
            <w:vAlign w:val="center"/>
          </w:tcPr>
          <w:p w:rsidR="00047211" w:rsidRDefault="003C3CB4">
            <w:pPr>
              <w:pStyle w:val="2"/>
            </w:pPr>
            <w:r>
              <w:t>一、一般公共预算拨款收入</w:t>
            </w:r>
          </w:p>
        </w:tc>
        <w:tc>
          <w:tcPr>
            <w:tcW w:w="2126" w:type="dxa"/>
            <w:vAlign w:val="center"/>
          </w:tcPr>
          <w:p w:rsidR="00047211" w:rsidRDefault="003C3CB4">
            <w:pPr>
              <w:pStyle w:val="40"/>
            </w:pPr>
            <w:r>
              <w:t>75.36</w:t>
            </w:r>
          </w:p>
        </w:tc>
        <w:tc>
          <w:tcPr>
            <w:tcW w:w="4535" w:type="dxa"/>
            <w:vAlign w:val="center"/>
          </w:tcPr>
          <w:p w:rsidR="00047211" w:rsidRDefault="003C3CB4">
            <w:pPr>
              <w:pStyle w:val="2"/>
            </w:pPr>
            <w:r>
              <w:t>一、一般公共服务支出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4536" w:type="dxa"/>
            <w:vAlign w:val="center"/>
          </w:tcPr>
          <w:p w:rsidR="00047211" w:rsidRDefault="003C3CB4">
            <w:pPr>
              <w:pStyle w:val="2"/>
            </w:pPr>
            <w:r>
              <w:t>二、政府性基金预算拨款收入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二、外交支出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4536" w:type="dxa"/>
            <w:vAlign w:val="center"/>
          </w:tcPr>
          <w:p w:rsidR="00047211" w:rsidRDefault="003C3CB4">
            <w:pPr>
              <w:pStyle w:val="2"/>
            </w:pPr>
            <w:r>
              <w:t>三、国有资本经营预算拨款收入</w:t>
            </w:r>
          </w:p>
        </w:tc>
        <w:tc>
          <w:tcPr>
            <w:tcW w:w="2126" w:type="dxa"/>
            <w:vAlign w:val="center"/>
          </w:tcPr>
          <w:p w:rsidR="00047211" w:rsidRDefault="00047211">
            <w:pPr>
              <w:pStyle w:val="40"/>
            </w:pPr>
          </w:p>
        </w:tc>
        <w:tc>
          <w:tcPr>
            <w:tcW w:w="4535" w:type="dxa"/>
            <w:vAlign w:val="center"/>
          </w:tcPr>
          <w:p w:rsidR="00047211" w:rsidRDefault="003C3CB4">
            <w:pPr>
              <w:pStyle w:val="2"/>
            </w:pPr>
            <w:r>
              <w:t>三、国防支出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4536" w:type="dxa"/>
            <w:vAlign w:val="center"/>
          </w:tcPr>
          <w:p w:rsidR="00047211" w:rsidRDefault="003C3CB4">
            <w:pPr>
              <w:pStyle w:val="2"/>
            </w:pPr>
            <w:r>
              <w:t>四、财政专户管理资金收入</w:t>
            </w:r>
          </w:p>
        </w:tc>
        <w:tc>
          <w:tcPr>
            <w:tcW w:w="2126" w:type="dxa"/>
            <w:vAlign w:val="center"/>
          </w:tcPr>
          <w:p w:rsidR="00047211" w:rsidRDefault="00047211">
            <w:pPr>
              <w:pStyle w:val="40"/>
            </w:pPr>
          </w:p>
        </w:tc>
        <w:tc>
          <w:tcPr>
            <w:tcW w:w="4535" w:type="dxa"/>
            <w:vAlign w:val="center"/>
          </w:tcPr>
          <w:p w:rsidR="00047211" w:rsidRDefault="003C3CB4">
            <w:pPr>
              <w:pStyle w:val="2"/>
            </w:pPr>
            <w:r>
              <w:t>四、公共安全支出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4536" w:type="dxa"/>
            <w:vAlign w:val="center"/>
          </w:tcPr>
          <w:p w:rsidR="00047211" w:rsidRDefault="003C3CB4">
            <w:pPr>
              <w:pStyle w:val="2"/>
            </w:pPr>
            <w:r>
              <w:t>五、单位资金</w:t>
            </w:r>
          </w:p>
        </w:tc>
        <w:tc>
          <w:tcPr>
            <w:tcW w:w="2126" w:type="dxa"/>
            <w:vAlign w:val="center"/>
          </w:tcPr>
          <w:p w:rsidR="00047211" w:rsidRDefault="00047211">
            <w:pPr>
              <w:pStyle w:val="40"/>
            </w:pPr>
          </w:p>
        </w:tc>
        <w:tc>
          <w:tcPr>
            <w:tcW w:w="4535" w:type="dxa"/>
            <w:vAlign w:val="center"/>
          </w:tcPr>
          <w:p w:rsidR="00047211" w:rsidRDefault="003C3CB4">
            <w:pPr>
              <w:pStyle w:val="2"/>
            </w:pPr>
            <w:r>
              <w:t>五、教育支出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六、科学技术支出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七、文化旅游体育与传媒支出</w:t>
            </w:r>
          </w:p>
        </w:tc>
        <w:tc>
          <w:tcPr>
            <w:tcW w:w="2126" w:type="dxa"/>
            <w:vAlign w:val="center"/>
          </w:tcPr>
          <w:p w:rsidR="00047211" w:rsidRDefault="003C3CB4">
            <w:pPr>
              <w:pStyle w:val="40"/>
            </w:pPr>
            <w:r>
              <w:t>61.11</w:t>
            </w:r>
          </w:p>
        </w:tc>
      </w:tr>
      <w:tr w:rsidR="00047211">
        <w:trPr>
          <w:trHeight w:val="369"/>
          <w:jc w:val="center"/>
        </w:trPr>
        <w:tc>
          <w:tcPr>
            <w:tcW w:w="850" w:type="dxa"/>
            <w:vAlign w:val="center"/>
          </w:tcPr>
          <w:p w:rsidR="00047211" w:rsidRDefault="003C3CB4">
            <w:pPr>
              <w:pStyle w:val="3"/>
            </w:pPr>
            <w:r>
              <w:t>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八、社会保障和就业支出</w:t>
            </w:r>
          </w:p>
        </w:tc>
        <w:tc>
          <w:tcPr>
            <w:tcW w:w="2126" w:type="dxa"/>
            <w:vAlign w:val="center"/>
          </w:tcPr>
          <w:p w:rsidR="00047211" w:rsidRDefault="003C3CB4">
            <w:pPr>
              <w:pStyle w:val="40"/>
            </w:pPr>
            <w:r>
              <w:t>7.61</w:t>
            </w:r>
          </w:p>
        </w:tc>
      </w:tr>
      <w:tr w:rsidR="00047211">
        <w:trPr>
          <w:trHeight w:val="369"/>
          <w:jc w:val="center"/>
        </w:trPr>
        <w:tc>
          <w:tcPr>
            <w:tcW w:w="850" w:type="dxa"/>
            <w:vAlign w:val="center"/>
          </w:tcPr>
          <w:p w:rsidR="00047211" w:rsidRDefault="003C3CB4">
            <w:pPr>
              <w:pStyle w:val="3"/>
            </w:pPr>
            <w:r>
              <w:t>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九、社会保险基金支出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十、卫生健康支出</w:t>
            </w:r>
          </w:p>
        </w:tc>
        <w:tc>
          <w:tcPr>
            <w:tcW w:w="2126" w:type="dxa"/>
            <w:vAlign w:val="center"/>
          </w:tcPr>
          <w:p w:rsidR="00047211" w:rsidRDefault="003C3CB4">
            <w:pPr>
              <w:pStyle w:val="40"/>
            </w:pPr>
            <w:r>
              <w:t>2.86</w:t>
            </w:r>
          </w:p>
        </w:tc>
      </w:tr>
      <w:tr w:rsidR="00047211">
        <w:trPr>
          <w:trHeight w:val="369"/>
          <w:jc w:val="center"/>
        </w:trPr>
        <w:tc>
          <w:tcPr>
            <w:tcW w:w="850" w:type="dxa"/>
            <w:vAlign w:val="center"/>
          </w:tcPr>
          <w:p w:rsidR="00047211" w:rsidRDefault="003C3CB4">
            <w:pPr>
              <w:pStyle w:val="3"/>
            </w:pPr>
            <w:r>
              <w:t>11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十一、节能环保支出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十二、城乡社区支出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十三、农林水支出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十四、交通运输支出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十五、资源勘探工业信息等支出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十六、商业服务业等支出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十七、金融支出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十八、援助其他地区支出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十九、自然资源海洋气象等支出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二十、住房保障支出</w:t>
            </w:r>
          </w:p>
        </w:tc>
        <w:tc>
          <w:tcPr>
            <w:tcW w:w="2126" w:type="dxa"/>
            <w:vAlign w:val="center"/>
          </w:tcPr>
          <w:p w:rsidR="00047211" w:rsidRDefault="003C3CB4">
            <w:pPr>
              <w:pStyle w:val="40"/>
            </w:pPr>
            <w:r>
              <w:t>3.78</w:t>
            </w:r>
          </w:p>
        </w:tc>
      </w:tr>
      <w:tr w:rsidR="00047211">
        <w:trPr>
          <w:trHeight w:val="369"/>
          <w:jc w:val="center"/>
        </w:trPr>
        <w:tc>
          <w:tcPr>
            <w:tcW w:w="850" w:type="dxa"/>
            <w:vAlign w:val="center"/>
          </w:tcPr>
          <w:p w:rsidR="00047211" w:rsidRDefault="003C3CB4">
            <w:pPr>
              <w:pStyle w:val="3"/>
            </w:pPr>
            <w:r>
              <w:t>21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二十一、粮油物资储备支出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二十二、国有资本经营预算支出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二十三、灾害防治及应急管理支出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二十四、预备费</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二十五、其他支出</w:t>
            </w:r>
          </w:p>
        </w:tc>
        <w:tc>
          <w:tcPr>
            <w:tcW w:w="2126" w:type="dxa"/>
            <w:vAlign w:val="center"/>
          </w:tcPr>
          <w:p w:rsidR="00047211" w:rsidRDefault="003C3CB4">
            <w:pPr>
              <w:pStyle w:val="40"/>
            </w:pPr>
            <w:r>
              <w:t>22.54</w:t>
            </w:r>
          </w:p>
        </w:tc>
      </w:tr>
      <w:tr w:rsidR="00047211">
        <w:trPr>
          <w:trHeight w:val="369"/>
          <w:jc w:val="center"/>
        </w:trPr>
        <w:tc>
          <w:tcPr>
            <w:tcW w:w="850" w:type="dxa"/>
            <w:vAlign w:val="center"/>
          </w:tcPr>
          <w:p w:rsidR="00047211" w:rsidRDefault="003C3CB4">
            <w:pPr>
              <w:pStyle w:val="3"/>
            </w:pPr>
            <w:r>
              <w:t>26</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二十六、转移性支出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二十七、债务还本支出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二十八、债务付息支出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二十九、债务发行费用支出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三十、抗疫特别国债安排的支出</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4536" w:type="dxa"/>
            <w:vAlign w:val="center"/>
          </w:tcPr>
          <w:p w:rsidR="00047211" w:rsidRDefault="00047211">
            <w:pPr>
              <w:pStyle w:val="2"/>
            </w:pPr>
          </w:p>
        </w:tc>
        <w:tc>
          <w:tcPr>
            <w:tcW w:w="2126" w:type="dxa"/>
            <w:vAlign w:val="center"/>
          </w:tcPr>
          <w:p w:rsidR="00047211" w:rsidRDefault="00047211">
            <w:pPr>
              <w:pStyle w:val="40"/>
            </w:pPr>
          </w:p>
        </w:tc>
        <w:tc>
          <w:tcPr>
            <w:tcW w:w="4535" w:type="dxa"/>
            <w:vAlign w:val="center"/>
          </w:tcPr>
          <w:p w:rsidR="00047211" w:rsidRDefault="003C3CB4">
            <w:pPr>
              <w:pStyle w:val="2"/>
            </w:pPr>
            <w:r>
              <w:t>三十一、人行科目</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4536" w:type="dxa"/>
            <w:vAlign w:val="center"/>
          </w:tcPr>
          <w:p w:rsidR="00047211" w:rsidRDefault="003C3CB4">
            <w:pPr>
              <w:pStyle w:val="6"/>
            </w:pPr>
            <w:r>
              <w:t>本年收入合计</w:t>
            </w:r>
          </w:p>
        </w:tc>
        <w:tc>
          <w:tcPr>
            <w:tcW w:w="2126" w:type="dxa"/>
            <w:vAlign w:val="center"/>
          </w:tcPr>
          <w:p w:rsidR="00047211" w:rsidRDefault="003C3CB4">
            <w:pPr>
              <w:pStyle w:val="7"/>
            </w:pPr>
            <w:r>
              <w:t>75.36</w:t>
            </w:r>
          </w:p>
        </w:tc>
        <w:tc>
          <w:tcPr>
            <w:tcW w:w="4535" w:type="dxa"/>
            <w:vAlign w:val="center"/>
          </w:tcPr>
          <w:p w:rsidR="00047211" w:rsidRDefault="003C3CB4">
            <w:pPr>
              <w:pStyle w:val="6"/>
            </w:pPr>
            <w:r>
              <w:t>本年支出合计</w:t>
            </w:r>
          </w:p>
        </w:tc>
        <w:tc>
          <w:tcPr>
            <w:tcW w:w="2126" w:type="dxa"/>
            <w:vAlign w:val="center"/>
          </w:tcPr>
          <w:p w:rsidR="00047211" w:rsidRDefault="003C3CB4">
            <w:pPr>
              <w:pStyle w:val="7"/>
            </w:pPr>
            <w:r>
              <w:t>97.90</w:t>
            </w:r>
          </w:p>
        </w:tc>
      </w:tr>
      <w:tr w:rsidR="00047211">
        <w:trPr>
          <w:trHeight w:val="369"/>
          <w:jc w:val="center"/>
        </w:trPr>
        <w:tc>
          <w:tcPr>
            <w:tcW w:w="850" w:type="dxa"/>
            <w:vAlign w:val="center"/>
          </w:tcPr>
          <w:p w:rsidR="00047211" w:rsidRDefault="003C3CB4">
            <w:pPr>
              <w:pStyle w:val="3"/>
            </w:pPr>
            <w:r>
              <w:t>33</w:t>
            </w:r>
          </w:p>
        </w:tc>
        <w:tc>
          <w:tcPr>
            <w:tcW w:w="4536" w:type="dxa"/>
            <w:vAlign w:val="center"/>
          </w:tcPr>
          <w:p w:rsidR="00047211" w:rsidRDefault="003C3CB4">
            <w:pPr>
              <w:pStyle w:val="2"/>
            </w:pPr>
            <w:r>
              <w:t>上年结转结余</w:t>
            </w:r>
          </w:p>
        </w:tc>
        <w:tc>
          <w:tcPr>
            <w:tcW w:w="2126" w:type="dxa"/>
            <w:vAlign w:val="center"/>
          </w:tcPr>
          <w:p w:rsidR="00047211" w:rsidRDefault="003C3CB4">
            <w:pPr>
              <w:pStyle w:val="40"/>
            </w:pPr>
            <w:r>
              <w:t>22.54</w:t>
            </w:r>
          </w:p>
        </w:tc>
        <w:tc>
          <w:tcPr>
            <w:tcW w:w="4535" w:type="dxa"/>
            <w:vAlign w:val="center"/>
          </w:tcPr>
          <w:p w:rsidR="00047211" w:rsidRDefault="003C3CB4">
            <w:pPr>
              <w:pStyle w:val="2"/>
            </w:pPr>
            <w:r>
              <w:t>年终结转结余</w:t>
            </w:r>
          </w:p>
        </w:tc>
        <w:tc>
          <w:tcPr>
            <w:tcW w:w="2126"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4536" w:type="dxa"/>
            <w:vAlign w:val="center"/>
          </w:tcPr>
          <w:p w:rsidR="00047211" w:rsidRDefault="003C3CB4">
            <w:pPr>
              <w:pStyle w:val="6"/>
            </w:pPr>
            <w:r>
              <w:t>收入总计</w:t>
            </w:r>
          </w:p>
        </w:tc>
        <w:tc>
          <w:tcPr>
            <w:tcW w:w="2126" w:type="dxa"/>
            <w:vAlign w:val="center"/>
          </w:tcPr>
          <w:p w:rsidR="00047211" w:rsidRDefault="003C3CB4">
            <w:pPr>
              <w:pStyle w:val="7"/>
            </w:pPr>
            <w:r>
              <w:t>97.90</w:t>
            </w:r>
          </w:p>
        </w:tc>
        <w:tc>
          <w:tcPr>
            <w:tcW w:w="4535" w:type="dxa"/>
            <w:vAlign w:val="center"/>
          </w:tcPr>
          <w:p w:rsidR="00047211" w:rsidRDefault="003C3CB4">
            <w:pPr>
              <w:pStyle w:val="6"/>
            </w:pPr>
            <w:r>
              <w:t>支出总计</w:t>
            </w:r>
          </w:p>
        </w:tc>
        <w:tc>
          <w:tcPr>
            <w:tcW w:w="2126" w:type="dxa"/>
            <w:vAlign w:val="center"/>
          </w:tcPr>
          <w:p w:rsidR="00047211" w:rsidRDefault="003C3CB4">
            <w:pPr>
              <w:pStyle w:val="7"/>
            </w:pPr>
            <w:r>
              <w:t>97.90</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单位预算收入总表</w:t>
      </w:r>
    </w:p>
    <w:tbl>
      <w:tblPr>
        <w:tblW w:w="14571"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680"/>
        <w:gridCol w:w="992"/>
        <w:gridCol w:w="1559"/>
        <w:gridCol w:w="1134"/>
        <w:gridCol w:w="1134"/>
        <w:gridCol w:w="1134"/>
        <w:gridCol w:w="1134"/>
        <w:gridCol w:w="1134"/>
        <w:gridCol w:w="1134"/>
        <w:gridCol w:w="1134"/>
        <w:gridCol w:w="1134"/>
        <w:gridCol w:w="1134"/>
        <w:gridCol w:w="1134"/>
      </w:tblGrid>
      <w:tr w:rsidR="00047211">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3402" w:type="dxa"/>
            <w:gridSpan w:val="3"/>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670" w:type="dxa"/>
            <w:gridSpan w:val="5"/>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680" w:type="dxa"/>
            <w:vMerge w:val="restart"/>
            <w:vAlign w:val="center"/>
          </w:tcPr>
          <w:p w:rsidR="00047211" w:rsidRDefault="003C3CB4">
            <w:pPr>
              <w:pStyle w:val="10"/>
            </w:pPr>
            <w:r>
              <w:t>序号</w:t>
            </w:r>
          </w:p>
        </w:tc>
        <w:tc>
          <w:tcPr>
            <w:tcW w:w="2551" w:type="dxa"/>
            <w:gridSpan w:val="2"/>
            <w:vAlign w:val="center"/>
          </w:tcPr>
          <w:p w:rsidR="00047211" w:rsidRDefault="003C3CB4">
            <w:pPr>
              <w:pStyle w:val="10"/>
            </w:pPr>
            <w:r>
              <w:t>功能分类科目</w:t>
            </w:r>
          </w:p>
        </w:tc>
        <w:tc>
          <w:tcPr>
            <w:tcW w:w="1134" w:type="dxa"/>
            <w:vMerge w:val="restart"/>
            <w:vAlign w:val="center"/>
          </w:tcPr>
          <w:p w:rsidR="00047211" w:rsidRDefault="003C3CB4">
            <w:pPr>
              <w:pStyle w:val="10"/>
            </w:pPr>
            <w:r>
              <w:t>合计</w:t>
            </w:r>
          </w:p>
        </w:tc>
        <w:tc>
          <w:tcPr>
            <w:tcW w:w="9072" w:type="dxa"/>
            <w:gridSpan w:val="8"/>
            <w:vAlign w:val="center"/>
          </w:tcPr>
          <w:p w:rsidR="00047211" w:rsidRDefault="003C3CB4">
            <w:pPr>
              <w:pStyle w:val="10"/>
            </w:pPr>
            <w:r>
              <w:t>本年收入</w:t>
            </w:r>
          </w:p>
        </w:tc>
        <w:tc>
          <w:tcPr>
            <w:tcW w:w="1134" w:type="dxa"/>
            <w:vMerge w:val="restart"/>
            <w:vAlign w:val="center"/>
          </w:tcPr>
          <w:p w:rsidR="00047211" w:rsidRDefault="003C3CB4">
            <w:pPr>
              <w:pStyle w:val="10"/>
            </w:pPr>
            <w:r>
              <w:t>上年结转</w:t>
            </w:r>
          </w:p>
        </w:tc>
      </w:tr>
      <w:tr w:rsidR="00047211">
        <w:trPr>
          <w:trHeight w:val="369"/>
          <w:tblHeader/>
          <w:jc w:val="center"/>
        </w:trPr>
        <w:tc>
          <w:tcPr>
            <w:tcW w:w="680" w:type="dxa"/>
            <w:vMerge/>
          </w:tcPr>
          <w:p w:rsidR="00047211" w:rsidRDefault="00047211"/>
        </w:tc>
        <w:tc>
          <w:tcPr>
            <w:tcW w:w="992" w:type="dxa"/>
            <w:vAlign w:val="center"/>
          </w:tcPr>
          <w:p w:rsidR="00047211" w:rsidRDefault="003C3CB4">
            <w:pPr>
              <w:pStyle w:val="10"/>
            </w:pPr>
            <w:r>
              <w:t>科目</w:t>
            </w:r>
            <w:r>
              <w:t xml:space="preserve">    </w:t>
            </w:r>
            <w:r>
              <w:t>编码</w:t>
            </w:r>
          </w:p>
        </w:tc>
        <w:tc>
          <w:tcPr>
            <w:tcW w:w="1559" w:type="dxa"/>
            <w:vAlign w:val="center"/>
          </w:tcPr>
          <w:p w:rsidR="00047211" w:rsidRDefault="003C3CB4">
            <w:pPr>
              <w:pStyle w:val="10"/>
            </w:pPr>
            <w:r>
              <w:t>科目名称</w:t>
            </w:r>
          </w:p>
        </w:tc>
        <w:tc>
          <w:tcPr>
            <w:tcW w:w="1134" w:type="dxa"/>
            <w:vMerge/>
          </w:tcPr>
          <w:p w:rsidR="00047211" w:rsidRDefault="00047211"/>
        </w:tc>
        <w:tc>
          <w:tcPr>
            <w:tcW w:w="1134" w:type="dxa"/>
            <w:vAlign w:val="center"/>
          </w:tcPr>
          <w:p w:rsidR="00047211" w:rsidRDefault="003C3CB4">
            <w:pPr>
              <w:pStyle w:val="10"/>
            </w:pPr>
            <w:r>
              <w:t>小计</w:t>
            </w:r>
          </w:p>
        </w:tc>
        <w:tc>
          <w:tcPr>
            <w:tcW w:w="1134" w:type="dxa"/>
            <w:vAlign w:val="center"/>
          </w:tcPr>
          <w:p w:rsidR="00047211" w:rsidRDefault="003C3CB4">
            <w:pPr>
              <w:pStyle w:val="10"/>
            </w:pPr>
            <w:r>
              <w:t>财政拨款</w:t>
            </w:r>
            <w:r>
              <w:t xml:space="preserve"> </w:t>
            </w:r>
            <w:r>
              <w:t>收入</w:t>
            </w:r>
          </w:p>
        </w:tc>
        <w:tc>
          <w:tcPr>
            <w:tcW w:w="1134" w:type="dxa"/>
            <w:vAlign w:val="center"/>
          </w:tcPr>
          <w:p w:rsidR="00047211" w:rsidRDefault="003C3CB4">
            <w:pPr>
              <w:pStyle w:val="10"/>
            </w:pPr>
            <w:r>
              <w:t>财政专户</w:t>
            </w:r>
            <w:r>
              <w:t xml:space="preserve"> </w:t>
            </w:r>
            <w:r>
              <w:t>收入</w:t>
            </w:r>
          </w:p>
        </w:tc>
        <w:tc>
          <w:tcPr>
            <w:tcW w:w="1134" w:type="dxa"/>
            <w:vAlign w:val="center"/>
          </w:tcPr>
          <w:p w:rsidR="00047211" w:rsidRDefault="003C3CB4">
            <w:pPr>
              <w:pStyle w:val="10"/>
            </w:pPr>
            <w:r>
              <w:t>事业收入</w:t>
            </w:r>
          </w:p>
        </w:tc>
        <w:tc>
          <w:tcPr>
            <w:tcW w:w="1134" w:type="dxa"/>
            <w:vAlign w:val="center"/>
          </w:tcPr>
          <w:p w:rsidR="00047211" w:rsidRDefault="003C3CB4">
            <w:pPr>
              <w:pStyle w:val="10"/>
            </w:pPr>
            <w:r>
              <w:t>经营收入</w:t>
            </w:r>
          </w:p>
        </w:tc>
        <w:tc>
          <w:tcPr>
            <w:tcW w:w="1134" w:type="dxa"/>
            <w:vAlign w:val="center"/>
          </w:tcPr>
          <w:p w:rsidR="00047211" w:rsidRDefault="003C3CB4">
            <w:pPr>
              <w:pStyle w:val="10"/>
            </w:pPr>
            <w:r>
              <w:t>上级补助收入</w:t>
            </w:r>
          </w:p>
        </w:tc>
        <w:tc>
          <w:tcPr>
            <w:tcW w:w="1134" w:type="dxa"/>
            <w:vAlign w:val="center"/>
          </w:tcPr>
          <w:p w:rsidR="00047211" w:rsidRDefault="003C3CB4">
            <w:pPr>
              <w:pStyle w:val="10"/>
            </w:pPr>
            <w:r>
              <w:t>附属单位上缴收入</w:t>
            </w:r>
          </w:p>
        </w:tc>
        <w:tc>
          <w:tcPr>
            <w:tcW w:w="1134" w:type="dxa"/>
            <w:vAlign w:val="center"/>
          </w:tcPr>
          <w:p w:rsidR="00047211" w:rsidRDefault="003C3CB4">
            <w:pPr>
              <w:pStyle w:val="10"/>
            </w:pPr>
            <w:r>
              <w:t>其他收入</w:t>
            </w:r>
          </w:p>
        </w:tc>
        <w:tc>
          <w:tcPr>
            <w:tcW w:w="1134" w:type="dxa"/>
            <w:vMerge/>
          </w:tcPr>
          <w:p w:rsidR="00047211" w:rsidRDefault="00047211"/>
        </w:tc>
      </w:tr>
      <w:tr w:rsidR="00047211">
        <w:trPr>
          <w:trHeight w:val="369"/>
          <w:tblHeader/>
          <w:jc w:val="center"/>
        </w:trPr>
        <w:tc>
          <w:tcPr>
            <w:tcW w:w="68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1559" w:type="dxa"/>
            <w:vAlign w:val="center"/>
          </w:tcPr>
          <w:p w:rsidR="00047211" w:rsidRDefault="003C3CB4">
            <w:pPr>
              <w:pStyle w:val="10"/>
            </w:pPr>
            <w:r>
              <w:t>2</w:t>
            </w:r>
          </w:p>
        </w:tc>
        <w:tc>
          <w:tcPr>
            <w:tcW w:w="1134" w:type="dxa"/>
            <w:vAlign w:val="center"/>
          </w:tcPr>
          <w:p w:rsidR="00047211" w:rsidRDefault="003C3CB4">
            <w:pPr>
              <w:pStyle w:val="10"/>
            </w:pPr>
            <w:r>
              <w:t>3</w:t>
            </w:r>
          </w:p>
        </w:tc>
        <w:tc>
          <w:tcPr>
            <w:tcW w:w="1134" w:type="dxa"/>
            <w:vAlign w:val="center"/>
          </w:tcPr>
          <w:p w:rsidR="00047211" w:rsidRDefault="003C3CB4">
            <w:pPr>
              <w:pStyle w:val="10"/>
            </w:pPr>
            <w:r>
              <w:t>4</w:t>
            </w:r>
          </w:p>
        </w:tc>
        <w:tc>
          <w:tcPr>
            <w:tcW w:w="1134" w:type="dxa"/>
            <w:vAlign w:val="center"/>
          </w:tcPr>
          <w:p w:rsidR="00047211" w:rsidRDefault="003C3CB4">
            <w:pPr>
              <w:pStyle w:val="10"/>
            </w:pPr>
            <w:r>
              <w:t>5</w:t>
            </w:r>
          </w:p>
        </w:tc>
        <w:tc>
          <w:tcPr>
            <w:tcW w:w="1134" w:type="dxa"/>
            <w:vAlign w:val="center"/>
          </w:tcPr>
          <w:p w:rsidR="00047211" w:rsidRDefault="003C3CB4">
            <w:pPr>
              <w:pStyle w:val="10"/>
            </w:pPr>
            <w:r>
              <w:t>6</w:t>
            </w:r>
          </w:p>
        </w:tc>
        <w:tc>
          <w:tcPr>
            <w:tcW w:w="1134" w:type="dxa"/>
            <w:vAlign w:val="center"/>
          </w:tcPr>
          <w:p w:rsidR="00047211" w:rsidRDefault="003C3CB4">
            <w:pPr>
              <w:pStyle w:val="10"/>
            </w:pPr>
            <w:r>
              <w:t>7</w:t>
            </w:r>
          </w:p>
        </w:tc>
        <w:tc>
          <w:tcPr>
            <w:tcW w:w="1134" w:type="dxa"/>
            <w:vAlign w:val="center"/>
          </w:tcPr>
          <w:p w:rsidR="00047211" w:rsidRDefault="003C3CB4">
            <w:pPr>
              <w:pStyle w:val="10"/>
            </w:pPr>
            <w:r>
              <w:t>8</w:t>
            </w:r>
          </w:p>
        </w:tc>
        <w:tc>
          <w:tcPr>
            <w:tcW w:w="1134" w:type="dxa"/>
            <w:vAlign w:val="center"/>
          </w:tcPr>
          <w:p w:rsidR="00047211" w:rsidRDefault="003C3CB4">
            <w:pPr>
              <w:pStyle w:val="10"/>
            </w:pPr>
            <w:r>
              <w:t>9</w:t>
            </w:r>
          </w:p>
        </w:tc>
        <w:tc>
          <w:tcPr>
            <w:tcW w:w="1134" w:type="dxa"/>
            <w:vAlign w:val="center"/>
          </w:tcPr>
          <w:p w:rsidR="00047211" w:rsidRDefault="003C3CB4">
            <w:pPr>
              <w:pStyle w:val="10"/>
            </w:pPr>
            <w:r>
              <w:t>10</w:t>
            </w:r>
          </w:p>
        </w:tc>
        <w:tc>
          <w:tcPr>
            <w:tcW w:w="1134" w:type="dxa"/>
            <w:vAlign w:val="center"/>
          </w:tcPr>
          <w:p w:rsidR="00047211" w:rsidRDefault="003C3CB4">
            <w:pPr>
              <w:pStyle w:val="10"/>
            </w:pPr>
            <w:r>
              <w:t>11</w:t>
            </w:r>
          </w:p>
        </w:tc>
        <w:tc>
          <w:tcPr>
            <w:tcW w:w="1134" w:type="dxa"/>
            <w:vAlign w:val="center"/>
          </w:tcPr>
          <w:p w:rsidR="00047211" w:rsidRDefault="003C3CB4">
            <w:pPr>
              <w:pStyle w:val="10"/>
            </w:pPr>
            <w:r>
              <w:t>12</w:t>
            </w:r>
          </w:p>
        </w:tc>
      </w:tr>
      <w:tr w:rsidR="00047211">
        <w:trPr>
          <w:trHeight w:val="369"/>
          <w:jc w:val="center"/>
        </w:trPr>
        <w:tc>
          <w:tcPr>
            <w:tcW w:w="680" w:type="dxa"/>
            <w:vAlign w:val="center"/>
          </w:tcPr>
          <w:p w:rsidR="00047211" w:rsidRDefault="003C3CB4">
            <w:pPr>
              <w:pStyle w:val="3"/>
            </w:pPr>
            <w:r>
              <w:t>1</w:t>
            </w:r>
          </w:p>
        </w:tc>
        <w:tc>
          <w:tcPr>
            <w:tcW w:w="992" w:type="dxa"/>
            <w:vAlign w:val="center"/>
          </w:tcPr>
          <w:p w:rsidR="00047211" w:rsidRDefault="00047211">
            <w:pPr>
              <w:pStyle w:val="5"/>
            </w:pPr>
          </w:p>
        </w:tc>
        <w:tc>
          <w:tcPr>
            <w:tcW w:w="1559" w:type="dxa"/>
            <w:vAlign w:val="center"/>
          </w:tcPr>
          <w:p w:rsidR="00047211" w:rsidRDefault="003C3CB4">
            <w:pPr>
              <w:pStyle w:val="6"/>
            </w:pPr>
            <w:r>
              <w:t>合计</w:t>
            </w:r>
          </w:p>
        </w:tc>
        <w:tc>
          <w:tcPr>
            <w:tcW w:w="1134" w:type="dxa"/>
            <w:vAlign w:val="center"/>
          </w:tcPr>
          <w:p w:rsidR="00047211" w:rsidRDefault="003C3CB4">
            <w:pPr>
              <w:pStyle w:val="7"/>
            </w:pPr>
            <w:r>
              <w:t>97.90</w:t>
            </w:r>
          </w:p>
        </w:tc>
        <w:tc>
          <w:tcPr>
            <w:tcW w:w="1134" w:type="dxa"/>
            <w:vAlign w:val="center"/>
          </w:tcPr>
          <w:p w:rsidR="00047211" w:rsidRDefault="003C3CB4">
            <w:pPr>
              <w:pStyle w:val="7"/>
            </w:pPr>
            <w:r>
              <w:t>75.36</w:t>
            </w:r>
          </w:p>
        </w:tc>
        <w:tc>
          <w:tcPr>
            <w:tcW w:w="1134" w:type="dxa"/>
            <w:vAlign w:val="center"/>
          </w:tcPr>
          <w:p w:rsidR="00047211" w:rsidRDefault="003C3CB4">
            <w:pPr>
              <w:pStyle w:val="7"/>
            </w:pPr>
            <w:r>
              <w:t>75.36</w:t>
            </w: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047211">
            <w:pPr>
              <w:pStyle w:val="7"/>
            </w:pPr>
          </w:p>
        </w:tc>
        <w:tc>
          <w:tcPr>
            <w:tcW w:w="1134" w:type="dxa"/>
            <w:vAlign w:val="center"/>
          </w:tcPr>
          <w:p w:rsidR="00047211" w:rsidRDefault="003C3CB4">
            <w:pPr>
              <w:pStyle w:val="7"/>
            </w:pPr>
            <w:r>
              <w:t>22.54</w:t>
            </w:r>
          </w:p>
        </w:tc>
      </w:tr>
      <w:tr w:rsidR="00047211">
        <w:trPr>
          <w:trHeight w:val="369"/>
          <w:jc w:val="center"/>
        </w:trPr>
        <w:tc>
          <w:tcPr>
            <w:tcW w:w="680" w:type="dxa"/>
            <w:vAlign w:val="center"/>
          </w:tcPr>
          <w:p w:rsidR="00047211" w:rsidRDefault="003C3CB4">
            <w:pPr>
              <w:pStyle w:val="3"/>
            </w:pPr>
            <w:r>
              <w:t>2</w:t>
            </w:r>
          </w:p>
        </w:tc>
        <w:tc>
          <w:tcPr>
            <w:tcW w:w="992" w:type="dxa"/>
            <w:vAlign w:val="center"/>
          </w:tcPr>
          <w:p w:rsidR="00047211" w:rsidRDefault="003C3CB4">
            <w:pPr>
              <w:pStyle w:val="2"/>
            </w:pPr>
            <w:r>
              <w:t>207</w:t>
            </w:r>
          </w:p>
        </w:tc>
        <w:tc>
          <w:tcPr>
            <w:tcW w:w="1559" w:type="dxa"/>
            <w:vAlign w:val="center"/>
          </w:tcPr>
          <w:p w:rsidR="00047211" w:rsidRDefault="003C3CB4">
            <w:pPr>
              <w:pStyle w:val="2"/>
            </w:pPr>
            <w:r>
              <w:t>文化旅游体育与传媒支出</w:t>
            </w:r>
          </w:p>
        </w:tc>
        <w:tc>
          <w:tcPr>
            <w:tcW w:w="1134" w:type="dxa"/>
            <w:vAlign w:val="center"/>
          </w:tcPr>
          <w:p w:rsidR="00047211" w:rsidRDefault="003C3CB4">
            <w:pPr>
              <w:pStyle w:val="40"/>
            </w:pPr>
            <w:r>
              <w:t>61.11</w:t>
            </w:r>
          </w:p>
        </w:tc>
        <w:tc>
          <w:tcPr>
            <w:tcW w:w="1134" w:type="dxa"/>
            <w:vAlign w:val="center"/>
          </w:tcPr>
          <w:p w:rsidR="00047211" w:rsidRDefault="003C3CB4">
            <w:pPr>
              <w:pStyle w:val="40"/>
            </w:pPr>
            <w:r>
              <w:t>61.11</w:t>
            </w:r>
          </w:p>
        </w:tc>
        <w:tc>
          <w:tcPr>
            <w:tcW w:w="1134" w:type="dxa"/>
            <w:vAlign w:val="center"/>
          </w:tcPr>
          <w:p w:rsidR="00047211" w:rsidRDefault="003C3CB4">
            <w:pPr>
              <w:pStyle w:val="40"/>
            </w:pPr>
            <w:r>
              <w:t>61.11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3</w:t>
            </w:r>
          </w:p>
        </w:tc>
        <w:tc>
          <w:tcPr>
            <w:tcW w:w="992" w:type="dxa"/>
            <w:vAlign w:val="center"/>
          </w:tcPr>
          <w:p w:rsidR="00047211" w:rsidRDefault="003C3CB4">
            <w:pPr>
              <w:pStyle w:val="2"/>
            </w:pPr>
            <w:r>
              <w:t>20701</w:t>
            </w:r>
          </w:p>
        </w:tc>
        <w:tc>
          <w:tcPr>
            <w:tcW w:w="1559" w:type="dxa"/>
            <w:vAlign w:val="center"/>
          </w:tcPr>
          <w:p w:rsidR="00047211" w:rsidRDefault="003C3CB4">
            <w:pPr>
              <w:pStyle w:val="2"/>
            </w:pPr>
            <w:r>
              <w:t>文化和旅游</w:t>
            </w:r>
          </w:p>
        </w:tc>
        <w:tc>
          <w:tcPr>
            <w:tcW w:w="1134" w:type="dxa"/>
            <w:vAlign w:val="center"/>
          </w:tcPr>
          <w:p w:rsidR="00047211" w:rsidRDefault="003C3CB4">
            <w:pPr>
              <w:pStyle w:val="40"/>
            </w:pPr>
            <w:r>
              <w:t>41.11</w:t>
            </w:r>
          </w:p>
        </w:tc>
        <w:tc>
          <w:tcPr>
            <w:tcW w:w="1134" w:type="dxa"/>
            <w:vAlign w:val="center"/>
          </w:tcPr>
          <w:p w:rsidR="00047211" w:rsidRDefault="003C3CB4">
            <w:pPr>
              <w:pStyle w:val="40"/>
            </w:pPr>
            <w:r>
              <w:t>41.11</w:t>
            </w:r>
          </w:p>
        </w:tc>
        <w:tc>
          <w:tcPr>
            <w:tcW w:w="1134" w:type="dxa"/>
            <w:vAlign w:val="center"/>
          </w:tcPr>
          <w:p w:rsidR="00047211" w:rsidRDefault="003C3CB4">
            <w:pPr>
              <w:pStyle w:val="40"/>
            </w:pPr>
            <w:r>
              <w:t>41.11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4</w:t>
            </w:r>
          </w:p>
        </w:tc>
        <w:tc>
          <w:tcPr>
            <w:tcW w:w="992" w:type="dxa"/>
            <w:vAlign w:val="center"/>
          </w:tcPr>
          <w:p w:rsidR="00047211" w:rsidRDefault="003C3CB4">
            <w:pPr>
              <w:pStyle w:val="2"/>
            </w:pPr>
            <w:r>
              <w:t>2070104</w:t>
            </w:r>
          </w:p>
        </w:tc>
        <w:tc>
          <w:tcPr>
            <w:tcW w:w="1559" w:type="dxa"/>
            <w:vAlign w:val="center"/>
          </w:tcPr>
          <w:p w:rsidR="00047211" w:rsidRDefault="003C3CB4">
            <w:pPr>
              <w:pStyle w:val="2"/>
            </w:pPr>
            <w:r>
              <w:t>图书馆</w:t>
            </w:r>
          </w:p>
        </w:tc>
        <w:tc>
          <w:tcPr>
            <w:tcW w:w="1134" w:type="dxa"/>
            <w:vAlign w:val="center"/>
          </w:tcPr>
          <w:p w:rsidR="00047211" w:rsidRDefault="003C3CB4">
            <w:pPr>
              <w:pStyle w:val="40"/>
            </w:pPr>
            <w:r>
              <w:t>41.11</w:t>
            </w:r>
          </w:p>
        </w:tc>
        <w:tc>
          <w:tcPr>
            <w:tcW w:w="1134" w:type="dxa"/>
            <w:vAlign w:val="center"/>
          </w:tcPr>
          <w:p w:rsidR="00047211" w:rsidRDefault="003C3CB4">
            <w:pPr>
              <w:pStyle w:val="40"/>
            </w:pPr>
            <w:r>
              <w:t>41.11</w:t>
            </w:r>
          </w:p>
        </w:tc>
        <w:tc>
          <w:tcPr>
            <w:tcW w:w="1134" w:type="dxa"/>
            <w:vAlign w:val="center"/>
          </w:tcPr>
          <w:p w:rsidR="00047211" w:rsidRDefault="003C3CB4">
            <w:pPr>
              <w:pStyle w:val="40"/>
            </w:pPr>
            <w:r>
              <w:t>41.11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5</w:t>
            </w:r>
          </w:p>
        </w:tc>
        <w:tc>
          <w:tcPr>
            <w:tcW w:w="992" w:type="dxa"/>
            <w:vAlign w:val="center"/>
          </w:tcPr>
          <w:p w:rsidR="00047211" w:rsidRDefault="003C3CB4">
            <w:pPr>
              <w:pStyle w:val="2"/>
            </w:pPr>
            <w:r>
              <w:t>20799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20.00</w:t>
            </w:r>
          </w:p>
        </w:tc>
        <w:tc>
          <w:tcPr>
            <w:tcW w:w="1134" w:type="dxa"/>
            <w:vAlign w:val="center"/>
          </w:tcPr>
          <w:p w:rsidR="00047211" w:rsidRDefault="003C3CB4">
            <w:pPr>
              <w:pStyle w:val="40"/>
            </w:pPr>
            <w:r>
              <w:t>20.00</w:t>
            </w:r>
          </w:p>
        </w:tc>
        <w:tc>
          <w:tcPr>
            <w:tcW w:w="1134" w:type="dxa"/>
            <w:vAlign w:val="center"/>
          </w:tcPr>
          <w:p w:rsidR="00047211" w:rsidRDefault="003C3CB4">
            <w:pPr>
              <w:pStyle w:val="40"/>
            </w:pPr>
            <w:r>
              <w:t>20.00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6</w:t>
            </w:r>
          </w:p>
        </w:tc>
        <w:tc>
          <w:tcPr>
            <w:tcW w:w="992" w:type="dxa"/>
            <w:vAlign w:val="center"/>
          </w:tcPr>
          <w:p w:rsidR="00047211" w:rsidRDefault="003C3CB4">
            <w:pPr>
              <w:pStyle w:val="2"/>
            </w:pPr>
            <w:r>
              <w:t>2079999</w:t>
            </w:r>
          </w:p>
        </w:tc>
        <w:tc>
          <w:tcPr>
            <w:tcW w:w="1559" w:type="dxa"/>
            <w:vAlign w:val="center"/>
          </w:tcPr>
          <w:p w:rsidR="00047211" w:rsidRDefault="003C3CB4">
            <w:pPr>
              <w:pStyle w:val="2"/>
            </w:pPr>
            <w:r>
              <w:t>其他文化旅游体育与传媒支出</w:t>
            </w:r>
          </w:p>
        </w:tc>
        <w:tc>
          <w:tcPr>
            <w:tcW w:w="1134" w:type="dxa"/>
            <w:vAlign w:val="center"/>
          </w:tcPr>
          <w:p w:rsidR="00047211" w:rsidRDefault="003C3CB4">
            <w:pPr>
              <w:pStyle w:val="40"/>
            </w:pPr>
            <w:r>
              <w:t>20.00</w:t>
            </w:r>
          </w:p>
        </w:tc>
        <w:tc>
          <w:tcPr>
            <w:tcW w:w="1134" w:type="dxa"/>
            <w:vAlign w:val="center"/>
          </w:tcPr>
          <w:p w:rsidR="00047211" w:rsidRDefault="003C3CB4">
            <w:pPr>
              <w:pStyle w:val="40"/>
            </w:pPr>
            <w:r>
              <w:t>20.00</w:t>
            </w:r>
          </w:p>
        </w:tc>
        <w:tc>
          <w:tcPr>
            <w:tcW w:w="1134" w:type="dxa"/>
            <w:vAlign w:val="center"/>
          </w:tcPr>
          <w:p w:rsidR="00047211" w:rsidRDefault="003C3CB4">
            <w:pPr>
              <w:pStyle w:val="40"/>
            </w:pPr>
            <w:r>
              <w:t>20.00</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7</w:t>
            </w:r>
          </w:p>
        </w:tc>
        <w:tc>
          <w:tcPr>
            <w:tcW w:w="992" w:type="dxa"/>
            <w:vAlign w:val="center"/>
          </w:tcPr>
          <w:p w:rsidR="00047211" w:rsidRDefault="003C3CB4">
            <w:pPr>
              <w:pStyle w:val="2"/>
            </w:pPr>
            <w:r>
              <w:t>208</w:t>
            </w:r>
          </w:p>
        </w:tc>
        <w:tc>
          <w:tcPr>
            <w:tcW w:w="1559" w:type="dxa"/>
            <w:vAlign w:val="center"/>
          </w:tcPr>
          <w:p w:rsidR="00047211" w:rsidRDefault="003C3CB4">
            <w:pPr>
              <w:pStyle w:val="2"/>
            </w:pPr>
            <w:r>
              <w:t>社会保障和就业支出</w:t>
            </w:r>
          </w:p>
        </w:tc>
        <w:tc>
          <w:tcPr>
            <w:tcW w:w="1134" w:type="dxa"/>
            <w:vAlign w:val="center"/>
          </w:tcPr>
          <w:p w:rsidR="00047211" w:rsidRDefault="003C3CB4">
            <w:pPr>
              <w:pStyle w:val="40"/>
            </w:pPr>
            <w:r>
              <w:t>7.61</w:t>
            </w:r>
          </w:p>
        </w:tc>
        <w:tc>
          <w:tcPr>
            <w:tcW w:w="1134" w:type="dxa"/>
            <w:vAlign w:val="center"/>
          </w:tcPr>
          <w:p w:rsidR="00047211" w:rsidRDefault="003C3CB4">
            <w:pPr>
              <w:pStyle w:val="40"/>
            </w:pPr>
            <w:r>
              <w:t>7.61</w:t>
            </w:r>
          </w:p>
        </w:tc>
        <w:tc>
          <w:tcPr>
            <w:tcW w:w="1134" w:type="dxa"/>
            <w:vAlign w:val="center"/>
          </w:tcPr>
          <w:p w:rsidR="00047211" w:rsidRDefault="003C3CB4">
            <w:pPr>
              <w:pStyle w:val="40"/>
            </w:pPr>
            <w:r>
              <w:t>7.61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8</w:t>
            </w:r>
          </w:p>
        </w:tc>
        <w:tc>
          <w:tcPr>
            <w:tcW w:w="992" w:type="dxa"/>
            <w:vAlign w:val="center"/>
          </w:tcPr>
          <w:p w:rsidR="00047211" w:rsidRDefault="003C3CB4">
            <w:pPr>
              <w:pStyle w:val="2"/>
            </w:pPr>
            <w:r>
              <w:t>20805</w:t>
            </w:r>
          </w:p>
        </w:tc>
        <w:tc>
          <w:tcPr>
            <w:tcW w:w="1559" w:type="dxa"/>
            <w:vAlign w:val="center"/>
          </w:tcPr>
          <w:p w:rsidR="00047211" w:rsidRDefault="003C3CB4">
            <w:pPr>
              <w:pStyle w:val="2"/>
            </w:pPr>
            <w:r>
              <w:t>行政事业单位养老支出</w:t>
            </w:r>
          </w:p>
        </w:tc>
        <w:tc>
          <w:tcPr>
            <w:tcW w:w="1134" w:type="dxa"/>
            <w:vAlign w:val="center"/>
          </w:tcPr>
          <w:p w:rsidR="00047211" w:rsidRDefault="003C3CB4">
            <w:pPr>
              <w:pStyle w:val="40"/>
            </w:pPr>
            <w:r>
              <w:t>7.61</w:t>
            </w:r>
          </w:p>
        </w:tc>
        <w:tc>
          <w:tcPr>
            <w:tcW w:w="1134" w:type="dxa"/>
            <w:vAlign w:val="center"/>
          </w:tcPr>
          <w:p w:rsidR="00047211" w:rsidRDefault="003C3CB4">
            <w:pPr>
              <w:pStyle w:val="40"/>
            </w:pPr>
            <w:r>
              <w:t>7.61</w:t>
            </w:r>
          </w:p>
        </w:tc>
        <w:tc>
          <w:tcPr>
            <w:tcW w:w="1134" w:type="dxa"/>
            <w:vAlign w:val="center"/>
          </w:tcPr>
          <w:p w:rsidR="00047211" w:rsidRDefault="003C3CB4">
            <w:pPr>
              <w:pStyle w:val="40"/>
            </w:pPr>
            <w:r>
              <w:t>7.61</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9</w:t>
            </w:r>
          </w:p>
        </w:tc>
        <w:tc>
          <w:tcPr>
            <w:tcW w:w="992" w:type="dxa"/>
            <w:vAlign w:val="center"/>
          </w:tcPr>
          <w:p w:rsidR="00047211" w:rsidRDefault="003C3CB4">
            <w:pPr>
              <w:pStyle w:val="2"/>
            </w:pPr>
            <w:r>
              <w:t>2080505</w:t>
            </w:r>
          </w:p>
        </w:tc>
        <w:tc>
          <w:tcPr>
            <w:tcW w:w="1559" w:type="dxa"/>
            <w:vAlign w:val="center"/>
          </w:tcPr>
          <w:p w:rsidR="00047211" w:rsidRDefault="003C3CB4">
            <w:pPr>
              <w:pStyle w:val="2"/>
            </w:pPr>
            <w:r>
              <w:t>机关事业单位基本养老保险缴费支出</w:t>
            </w:r>
          </w:p>
        </w:tc>
        <w:tc>
          <w:tcPr>
            <w:tcW w:w="1134" w:type="dxa"/>
            <w:vAlign w:val="center"/>
          </w:tcPr>
          <w:p w:rsidR="00047211" w:rsidRDefault="003C3CB4">
            <w:pPr>
              <w:pStyle w:val="40"/>
            </w:pPr>
            <w:r>
              <w:t>5.07</w:t>
            </w:r>
          </w:p>
        </w:tc>
        <w:tc>
          <w:tcPr>
            <w:tcW w:w="1134" w:type="dxa"/>
            <w:vAlign w:val="center"/>
          </w:tcPr>
          <w:p w:rsidR="00047211" w:rsidRDefault="003C3CB4">
            <w:pPr>
              <w:pStyle w:val="40"/>
            </w:pPr>
            <w:r>
              <w:t>5.07</w:t>
            </w:r>
          </w:p>
        </w:tc>
        <w:tc>
          <w:tcPr>
            <w:tcW w:w="1134" w:type="dxa"/>
            <w:vAlign w:val="center"/>
          </w:tcPr>
          <w:p w:rsidR="00047211" w:rsidRDefault="003C3CB4">
            <w:pPr>
              <w:pStyle w:val="40"/>
            </w:pPr>
            <w:r>
              <w:t>5.07</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10</w:t>
            </w:r>
          </w:p>
        </w:tc>
        <w:tc>
          <w:tcPr>
            <w:tcW w:w="992" w:type="dxa"/>
            <w:vAlign w:val="center"/>
          </w:tcPr>
          <w:p w:rsidR="00047211" w:rsidRDefault="003C3CB4">
            <w:pPr>
              <w:pStyle w:val="2"/>
            </w:pPr>
            <w:r>
              <w:t>2080506</w:t>
            </w:r>
          </w:p>
        </w:tc>
        <w:tc>
          <w:tcPr>
            <w:tcW w:w="1559" w:type="dxa"/>
            <w:vAlign w:val="center"/>
          </w:tcPr>
          <w:p w:rsidR="00047211" w:rsidRDefault="003C3CB4">
            <w:pPr>
              <w:pStyle w:val="2"/>
            </w:pPr>
            <w:r>
              <w:t>机关事业单位职业年金缴费支出</w:t>
            </w:r>
          </w:p>
        </w:tc>
        <w:tc>
          <w:tcPr>
            <w:tcW w:w="1134" w:type="dxa"/>
            <w:vAlign w:val="center"/>
          </w:tcPr>
          <w:p w:rsidR="00047211" w:rsidRDefault="003C3CB4">
            <w:pPr>
              <w:pStyle w:val="40"/>
            </w:pPr>
            <w:r>
              <w:t>2.54</w:t>
            </w:r>
          </w:p>
        </w:tc>
        <w:tc>
          <w:tcPr>
            <w:tcW w:w="1134" w:type="dxa"/>
            <w:vAlign w:val="center"/>
          </w:tcPr>
          <w:p w:rsidR="00047211" w:rsidRDefault="003C3CB4">
            <w:pPr>
              <w:pStyle w:val="40"/>
            </w:pPr>
            <w:r>
              <w:t>2.54</w:t>
            </w:r>
          </w:p>
        </w:tc>
        <w:tc>
          <w:tcPr>
            <w:tcW w:w="1134" w:type="dxa"/>
            <w:vAlign w:val="center"/>
          </w:tcPr>
          <w:p w:rsidR="00047211" w:rsidRDefault="003C3CB4">
            <w:pPr>
              <w:pStyle w:val="40"/>
            </w:pPr>
            <w:r>
              <w:t>2.54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11</w:t>
            </w:r>
          </w:p>
        </w:tc>
        <w:tc>
          <w:tcPr>
            <w:tcW w:w="992" w:type="dxa"/>
            <w:vAlign w:val="center"/>
          </w:tcPr>
          <w:p w:rsidR="00047211" w:rsidRDefault="003C3CB4">
            <w:pPr>
              <w:pStyle w:val="2"/>
            </w:pPr>
            <w:r>
              <w:t>210</w:t>
            </w:r>
          </w:p>
        </w:tc>
        <w:tc>
          <w:tcPr>
            <w:tcW w:w="1559" w:type="dxa"/>
            <w:vAlign w:val="center"/>
          </w:tcPr>
          <w:p w:rsidR="00047211" w:rsidRDefault="003C3CB4">
            <w:pPr>
              <w:pStyle w:val="2"/>
            </w:pPr>
            <w:r>
              <w:t>卫生健康支出</w:t>
            </w:r>
          </w:p>
        </w:tc>
        <w:tc>
          <w:tcPr>
            <w:tcW w:w="1134" w:type="dxa"/>
            <w:vAlign w:val="center"/>
          </w:tcPr>
          <w:p w:rsidR="00047211" w:rsidRDefault="003C3CB4">
            <w:pPr>
              <w:pStyle w:val="40"/>
            </w:pPr>
            <w:r>
              <w:t>2.86</w:t>
            </w:r>
          </w:p>
        </w:tc>
        <w:tc>
          <w:tcPr>
            <w:tcW w:w="1134" w:type="dxa"/>
            <w:vAlign w:val="center"/>
          </w:tcPr>
          <w:p w:rsidR="00047211" w:rsidRDefault="003C3CB4">
            <w:pPr>
              <w:pStyle w:val="40"/>
            </w:pPr>
            <w:r>
              <w:t>2.86</w:t>
            </w:r>
          </w:p>
        </w:tc>
        <w:tc>
          <w:tcPr>
            <w:tcW w:w="1134" w:type="dxa"/>
            <w:vAlign w:val="center"/>
          </w:tcPr>
          <w:p w:rsidR="00047211" w:rsidRDefault="003C3CB4">
            <w:pPr>
              <w:pStyle w:val="40"/>
            </w:pPr>
            <w:r>
              <w:t>2.86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12</w:t>
            </w:r>
          </w:p>
        </w:tc>
        <w:tc>
          <w:tcPr>
            <w:tcW w:w="992" w:type="dxa"/>
            <w:vAlign w:val="center"/>
          </w:tcPr>
          <w:p w:rsidR="00047211" w:rsidRDefault="003C3CB4">
            <w:pPr>
              <w:pStyle w:val="2"/>
            </w:pPr>
            <w:r>
              <w:t>21011</w:t>
            </w:r>
          </w:p>
        </w:tc>
        <w:tc>
          <w:tcPr>
            <w:tcW w:w="1559" w:type="dxa"/>
            <w:vAlign w:val="center"/>
          </w:tcPr>
          <w:p w:rsidR="00047211" w:rsidRDefault="003C3CB4">
            <w:pPr>
              <w:pStyle w:val="2"/>
            </w:pPr>
            <w:r>
              <w:t>行政事业单位医疗</w:t>
            </w:r>
          </w:p>
        </w:tc>
        <w:tc>
          <w:tcPr>
            <w:tcW w:w="1134" w:type="dxa"/>
            <w:vAlign w:val="center"/>
          </w:tcPr>
          <w:p w:rsidR="00047211" w:rsidRDefault="003C3CB4">
            <w:pPr>
              <w:pStyle w:val="40"/>
            </w:pPr>
            <w:r>
              <w:t>2.86</w:t>
            </w:r>
          </w:p>
        </w:tc>
        <w:tc>
          <w:tcPr>
            <w:tcW w:w="1134" w:type="dxa"/>
            <w:vAlign w:val="center"/>
          </w:tcPr>
          <w:p w:rsidR="00047211" w:rsidRDefault="003C3CB4">
            <w:pPr>
              <w:pStyle w:val="40"/>
            </w:pPr>
            <w:r>
              <w:t>2.86</w:t>
            </w:r>
          </w:p>
        </w:tc>
        <w:tc>
          <w:tcPr>
            <w:tcW w:w="1134" w:type="dxa"/>
            <w:vAlign w:val="center"/>
          </w:tcPr>
          <w:p w:rsidR="00047211" w:rsidRDefault="003C3CB4">
            <w:pPr>
              <w:pStyle w:val="40"/>
            </w:pPr>
            <w:r>
              <w:t>2.86</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lastRenderedPageBreak/>
              <w:t>13</w:t>
            </w:r>
          </w:p>
        </w:tc>
        <w:tc>
          <w:tcPr>
            <w:tcW w:w="992" w:type="dxa"/>
            <w:vAlign w:val="center"/>
          </w:tcPr>
          <w:p w:rsidR="00047211" w:rsidRDefault="003C3CB4">
            <w:pPr>
              <w:pStyle w:val="2"/>
            </w:pPr>
            <w:r>
              <w:t>2101102</w:t>
            </w:r>
          </w:p>
        </w:tc>
        <w:tc>
          <w:tcPr>
            <w:tcW w:w="1559" w:type="dxa"/>
            <w:vAlign w:val="center"/>
          </w:tcPr>
          <w:p w:rsidR="00047211" w:rsidRDefault="003C3CB4">
            <w:pPr>
              <w:pStyle w:val="2"/>
            </w:pPr>
            <w:r>
              <w:t>事业单位医疗</w:t>
            </w:r>
          </w:p>
        </w:tc>
        <w:tc>
          <w:tcPr>
            <w:tcW w:w="1134" w:type="dxa"/>
            <w:vAlign w:val="center"/>
          </w:tcPr>
          <w:p w:rsidR="00047211" w:rsidRDefault="003C3CB4">
            <w:pPr>
              <w:pStyle w:val="40"/>
            </w:pPr>
            <w:r>
              <w:t>2.18</w:t>
            </w:r>
          </w:p>
        </w:tc>
        <w:tc>
          <w:tcPr>
            <w:tcW w:w="1134" w:type="dxa"/>
            <w:vAlign w:val="center"/>
          </w:tcPr>
          <w:p w:rsidR="00047211" w:rsidRDefault="003C3CB4">
            <w:pPr>
              <w:pStyle w:val="40"/>
            </w:pPr>
            <w:r>
              <w:t>2.18</w:t>
            </w:r>
          </w:p>
        </w:tc>
        <w:tc>
          <w:tcPr>
            <w:tcW w:w="1134" w:type="dxa"/>
            <w:vAlign w:val="center"/>
          </w:tcPr>
          <w:p w:rsidR="00047211" w:rsidRDefault="003C3CB4">
            <w:pPr>
              <w:pStyle w:val="40"/>
            </w:pPr>
            <w:r>
              <w:t>2.18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14</w:t>
            </w:r>
          </w:p>
        </w:tc>
        <w:tc>
          <w:tcPr>
            <w:tcW w:w="992" w:type="dxa"/>
            <w:vAlign w:val="center"/>
          </w:tcPr>
          <w:p w:rsidR="00047211" w:rsidRDefault="003C3CB4">
            <w:pPr>
              <w:pStyle w:val="2"/>
            </w:pPr>
            <w:r>
              <w:t>2101103</w:t>
            </w:r>
          </w:p>
        </w:tc>
        <w:tc>
          <w:tcPr>
            <w:tcW w:w="1559" w:type="dxa"/>
            <w:vAlign w:val="center"/>
          </w:tcPr>
          <w:p w:rsidR="00047211" w:rsidRDefault="003C3CB4">
            <w:pPr>
              <w:pStyle w:val="2"/>
            </w:pPr>
            <w:r>
              <w:t>公务员医疗补助</w:t>
            </w:r>
          </w:p>
        </w:tc>
        <w:tc>
          <w:tcPr>
            <w:tcW w:w="1134" w:type="dxa"/>
            <w:vAlign w:val="center"/>
          </w:tcPr>
          <w:p w:rsidR="00047211" w:rsidRDefault="003C3CB4">
            <w:pPr>
              <w:pStyle w:val="40"/>
            </w:pPr>
            <w:r>
              <w:t>0.68</w:t>
            </w:r>
          </w:p>
        </w:tc>
        <w:tc>
          <w:tcPr>
            <w:tcW w:w="1134" w:type="dxa"/>
            <w:vAlign w:val="center"/>
          </w:tcPr>
          <w:p w:rsidR="00047211" w:rsidRDefault="003C3CB4">
            <w:pPr>
              <w:pStyle w:val="40"/>
            </w:pPr>
            <w:r>
              <w:t>0.68</w:t>
            </w:r>
          </w:p>
        </w:tc>
        <w:tc>
          <w:tcPr>
            <w:tcW w:w="1134" w:type="dxa"/>
            <w:vAlign w:val="center"/>
          </w:tcPr>
          <w:p w:rsidR="00047211" w:rsidRDefault="003C3CB4">
            <w:pPr>
              <w:pStyle w:val="40"/>
            </w:pPr>
            <w:r>
              <w:t>0.68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15</w:t>
            </w:r>
          </w:p>
        </w:tc>
        <w:tc>
          <w:tcPr>
            <w:tcW w:w="992" w:type="dxa"/>
            <w:vAlign w:val="center"/>
          </w:tcPr>
          <w:p w:rsidR="00047211" w:rsidRDefault="003C3CB4">
            <w:pPr>
              <w:pStyle w:val="2"/>
            </w:pPr>
            <w:r>
              <w:t>221</w:t>
            </w:r>
          </w:p>
        </w:tc>
        <w:tc>
          <w:tcPr>
            <w:tcW w:w="1559" w:type="dxa"/>
            <w:vAlign w:val="center"/>
          </w:tcPr>
          <w:p w:rsidR="00047211" w:rsidRDefault="003C3CB4">
            <w:pPr>
              <w:pStyle w:val="2"/>
            </w:pPr>
            <w:r>
              <w:t>住房保障支出</w:t>
            </w:r>
          </w:p>
        </w:tc>
        <w:tc>
          <w:tcPr>
            <w:tcW w:w="1134" w:type="dxa"/>
            <w:vAlign w:val="center"/>
          </w:tcPr>
          <w:p w:rsidR="00047211" w:rsidRDefault="003C3CB4">
            <w:pPr>
              <w:pStyle w:val="40"/>
            </w:pPr>
            <w:r>
              <w:t>3.78</w:t>
            </w:r>
          </w:p>
        </w:tc>
        <w:tc>
          <w:tcPr>
            <w:tcW w:w="1134" w:type="dxa"/>
            <w:vAlign w:val="center"/>
          </w:tcPr>
          <w:p w:rsidR="00047211" w:rsidRDefault="003C3CB4">
            <w:pPr>
              <w:pStyle w:val="40"/>
            </w:pPr>
            <w:r>
              <w:t>3.78</w:t>
            </w:r>
          </w:p>
        </w:tc>
        <w:tc>
          <w:tcPr>
            <w:tcW w:w="1134" w:type="dxa"/>
            <w:vAlign w:val="center"/>
          </w:tcPr>
          <w:p w:rsidR="00047211" w:rsidRDefault="003C3CB4">
            <w:pPr>
              <w:pStyle w:val="40"/>
            </w:pPr>
            <w:r>
              <w:t>3.78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16</w:t>
            </w:r>
          </w:p>
        </w:tc>
        <w:tc>
          <w:tcPr>
            <w:tcW w:w="992" w:type="dxa"/>
            <w:vAlign w:val="center"/>
          </w:tcPr>
          <w:p w:rsidR="00047211" w:rsidRDefault="003C3CB4">
            <w:pPr>
              <w:pStyle w:val="2"/>
            </w:pPr>
            <w:r>
              <w:t>22102</w:t>
            </w:r>
          </w:p>
        </w:tc>
        <w:tc>
          <w:tcPr>
            <w:tcW w:w="1559" w:type="dxa"/>
            <w:vAlign w:val="center"/>
          </w:tcPr>
          <w:p w:rsidR="00047211" w:rsidRDefault="003C3CB4">
            <w:pPr>
              <w:pStyle w:val="2"/>
            </w:pPr>
            <w:r>
              <w:t>住房改革支出</w:t>
            </w:r>
          </w:p>
        </w:tc>
        <w:tc>
          <w:tcPr>
            <w:tcW w:w="1134" w:type="dxa"/>
            <w:vAlign w:val="center"/>
          </w:tcPr>
          <w:p w:rsidR="00047211" w:rsidRDefault="003C3CB4">
            <w:pPr>
              <w:pStyle w:val="40"/>
            </w:pPr>
            <w:r>
              <w:t>3.78</w:t>
            </w:r>
          </w:p>
        </w:tc>
        <w:tc>
          <w:tcPr>
            <w:tcW w:w="1134" w:type="dxa"/>
            <w:vAlign w:val="center"/>
          </w:tcPr>
          <w:p w:rsidR="00047211" w:rsidRDefault="003C3CB4">
            <w:pPr>
              <w:pStyle w:val="40"/>
            </w:pPr>
            <w:r>
              <w:t>3.78</w:t>
            </w:r>
          </w:p>
        </w:tc>
        <w:tc>
          <w:tcPr>
            <w:tcW w:w="1134" w:type="dxa"/>
            <w:vAlign w:val="center"/>
          </w:tcPr>
          <w:p w:rsidR="00047211" w:rsidRDefault="003C3CB4">
            <w:pPr>
              <w:pStyle w:val="40"/>
            </w:pPr>
            <w:r>
              <w:t>3.78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17</w:t>
            </w:r>
          </w:p>
        </w:tc>
        <w:tc>
          <w:tcPr>
            <w:tcW w:w="992" w:type="dxa"/>
            <w:vAlign w:val="center"/>
          </w:tcPr>
          <w:p w:rsidR="00047211" w:rsidRDefault="003C3CB4">
            <w:pPr>
              <w:pStyle w:val="2"/>
            </w:pPr>
            <w:r>
              <w:t>2210201</w:t>
            </w:r>
          </w:p>
        </w:tc>
        <w:tc>
          <w:tcPr>
            <w:tcW w:w="1559" w:type="dxa"/>
            <w:vAlign w:val="center"/>
          </w:tcPr>
          <w:p w:rsidR="00047211" w:rsidRDefault="003C3CB4">
            <w:pPr>
              <w:pStyle w:val="2"/>
            </w:pPr>
            <w:r>
              <w:t>住房公积金</w:t>
            </w:r>
          </w:p>
        </w:tc>
        <w:tc>
          <w:tcPr>
            <w:tcW w:w="1134" w:type="dxa"/>
            <w:vAlign w:val="center"/>
          </w:tcPr>
          <w:p w:rsidR="00047211" w:rsidRDefault="003C3CB4">
            <w:pPr>
              <w:pStyle w:val="40"/>
            </w:pPr>
            <w:r>
              <w:t>3.78</w:t>
            </w:r>
          </w:p>
        </w:tc>
        <w:tc>
          <w:tcPr>
            <w:tcW w:w="1134" w:type="dxa"/>
            <w:vAlign w:val="center"/>
          </w:tcPr>
          <w:p w:rsidR="00047211" w:rsidRDefault="003C3CB4">
            <w:pPr>
              <w:pStyle w:val="40"/>
            </w:pPr>
            <w:r>
              <w:t>3.78</w:t>
            </w:r>
          </w:p>
        </w:tc>
        <w:tc>
          <w:tcPr>
            <w:tcW w:w="1134" w:type="dxa"/>
            <w:vAlign w:val="center"/>
          </w:tcPr>
          <w:p w:rsidR="00047211" w:rsidRDefault="003C3CB4">
            <w:pPr>
              <w:pStyle w:val="40"/>
            </w:pPr>
            <w:r>
              <w:t>3.78</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r>
      <w:tr w:rsidR="00047211">
        <w:trPr>
          <w:trHeight w:val="369"/>
          <w:jc w:val="center"/>
        </w:trPr>
        <w:tc>
          <w:tcPr>
            <w:tcW w:w="680" w:type="dxa"/>
            <w:vAlign w:val="center"/>
          </w:tcPr>
          <w:p w:rsidR="00047211" w:rsidRDefault="003C3CB4">
            <w:pPr>
              <w:pStyle w:val="3"/>
            </w:pPr>
            <w:r>
              <w:t>18</w:t>
            </w:r>
          </w:p>
        </w:tc>
        <w:tc>
          <w:tcPr>
            <w:tcW w:w="992" w:type="dxa"/>
            <w:vAlign w:val="center"/>
          </w:tcPr>
          <w:p w:rsidR="00047211" w:rsidRDefault="003C3CB4">
            <w:pPr>
              <w:pStyle w:val="2"/>
            </w:pPr>
            <w:r>
              <w:t>229</w:t>
            </w:r>
          </w:p>
        </w:tc>
        <w:tc>
          <w:tcPr>
            <w:tcW w:w="1559" w:type="dxa"/>
            <w:vAlign w:val="center"/>
          </w:tcPr>
          <w:p w:rsidR="00047211" w:rsidRDefault="003C3CB4">
            <w:pPr>
              <w:pStyle w:val="2"/>
            </w:pPr>
            <w:r>
              <w:t>其他支出</w:t>
            </w:r>
          </w:p>
        </w:tc>
        <w:tc>
          <w:tcPr>
            <w:tcW w:w="1134" w:type="dxa"/>
            <w:vAlign w:val="center"/>
          </w:tcPr>
          <w:p w:rsidR="00047211" w:rsidRDefault="003C3CB4">
            <w:pPr>
              <w:pStyle w:val="40"/>
            </w:pPr>
            <w:r>
              <w:t>22.54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22.54</w:t>
            </w:r>
          </w:p>
        </w:tc>
      </w:tr>
      <w:tr w:rsidR="00047211">
        <w:trPr>
          <w:trHeight w:val="369"/>
          <w:jc w:val="center"/>
        </w:trPr>
        <w:tc>
          <w:tcPr>
            <w:tcW w:w="680" w:type="dxa"/>
            <w:vAlign w:val="center"/>
          </w:tcPr>
          <w:p w:rsidR="00047211" w:rsidRDefault="003C3CB4">
            <w:pPr>
              <w:pStyle w:val="3"/>
            </w:pPr>
            <w:r>
              <w:t>19</w:t>
            </w:r>
          </w:p>
        </w:tc>
        <w:tc>
          <w:tcPr>
            <w:tcW w:w="992" w:type="dxa"/>
            <w:vAlign w:val="center"/>
          </w:tcPr>
          <w:p w:rsidR="00047211" w:rsidRDefault="003C3CB4">
            <w:pPr>
              <w:pStyle w:val="2"/>
            </w:pPr>
            <w:r>
              <w:t>22960</w:t>
            </w:r>
          </w:p>
        </w:tc>
        <w:tc>
          <w:tcPr>
            <w:tcW w:w="1559" w:type="dxa"/>
            <w:vAlign w:val="center"/>
          </w:tcPr>
          <w:p w:rsidR="00047211" w:rsidRDefault="003C3CB4">
            <w:pPr>
              <w:pStyle w:val="2"/>
            </w:pPr>
            <w:r>
              <w:t>彩票公益金安排的支出</w:t>
            </w:r>
          </w:p>
        </w:tc>
        <w:tc>
          <w:tcPr>
            <w:tcW w:w="1134" w:type="dxa"/>
            <w:vAlign w:val="center"/>
          </w:tcPr>
          <w:p w:rsidR="00047211" w:rsidRDefault="003C3CB4">
            <w:pPr>
              <w:pStyle w:val="40"/>
            </w:pPr>
            <w:r>
              <w:t>22.54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22.54</w:t>
            </w:r>
          </w:p>
        </w:tc>
      </w:tr>
      <w:tr w:rsidR="00047211">
        <w:trPr>
          <w:trHeight w:val="369"/>
          <w:jc w:val="center"/>
        </w:trPr>
        <w:tc>
          <w:tcPr>
            <w:tcW w:w="680" w:type="dxa"/>
            <w:vAlign w:val="center"/>
          </w:tcPr>
          <w:p w:rsidR="00047211" w:rsidRDefault="003C3CB4">
            <w:pPr>
              <w:pStyle w:val="3"/>
            </w:pPr>
            <w:r>
              <w:t>20</w:t>
            </w:r>
          </w:p>
        </w:tc>
        <w:tc>
          <w:tcPr>
            <w:tcW w:w="992" w:type="dxa"/>
            <w:vAlign w:val="center"/>
          </w:tcPr>
          <w:p w:rsidR="00047211" w:rsidRDefault="003C3CB4">
            <w:pPr>
              <w:pStyle w:val="2"/>
            </w:pPr>
            <w:r>
              <w:t>2296002</w:t>
            </w:r>
          </w:p>
        </w:tc>
        <w:tc>
          <w:tcPr>
            <w:tcW w:w="1559" w:type="dxa"/>
            <w:vAlign w:val="center"/>
          </w:tcPr>
          <w:p w:rsidR="00047211" w:rsidRDefault="003C3CB4">
            <w:pPr>
              <w:pStyle w:val="2"/>
            </w:pPr>
            <w:r>
              <w:t>用于社会福利的彩票公益金支出</w:t>
            </w:r>
          </w:p>
        </w:tc>
        <w:tc>
          <w:tcPr>
            <w:tcW w:w="1134" w:type="dxa"/>
            <w:vAlign w:val="center"/>
          </w:tcPr>
          <w:p w:rsidR="00047211" w:rsidRDefault="003C3CB4">
            <w:pPr>
              <w:pStyle w:val="40"/>
            </w:pPr>
            <w:r>
              <w:t>22.54</w:t>
            </w: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047211">
            <w:pPr>
              <w:pStyle w:val="40"/>
            </w:pPr>
          </w:p>
        </w:tc>
        <w:tc>
          <w:tcPr>
            <w:tcW w:w="1134" w:type="dxa"/>
            <w:vAlign w:val="center"/>
          </w:tcPr>
          <w:p w:rsidR="00047211" w:rsidRDefault="003C3CB4">
            <w:pPr>
              <w:pStyle w:val="40"/>
            </w:pPr>
            <w:r>
              <w:t>22.54</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单位预算支出总表</w:t>
      </w:r>
    </w:p>
    <w:tbl>
      <w:tblPr>
        <w:tblW w:w="1454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992"/>
        <w:gridCol w:w="4536"/>
        <w:gridCol w:w="1361"/>
        <w:gridCol w:w="1361"/>
        <w:gridCol w:w="1361"/>
        <w:gridCol w:w="1361"/>
        <w:gridCol w:w="1361"/>
        <w:gridCol w:w="1361"/>
      </w:tblGrid>
      <w:tr w:rsidR="00047211">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2722" w:type="dxa"/>
            <w:gridSpan w:val="2"/>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444"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528" w:type="dxa"/>
            <w:gridSpan w:val="2"/>
            <w:vAlign w:val="center"/>
          </w:tcPr>
          <w:p w:rsidR="00047211" w:rsidRDefault="003C3CB4">
            <w:pPr>
              <w:pStyle w:val="10"/>
            </w:pPr>
            <w:r>
              <w:t>功能分类科目</w:t>
            </w:r>
          </w:p>
        </w:tc>
        <w:tc>
          <w:tcPr>
            <w:tcW w:w="1361" w:type="dxa"/>
            <w:vMerge w:val="restart"/>
            <w:vAlign w:val="center"/>
          </w:tcPr>
          <w:p w:rsidR="00047211" w:rsidRDefault="003C3CB4">
            <w:pPr>
              <w:pStyle w:val="10"/>
            </w:pPr>
            <w:r>
              <w:t>合计</w:t>
            </w:r>
          </w:p>
        </w:tc>
        <w:tc>
          <w:tcPr>
            <w:tcW w:w="1361" w:type="dxa"/>
            <w:vMerge w:val="restart"/>
            <w:vAlign w:val="center"/>
          </w:tcPr>
          <w:p w:rsidR="00047211" w:rsidRDefault="003C3CB4">
            <w:pPr>
              <w:pStyle w:val="10"/>
            </w:pPr>
            <w:r>
              <w:t>基本支出</w:t>
            </w:r>
          </w:p>
        </w:tc>
        <w:tc>
          <w:tcPr>
            <w:tcW w:w="1361" w:type="dxa"/>
            <w:vMerge w:val="restart"/>
            <w:vAlign w:val="center"/>
          </w:tcPr>
          <w:p w:rsidR="00047211" w:rsidRDefault="003C3CB4">
            <w:pPr>
              <w:pStyle w:val="10"/>
            </w:pPr>
            <w:r>
              <w:t>项目支出</w:t>
            </w:r>
          </w:p>
        </w:tc>
        <w:tc>
          <w:tcPr>
            <w:tcW w:w="1361" w:type="dxa"/>
            <w:vMerge w:val="restart"/>
            <w:vAlign w:val="center"/>
          </w:tcPr>
          <w:p w:rsidR="00047211" w:rsidRDefault="003C3CB4">
            <w:pPr>
              <w:pStyle w:val="10"/>
            </w:pPr>
            <w:r>
              <w:t>经营支出</w:t>
            </w:r>
          </w:p>
        </w:tc>
        <w:tc>
          <w:tcPr>
            <w:tcW w:w="1361" w:type="dxa"/>
            <w:vMerge w:val="restart"/>
            <w:vAlign w:val="center"/>
          </w:tcPr>
          <w:p w:rsidR="00047211" w:rsidRDefault="003C3CB4">
            <w:pPr>
              <w:pStyle w:val="10"/>
            </w:pPr>
            <w:r>
              <w:t>上解上级</w:t>
            </w:r>
            <w:r>
              <w:t xml:space="preserve">     </w:t>
            </w:r>
            <w:r>
              <w:t>支出</w:t>
            </w:r>
          </w:p>
        </w:tc>
        <w:tc>
          <w:tcPr>
            <w:tcW w:w="1361" w:type="dxa"/>
            <w:vMerge w:val="restart"/>
            <w:vAlign w:val="center"/>
          </w:tcPr>
          <w:p w:rsidR="00047211" w:rsidRDefault="003C3CB4">
            <w:pPr>
              <w:pStyle w:val="10"/>
            </w:pPr>
            <w:r>
              <w:t>对附属单位补助支出</w:t>
            </w:r>
          </w:p>
        </w:tc>
      </w:tr>
      <w:tr w:rsidR="00047211">
        <w:trPr>
          <w:trHeight w:val="369"/>
          <w:tblHeader/>
          <w:jc w:val="center"/>
        </w:trPr>
        <w:tc>
          <w:tcPr>
            <w:tcW w:w="850" w:type="dxa"/>
            <w:vMerge/>
          </w:tcPr>
          <w:p w:rsidR="00047211" w:rsidRDefault="00047211"/>
        </w:tc>
        <w:tc>
          <w:tcPr>
            <w:tcW w:w="992" w:type="dxa"/>
            <w:vAlign w:val="center"/>
          </w:tcPr>
          <w:p w:rsidR="00047211" w:rsidRDefault="003C3CB4">
            <w:pPr>
              <w:pStyle w:val="10"/>
            </w:pPr>
            <w:r>
              <w:t>科目</w:t>
            </w:r>
            <w:r>
              <w:t xml:space="preserve">    </w:t>
            </w:r>
            <w:r>
              <w:t>编码</w:t>
            </w:r>
          </w:p>
        </w:tc>
        <w:tc>
          <w:tcPr>
            <w:tcW w:w="4536" w:type="dxa"/>
            <w:vAlign w:val="center"/>
          </w:tcPr>
          <w:p w:rsidR="00047211" w:rsidRDefault="003C3CB4">
            <w:pPr>
              <w:pStyle w:val="10"/>
            </w:pPr>
            <w:r>
              <w:t>科目名称</w:t>
            </w:r>
          </w:p>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c>
          <w:tcPr>
            <w:tcW w:w="136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992" w:type="dxa"/>
            <w:vAlign w:val="center"/>
          </w:tcPr>
          <w:p w:rsidR="00047211" w:rsidRDefault="003C3CB4">
            <w:pPr>
              <w:pStyle w:val="10"/>
            </w:pPr>
            <w:r>
              <w:t>1</w:t>
            </w:r>
          </w:p>
        </w:tc>
        <w:tc>
          <w:tcPr>
            <w:tcW w:w="4536" w:type="dxa"/>
            <w:vAlign w:val="center"/>
          </w:tcPr>
          <w:p w:rsidR="00047211" w:rsidRDefault="003C3CB4">
            <w:pPr>
              <w:pStyle w:val="10"/>
            </w:pPr>
            <w:r>
              <w:t>2</w:t>
            </w:r>
          </w:p>
        </w:tc>
        <w:tc>
          <w:tcPr>
            <w:tcW w:w="1361" w:type="dxa"/>
            <w:vAlign w:val="center"/>
          </w:tcPr>
          <w:p w:rsidR="00047211" w:rsidRDefault="003C3CB4">
            <w:pPr>
              <w:pStyle w:val="10"/>
            </w:pPr>
            <w:r>
              <w:t>3</w:t>
            </w:r>
          </w:p>
        </w:tc>
        <w:tc>
          <w:tcPr>
            <w:tcW w:w="1361" w:type="dxa"/>
            <w:vAlign w:val="center"/>
          </w:tcPr>
          <w:p w:rsidR="00047211" w:rsidRDefault="003C3CB4">
            <w:pPr>
              <w:pStyle w:val="10"/>
            </w:pPr>
            <w:r>
              <w:t>4</w:t>
            </w:r>
          </w:p>
        </w:tc>
        <w:tc>
          <w:tcPr>
            <w:tcW w:w="1361" w:type="dxa"/>
            <w:vAlign w:val="center"/>
          </w:tcPr>
          <w:p w:rsidR="00047211" w:rsidRDefault="003C3CB4">
            <w:pPr>
              <w:pStyle w:val="10"/>
            </w:pPr>
            <w:r>
              <w:t>5</w:t>
            </w:r>
          </w:p>
        </w:tc>
        <w:tc>
          <w:tcPr>
            <w:tcW w:w="1361" w:type="dxa"/>
            <w:vAlign w:val="center"/>
          </w:tcPr>
          <w:p w:rsidR="00047211" w:rsidRDefault="003C3CB4">
            <w:pPr>
              <w:pStyle w:val="10"/>
            </w:pPr>
            <w:r>
              <w:t>6</w:t>
            </w:r>
          </w:p>
        </w:tc>
        <w:tc>
          <w:tcPr>
            <w:tcW w:w="1361" w:type="dxa"/>
            <w:vAlign w:val="center"/>
          </w:tcPr>
          <w:p w:rsidR="00047211" w:rsidRDefault="003C3CB4">
            <w:pPr>
              <w:pStyle w:val="10"/>
            </w:pPr>
            <w:r>
              <w:t>7</w:t>
            </w:r>
          </w:p>
        </w:tc>
        <w:tc>
          <w:tcPr>
            <w:tcW w:w="1361" w:type="dxa"/>
            <w:vAlign w:val="center"/>
          </w:tcPr>
          <w:p w:rsidR="00047211" w:rsidRDefault="003C3CB4">
            <w:pPr>
              <w:pStyle w:val="10"/>
            </w:pPr>
            <w:r>
              <w:t>8</w:t>
            </w:r>
          </w:p>
        </w:tc>
      </w:tr>
      <w:tr w:rsidR="00047211">
        <w:trPr>
          <w:trHeight w:val="369"/>
          <w:jc w:val="center"/>
        </w:trPr>
        <w:tc>
          <w:tcPr>
            <w:tcW w:w="850" w:type="dxa"/>
            <w:vAlign w:val="center"/>
          </w:tcPr>
          <w:p w:rsidR="00047211" w:rsidRDefault="003C3CB4">
            <w:pPr>
              <w:pStyle w:val="3"/>
            </w:pPr>
            <w:r>
              <w:t>1</w:t>
            </w:r>
          </w:p>
        </w:tc>
        <w:tc>
          <w:tcPr>
            <w:tcW w:w="992" w:type="dxa"/>
            <w:vAlign w:val="center"/>
          </w:tcPr>
          <w:p w:rsidR="00047211" w:rsidRDefault="00047211">
            <w:pPr>
              <w:pStyle w:val="5"/>
            </w:pPr>
          </w:p>
        </w:tc>
        <w:tc>
          <w:tcPr>
            <w:tcW w:w="4536" w:type="dxa"/>
            <w:vAlign w:val="center"/>
          </w:tcPr>
          <w:p w:rsidR="00047211" w:rsidRDefault="003C3CB4">
            <w:pPr>
              <w:pStyle w:val="6"/>
            </w:pPr>
            <w:r>
              <w:t>合计</w:t>
            </w:r>
          </w:p>
        </w:tc>
        <w:tc>
          <w:tcPr>
            <w:tcW w:w="1361" w:type="dxa"/>
            <w:vAlign w:val="center"/>
          </w:tcPr>
          <w:p w:rsidR="00047211" w:rsidRDefault="003C3CB4">
            <w:pPr>
              <w:pStyle w:val="7"/>
            </w:pPr>
            <w:r>
              <w:t>97.90</w:t>
            </w:r>
          </w:p>
        </w:tc>
        <w:tc>
          <w:tcPr>
            <w:tcW w:w="1361" w:type="dxa"/>
            <w:vAlign w:val="center"/>
          </w:tcPr>
          <w:p w:rsidR="00047211" w:rsidRDefault="003C3CB4">
            <w:pPr>
              <w:pStyle w:val="7"/>
            </w:pPr>
            <w:r>
              <w:t>54.36</w:t>
            </w:r>
          </w:p>
        </w:tc>
        <w:tc>
          <w:tcPr>
            <w:tcW w:w="1361" w:type="dxa"/>
            <w:vAlign w:val="center"/>
          </w:tcPr>
          <w:p w:rsidR="00047211" w:rsidRDefault="003C3CB4">
            <w:pPr>
              <w:pStyle w:val="7"/>
            </w:pPr>
            <w:r>
              <w:t>43.54</w:t>
            </w:r>
          </w:p>
        </w:tc>
        <w:tc>
          <w:tcPr>
            <w:tcW w:w="1361" w:type="dxa"/>
            <w:vAlign w:val="center"/>
          </w:tcPr>
          <w:p w:rsidR="00047211" w:rsidRDefault="00047211">
            <w:pPr>
              <w:pStyle w:val="7"/>
            </w:pPr>
          </w:p>
        </w:tc>
        <w:tc>
          <w:tcPr>
            <w:tcW w:w="1361" w:type="dxa"/>
            <w:vAlign w:val="center"/>
          </w:tcPr>
          <w:p w:rsidR="00047211" w:rsidRDefault="00047211">
            <w:pPr>
              <w:pStyle w:val="7"/>
            </w:pPr>
          </w:p>
        </w:tc>
        <w:tc>
          <w:tcPr>
            <w:tcW w:w="1361"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2</w:t>
            </w:r>
          </w:p>
        </w:tc>
        <w:tc>
          <w:tcPr>
            <w:tcW w:w="992" w:type="dxa"/>
            <w:vAlign w:val="center"/>
          </w:tcPr>
          <w:p w:rsidR="00047211" w:rsidRDefault="003C3CB4">
            <w:pPr>
              <w:pStyle w:val="2"/>
            </w:pPr>
            <w:r>
              <w:t>207</w:t>
            </w:r>
          </w:p>
        </w:tc>
        <w:tc>
          <w:tcPr>
            <w:tcW w:w="4536" w:type="dxa"/>
            <w:vAlign w:val="center"/>
          </w:tcPr>
          <w:p w:rsidR="00047211" w:rsidRDefault="003C3CB4">
            <w:pPr>
              <w:pStyle w:val="2"/>
            </w:pPr>
            <w:r>
              <w:t>文化旅游体育与传媒支出</w:t>
            </w:r>
          </w:p>
        </w:tc>
        <w:tc>
          <w:tcPr>
            <w:tcW w:w="1361" w:type="dxa"/>
            <w:vAlign w:val="center"/>
          </w:tcPr>
          <w:p w:rsidR="00047211" w:rsidRDefault="003C3CB4">
            <w:pPr>
              <w:pStyle w:val="40"/>
            </w:pPr>
            <w:r>
              <w:t>61.11</w:t>
            </w:r>
          </w:p>
        </w:tc>
        <w:tc>
          <w:tcPr>
            <w:tcW w:w="1361" w:type="dxa"/>
            <w:vAlign w:val="center"/>
          </w:tcPr>
          <w:p w:rsidR="00047211" w:rsidRDefault="003C3CB4">
            <w:pPr>
              <w:pStyle w:val="40"/>
            </w:pPr>
            <w:r>
              <w:t>40.11</w:t>
            </w:r>
          </w:p>
        </w:tc>
        <w:tc>
          <w:tcPr>
            <w:tcW w:w="1361" w:type="dxa"/>
            <w:vAlign w:val="center"/>
          </w:tcPr>
          <w:p w:rsidR="00047211" w:rsidRDefault="003C3CB4">
            <w:pPr>
              <w:pStyle w:val="40"/>
            </w:pPr>
            <w:r>
              <w:t>21.00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992" w:type="dxa"/>
            <w:vAlign w:val="center"/>
          </w:tcPr>
          <w:p w:rsidR="00047211" w:rsidRDefault="003C3CB4">
            <w:pPr>
              <w:pStyle w:val="2"/>
            </w:pPr>
            <w:r>
              <w:t>20701</w:t>
            </w:r>
          </w:p>
        </w:tc>
        <w:tc>
          <w:tcPr>
            <w:tcW w:w="4536" w:type="dxa"/>
            <w:vAlign w:val="center"/>
          </w:tcPr>
          <w:p w:rsidR="00047211" w:rsidRDefault="003C3CB4">
            <w:pPr>
              <w:pStyle w:val="2"/>
            </w:pPr>
            <w:r>
              <w:t>文化和旅游</w:t>
            </w:r>
          </w:p>
        </w:tc>
        <w:tc>
          <w:tcPr>
            <w:tcW w:w="1361" w:type="dxa"/>
            <w:vAlign w:val="center"/>
          </w:tcPr>
          <w:p w:rsidR="00047211" w:rsidRDefault="003C3CB4">
            <w:pPr>
              <w:pStyle w:val="40"/>
            </w:pPr>
            <w:r>
              <w:t>41.11</w:t>
            </w:r>
          </w:p>
        </w:tc>
        <w:tc>
          <w:tcPr>
            <w:tcW w:w="1361" w:type="dxa"/>
            <w:vAlign w:val="center"/>
          </w:tcPr>
          <w:p w:rsidR="00047211" w:rsidRDefault="003C3CB4">
            <w:pPr>
              <w:pStyle w:val="40"/>
            </w:pPr>
            <w:r>
              <w:t>40.11</w:t>
            </w:r>
          </w:p>
        </w:tc>
        <w:tc>
          <w:tcPr>
            <w:tcW w:w="1361" w:type="dxa"/>
            <w:vAlign w:val="center"/>
          </w:tcPr>
          <w:p w:rsidR="00047211" w:rsidRDefault="003C3CB4">
            <w:pPr>
              <w:pStyle w:val="40"/>
            </w:pPr>
            <w:r>
              <w:t>1.00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992" w:type="dxa"/>
            <w:vAlign w:val="center"/>
          </w:tcPr>
          <w:p w:rsidR="00047211" w:rsidRDefault="003C3CB4">
            <w:pPr>
              <w:pStyle w:val="2"/>
            </w:pPr>
            <w:r>
              <w:t>2070104</w:t>
            </w:r>
          </w:p>
        </w:tc>
        <w:tc>
          <w:tcPr>
            <w:tcW w:w="4536" w:type="dxa"/>
            <w:vAlign w:val="center"/>
          </w:tcPr>
          <w:p w:rsidR="00047211" w:rsidRDefault="003C3CB4">
            <w:pPr>
              <w:pStyle w:val="2"/>
            </w:pPr>
            <w:r>
              <w:t>图书馆</w:t>
            </w:r>
          </w:p>
        </w:tc>
        <w:tc>
          <w:tcPr>
            <w:tcW w:w="1361" w:type="dxa"/>
            <w:vAlign w:val="center"/>
          </w:tcPr>
          <w:p w:rsidR="00047211" w:rsidRDefault="003C3CB4">
            <w:pPr>
              <w:pStyle w:val="40"/>
            </w:pPr>
            <w:r>
              <w:t>41.11</w:t>
            </w:r>
          </w:p>
        </w:tc>
        <w:tc>
          <w:tcPr>
            <w:tcW w:w="1361" w:type="dxa"/>
            <w:vAlign w:val="center"/>
          </w:tcPr>
          <w:p w:rsidR="00047211" w:rsidRDefault="003C3CB4">
            <w:pPr>
              <w:pStyle w:val="40"/>
            </w:pPr>
            <w:r>
              <w:t>40.11</w:t>
            </w:r>
          </w:p>
        </w:tc>
        <w:tc>
          <w:tcPr>
            <w:tcW w:w="1361" w:type="dxa"/>
            <w:vAlign w:val="center"/>
          </w:tcPr>
          <w:p w:rsidR="00047211" w:rsidRDefault="003C3CB4">
            <w:pPr>
              <w:pStyle w:val="40"/>
            </w:pPr>
            <w:r>
              <w:t>1.00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992" w:type="dxa"/>
            <w:vAlign w:val="center"/>
          </w:tcPr>
          <w:p w:rsidR="00047211" w:rsidRDefault="003C3CB4">
            <w:pPr>
              <w:pStyle w:val="2"/>
            </w:pPr>
            <w:r>
              <w:t>20799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20.00</w:t>
            </w:r>
          </w:p>
        </w:tc>
        <w:tc>
          <w:tcPr>
            <w:tcW w:w="1361" w:type="dxa"/>
            <w:vAlign w:val="center"/>
          </w:tcPr>
          <w:p w:rsidR="00047211" w:rsidRDefault="00047211">
            <w:pPr>
              <w:pStyle w:val="40"/>
            </w:pPr>
          </w:p>
        </w:tc>
        <w:tc>
          <w:tcPr>
            <w:tcW w:w="1361" w:type="dxa"/>
            <w:vAlign w:val="center"/>
          </w:tcPr>
          <w:p w:rsidR="00047211" w:rsidRDefault="003C3CB4">
            <w:pPr>
              <w:pStyle w:val="40"/>
            </w:pPr>
            <w:r>
              <w:t>20.00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992" w:type="dxa"/>
            <w:vAlign w:val="center"/>
          </w:tcPr>
          <w:p w:rsidR="00047211" w:rsidRDefault="003C3CB4">
            <w:pPr>
              <w:pStyle w:val="2"/>
            </w:pPr>
            <w:r>
              <w:t>2079999</w:t>
            </w:r>
          </w:p>
        </w:tc>
        <w:tc>
          <w:tcPr>
            <w:tcW w:w="4536" w:type="dxa"/>
            <w:vAlign w:val="center"/>
          </w:tcPr>
          <w:p w:rsidR="00047211" w:rsidRDefault="003C3CB4">
            <w:pPr>
              <w:pStyle w:val="2"/>
            </w:pPr>
            <w:r>
              <w:t>其他文化旅游体育与传媒支出</w:t>
            </w:r>
          </w:p>
        </w:tc>
        <w:tc>
          <w:tcPr>
            <w:tcW w:w="1361" w:type="dxa"/>
            <w:vAlign w:val="center"/>
          </w:tcPr>
          <w:p w:rsidR="00047211" w:rsidRDefault="003C3CB4">
            <w:pPr>
              <w:pStyle w:val="40"/>
            </w:pPr>
            <w:r>
              <w:t>20.00</w:t>
            </w:r>
          </w:p>
        </w:tc>
        <w:tc>
          <w:tcPr>
            <w:tcW w:w="1361" w:type="dxa"/>
            <w:vAlign w:val="center"/>
          </w:tcPr>
          <w:p w:rsidR="00047211" w:rsidRDefault="00047211">
            <w:pPr>
              <w:pStyle w:val="40"/>
            </w:pPr>
          </w:p>
        </w:tc>
        <w:tc>
          <w:tcPr>
            <w:tcW w:w="1361" w:type="dxa"/>
            <w:vAlign w:val="center"/>
          </w:tcPr>
          <w:p w:rsidR="00047211" w:rsidRDefault="003C3CB4">
            <w:pPr>
              <w:pStyle w:val="40"/>
            </w:pPr>
            <w:r>
              <w:t>20.00</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992" w:type="dxa"/>
            <w:vAlign w:val="center"/>
          </w:tcPr>
          <w:p w:rsidR="00047211" w:rsidRDefault="003C3CB4">
            <w:pPr>
              <w:pStyle w:val="2"/>
            </w:pPr>
            <w:r>
              <w:t>208</w:t>
            </w:r>
          </w:p>
        </w:tc>
        <w:tc>
          <w:tcPr>
            <w:tcW w:w="4536" w:type="dxa"/>
            <w:vAlign w:val="center"/>
          </w:tcPr>
          <w:p w:rsidR="00047211" w:rsidRDefault="003C3CB4">
            <w:pPr>
              <w:pStyle w:val="2"/>
            </w:pPr>
            <w:r>
              <w:t>社会保障和就业支出</w:t>
            </w:r>
          </w:p>
        </w:tc>
        <w:tc>
          <w:tcPr>
            <w:tcW w:w="1361" w:type="dxa"/>
            <w:vAlign w:val="center"/>
          </w:tcPr>
          <w:p w:rsidR="00047211" w:rsidRDefault="003C3CB4">
            <w:pPr>
              <w:pStyle w:val="40"/>
            </w:pPr>
            <w:r>
              <w:t>7.61</w:t>
            </w:r>
          </w:p>
        </w:tc>
        <w:tc>
          <w:tcPr>
            <w:tcW w:w="1361" w:type="dxa"/>
            <w:vAlign w:val="center"/>
          </w:tcPr>
          <w:p w:rsidR="00047211" w:rsidRDefault="003C3CB4">
            <w:pPr>
              <w:pStyle w:val="40"/>
            </w:pPr>
            <w:r>
              <w:t>7.61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992" w:type="dxa"/>
            <w:vAlign w:val="center"/>
          </w:tcPr>
          <w:p w:rsidR="00047211" w:rsidRDefault="003C3CB4">
            <w:pPr>
              <w:pStyle w:val="2"/>
            </w:pPr>
            <w:r>
              <w:t>20805</w:t>
            </w:r>
          </w:p>
        </w:tc>
        <w:tc>
          <w:tcPr>
            <w:tcW w:w="4536" w:type="dxa"/>
            <w:vAlign w:val="center"/>
          </w:tcPr>
          <w:p w:rsidR="00047211" w:rsidRDefault="003C3CB4">
            <w:pPr>
              <w:pStyle w:val="2"/>
            </w:pPr>
            <w:r>
              <w:t>行政事业单位养老支出</w:t>
            </w:r>
          </w:p>
        </w:tc>
        <w:tc>
          <w:tcPr>
            <w:tcW w:w="1361" w:type="dxa"/>
            <w:vAlign w:val="center"/>
          </w:tcPr>
          <w:p w:rsidR="00047211" w:rsidRDefault="003C3CB4">
            <w:pPr>
              <w:pStyle w:val="40"/>
            </w:pPr>
            <w:r>
              <w:t>7.61</w:t>
            </w:r>
          </w:p>
        </w:tc>
        <w:tc>
          <w:tcPr>
            <w:tcW w:w="1361" w:type="dxa"/>
            <w:vAlign w:val="center"/>
          </w:tcPr>
          <w:p w:rsidR="00047211" w:rsidRDefault="003C3CB4">
            <w:pPr>
              <w:pStyle w:val="40"/>
            </w:pPr>
            <w:r>
              <w:t>7.61</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992" w:type="dxa"/>
            <w:vAlign w:val="center"/>
          </w:tcPr>
          <w:p w:rsidR="00047211" w:rsidRDefault="003C3CB4">
            <w:pPr>
              <w:pStyle w:val="2"/>
            </w:pPr>
            <w:r>
              <w:t>2080505</w:t>
            </w:r>
          </w:p>
        </w:tc>
        <w:tc>
          <w:tcPr>
            <w:tcW w:w="4536" w:type="dxa"/>
            <w:vAlign w:val="center"/>
          </w:tcPr>
          <w:p w:rsidR="00047211" w:rsidRDefault="003C3CB4">
            <w:pPr>
              <w:pStyle w:val="2"/>
            </w:pPr>
            <w:r>
              <w:t>机关事业单位基本养老保险缴费支出</w:t>
            </w:r>
          </w:p>
        </w:tc>
        <w:tc>
          <w:tcPr>
            <w:tcW w:w="1361" w:type="dxa"/>
            <w:vAlign w:val="center"/>
          </w:tcPr>
          <w:p w:rsidR="00047211" w:rsidRDefault="003C3CB4">
            <w:pPr>
              <w:pStyle w:val="40"/>
            </w:pPr>
            <w:r>
              <w:t>5.07</w:t>
            </w:r>
          </w:p>
        </w:tc>
        <w:tc>
          <w:tcPr>
            <w:tcW w:w="1361" w:type="dxa"/>
            <w:vAlign w:val="center"/>
          </w:tcPr>
          <w:p w:rsidR="00047211" w:rsidRDefault="003C3CB4">
            <w:pPr>
              <w:pStyle w:val="40"/>
            </w:pPr>
            <w:r>
              <w:t>5.07</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992" w:type="dxa"/>
            <w:vAlign w:val="center"/>
          </w:tcPr>
          <w:p w:rsidR="00047211" w:rsidRDefault="003C3CB4">
            <w:pPr>
              <w:pStyle w:val="2"/>
            </w:pPr>
            <w:r>
              <w:t>2080506</w:t>
            </w:r>
          </w:p>
        </w:tc>
        <w:tc>
          <w:tcPr>
            <w:tcW w:w="4536" w:type="dxa"/>
            <w:vAlign w:val="center"/>
          </w:tcPr>
          <w:p w:rsidR="00047211" w:rsidRDefault="003C3CB4">
            <w:pPr>
              <w:pStyle w:val="2"/>
            </w:pPr>
            <w:r>
              <w:t>机关事业单位职业年金缴费支出</w:t>
            </w:r>
          </w:p>
        </w:tc>
        <w:tc>
          <w:tcPr>
            <w:tcW w:w="1361" w:type="dxa"/>
            <w:vAlign w:val="center"/>
          </w:tcPr>
          <w:p w:rsidR="00047211" w:rsidRDefault="003C3CB4">
            <w:pPr>
              <w:pStyle w:val="40"/>
            </w:pPr>
            <w:r>
              <w:t>2.54</w:t>
            </w:r>
          </w:p>
        </w:tc>
        <w:tc>
          <w:tcPr>
            <w:tcW w:w="1361" w:type="dxa"/>
            <w:vAlign w:val="center"/>
          </w:tcPr>
          <w:p w:rsidR="00047211" w:rsidRDefault="003C3CB4">
            <w:pPr>
              <w:pStyle w:val="40"/>
            </w:pPr>
            <w:r>
              <w:t>2.54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992" w:type="dxa"/>
            <w:vAlign w:val="center"/>
          </w:tcPr>
          <w:p w:rsidR="00047211" w:rsidRDefault="003C3CB4">
            <w:pPr>
              <w:pStyle w:val="2"/>
            </w:pPr>
            <w:r>
              <w:t>210</w:t>
            </w:r>
          </w:p>
        </w:tc>
        <w:tc>
          <w:tcPr>
            <w:tcW w:w="4536" w:type="dxa"/>
            <w:vAlign w:val="center"/>
          </w:tcPr>
          <w:p w:rsidR="00047211" w:rsidRDefault="003C3CB4">
            <w:pPr>
              <w:pStyle w:val="2"/>
            </w:pPr>
            <w:r>
              <w:t>卫生健康支出</w:t>
            </w:r>
          </w:p>
        </w:tc>
        <w:tc>
          <w:tcPr>
            <w:tcW w:w="1361" w:type="dxa"/>
            <w:vAlign w:val="center"/>
          </w:tcPr>
          <w:p w:rsidR="00047211" w:rsidRDefault="003C3CB4">
            <w:pPr>
              <w:pStyle w:val="40"/>
            </w:pPr>
            <w:r>
              <w:t>2.86</w:t>
            </w:r>
          </w:p>
        </w:tc>
        <w:tc>
          <w:tcPr>
            <w:tcW w:w="1361" w:type="dxa"/>
            <w:vAlign w:val="center"/>
          </w:tcPr>
          <w:p w:rsidR="00047211" w:rsidRDefault="003C3CB4">
            <w:pPr>
              <w:pStyle w:val="40"/>
            </w:pPr>
            <w:r>
              <w:t>2.86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992" w:type="dxa"/>
            <w:vAlign w:val="center"/>
          </w:tcPr>
          <w:p w:rsidR="00047211" w:rsidRDefault="003C3CB4">
            <w:pPr>
              <w:pStyle w:val="2"/>
            </w:pPr>
            <w:r>
              <w:t>21011</w:t>
            </w:r>
          </w:p>
        </w:tc>
        <w:tc>
          <w:tcPr>
            <w:tcW w:w="4536" w:type="dxa"/>
            <w:vAlign w:val="center"/>
          </w:tcPr>
          <w:p w:rsidR="00047211" w:rsidRDefault="003C3CB4">
            <w:pPr>
              <w:pStyle w:val="2"/>
            </w:pPr>
            <w:r>
              <w:t>行政事业单位医疗</w:t>
            </w:r>
          </w:p>
        </w:tc>
        <w:tc>
          <w:tcPr>
            <w:tcW w:w="1361" w:type="dxa"/>
            <w:vAlign w:val="center"/>
          </w:tcPr>
          <w:p w:rsidR="00047211" w:rsidRDefault="003C3CB4">
            <w:pPr>
              <w:pStyle w:val="40"/>
            </w:pPr>
            <w:r>
              <w:t>2.86</w:t>
            </w:r>
          </w:p>
        </w:tc>
        <w:tc>
          <w:tcPr>
            <w:tcW w:w="1361" w:type="dxa"/>
            <w:vAlign w:val="center"/>
          </w:tcPr>
          <w:p w:rsidR="00047211" w:rsidRDefault="003C3CB4">
            <w:pPr>
              <w:pStyle w:val="40"/>
            </w:pPr>
            <w:r>
              <w:t>2.86</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992" w:type="dxa"/>
            <w:vAlign w:val="center"/>
          </w:tcPr>
          <w:p w:rsidR="00047211" w:rsidRDefault="003C3CB4">
            <w:pPr>
              <w:pStyle w:val="2"/>
            </w:pPr>
            <w:r>
              <w:t>2101102</w:t>
            </w:r>
          </w:p>
        </w:tc>
        <w:tc>
          <w:tcPr>
            <w:tcW w:w="4536" w:type="dxa"/>
            <w:vAlign w:val="center"/>
          </w:tcPr>
          <w:p w:rsidR="00047211" w:rsidRDefault="003C3CB4">
            <w:pPr>
              <w:pStyle w:val="2"/>
            </w:pPr>
            <w:r>
              <w:t>事业单位医疗</w:t>
            </w:r>
          </w:p>
        </w:tc>
        <w:tc>
          <w:tcPr>
            <w:tcW w:w="1361" w:type="dxa"/>
            <w:vAlign w:val="center"/>
          </w:tcPr>
          <w:p w:rsidR="00047211" w:rsidRDefault="003C3CB4">
            <w:pPr>
              <w:pStyle w:val="40"/>
            </w:pPr>
            <w:r>
              <w:t>2.18</w:t>
            </w:r>
          </w:p>
        </w:tc>
        <w:tc>
          <w:tcPr>
            <w:tcW w:w="1361" w:type="dxa"/>
            <w:vAlign w:val="center"/>
          </w:tcPr>
          <w:p w:rsidR="00047211" w:rsidRDefault="003C3CB4">
            <w:pPr>
              <w:pStyle w:val="40"/>
            </w:pPr>
            <w:r>
              <w:t>2.18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992" w:type="dxa"/>
            <w:vAlign w:val="center"/>
          </w:tcPr>
          <w:p w:rsidR="00047211" w:rsidRDefault="003C3CB4">
            <w:pPr>
              <w:pStyle w:val="2"/>
            </w:pPr>
            <w:r>
              <w:t>2101103</w:t>
            </w:r>
          </w:p>
        </w:tc>
        <w:tc>
          <w:tcPr>
            <w:tcW w:w="4536" w:type="dxa"/>
            <w:vAlign w:val="center"/>
          </w:tcPr>
          <w:p w:rsidR="00047211" w:rsidRDefault="003C3CB4">
            <w:pPr>
              <w:pStyle w:val="2"/>
            </w:pPr>
            <w:r>
              <w:t>公务员医疗补助</w:t>
            </w:r>
          </w:p>
        </w:tc>
        <w:tc>
          <w:tcPr>
            <w:tcW w:w="1361" w:type="dxa"/>
            <w:vAlign w:val="center"/>
          </w:tcPr>
          <w:p w:rsidR="00047211" w:rsidRDefault="003C3CB4">
            <w:pPr>
              <w:pStyle w:val="40"/>
            </w:pPr>
            <w:r>
              <w:t>0.68</w:t>
            </w:r>
          </w:p>
        </w:tc>
        <w:tc>
          <w:tcPr>
            <w:tcW w:w="1361" w:type="dxa"/>
            <w:vAlign w:val="center"/>
          </w:tcPr>
          <w:p w:rsidR="00047211" w:rsidRDefault="003C3CB4">
            <w:pPr>
              <w:pStyle w:val="40"/>
            </w:pPr>
            <w:r>
              <w:t>0.68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992" w:type="dxa"/>
            <w:vAlign w:val="center"/>
          </w:tcPr>
          <w:p w:rsidR="00047211" w:rsidRDefault="003C3CB4">
            <w:pPr>
              <w:pStyle w:val="2"/>
            </w:pPr>
            <w:r>
              <w:t>221</w:t>
            </w:r>
          </w:p>
        </w:tc>
        <w:tc>
          <w:tcPr>
            <w:tcW w:w="4536" w:type="dxa"/>
            <w:vAlign w:val="center"/>
          </w:tcPr>
          <w:p w:rsidR="00047211" w:rsidRDefault="003C3CB4">
            <w:pPr>
              <w:pStyle w:val="2"/>
            </w:pPr>
            <w:r>
              <w:t>住房保障支出</w:t>
            </w:r>
          </w:p>
        </w:tc>
        <w:tc>
          <w:tcPr>
            <w:tcW w:w="1361" w:type="dxa"/>
            <w:vAlign w:val="center"/>
          </w:tcPr>
          <w:p w:rsidR="00047211" w:rsidRDefault="003C3CB4">
            <w:pPr>
              <w:pStyle w:val="40"/>
            </w:pPr>
            <w:r>
              <w:t>3.78</w:t>
            </w:r>
          </w:p>
        </w:tc>
        <w:tc>
          <w:tcPr>
            <w:tcW w:w="1361" w:type="dxa"/>
            <w:vAlign w:val="center"/>
          </w:tcPr>
          <w:p w:rsidR="00047211" w:rsidRDefault="003C3CB4">
            <w:pPr>
              <w:pStyle w:val="40"/>
            </w:pPr>
            <w:r>
              <w:t>3.78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992" w:type="dxa"/>
            <w:vAlign w:val="center"/>
          </w:tcPr>
          <w:p w:rsidR="00047211" w:rsidRDefault="003C3CB4">
            <w:pPr>
              <w:pStyle w:val="2"/>
            </w:pPr>
            <w:r>
              <w:t>22102</w:t>
            </w:r>
          </w:p>
        </w:tc>
        <w:tc>
          <w:tcPr>
            <w:tcW w:w="4536" w:type="dxa"/>
            <w:vAlign w:val="center"/>
          </w:tcPr>
          <w:p w:rsidR="00047211" w:rsidRDefault="003C3CB4">
            <w:pPr>
              <w:pStyle w:val="2"/>
            </w:pPr>
            <w:r>
              <w:t>住房改革支出</w:t>
            </w:r>
          </w:p>
        </w:tc>
        <w:tc>
          <w:tcPr>
            <w:tcW w:w="1361" w:type="dxa"/>
            <w:vAlign w:val="center"/>
          </w:tcPr>
          <w:p w:rsidR="00047211" w:rsidRDefault="003C3CB4">
            <w:pPr>
              <w:pStyle w:val="40"/>
            </w:pPr>
            <w:r>
              <w:t>3.78</w:t>
            </w:r>
          </w:p>
        </w:tc>
        <w:tc>
          <w:tcPr>
            <w:tcW w:w="1361" w:type="dxa"/>
            <w:vAlign w:val="center"/>
          </w:tcPr>
          <w:p w:rsidR="00047211" w:rsidRDefault="003C3CB4">
            <w:pPr>
              <w:pStyle w:val="40"/>
            </w:pPr>
            <w:r>
              <w:t>3.78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992" w:type="dxa"/>
            <w:vAlign w:val="center"/>
          </w:tcPr>
          <w:p w:rsidR="00047211" w:rsidRDefault="003C3CB4">
            <w:pPr>
              <w:pStyle w:val="2"/>
            </w:pPr>
            <w:r>
              <w:t>2210201</w:t>
            </w:r>
          </w:p>
        </w:tc>
        <w:tc>
          <w:tcPr>
            <w:tcW w:w="4536" w:type="dxa"/>
            <w:vAlign w:val="center"/>
          </w:tcPr>
          <w:p w:rsidR="00047211" w:rsidRDefault="003C3CB4">
            <w:pPr>
              <w:pStyle w:val="2"/>
            </w:pPr>
            <w:r>
              <w:t>住房公积金</w:t>
            </w:r>
          </w:p>
        </w:tc>
        <w:tc>
          <w:tcPr>
            <w:tcW w:w="1361" w:type="dxa"/>
            <w:vAlign w:val="center"/>
          </w:tcPr>
          <w:p w:rsidR="00047211" w:rsidRDefault="003C3CB4">
            <w:pPr>
              <w:pStyle w:val="40"/>
            </w:pPr>
            <w:r>
              <w:t>3.78</w:t>
            </w:r>
          </w:p>
        </w:tc>
        <w:tc>
          <w:tcPr>
            <w:tcW w:w="1361" w:type="dxa"/>
            <w:vAlign w:val="center"/>
          </w:tcPr>
          <w:p w:rsidR="00047211" w:rsidRDefault="003C3CB4">
            <w:pPr>
              <w:pStyle w:val="40"/>
            </w:pPr>
            <w:r>
              <w:t>3.78</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992" w:type="dxa"/>
            <w:vAlign w:val="center"/>
          </w:tcPr>
          <w:p w:rsidR="00047211" w:rsidRDefault="003C3CB4">
            <w:pPr>
              <w:pStyle w:val="2"/>
            </w:pPr>
            <w:r>
              <w:t>229</w:t>
            </w:r>
          </w:p>
        </w:tc>
        <w:tc>
          <w:tcPr>
            <w:tcW w:w="4536" w:type="dxa"/>
            <w:vAlign w:val="center"/>
          </w:tcPr>
          <w:p w:rsidR="00047211" w:rsidRDefault="003C3CB4">
            <w:pPr>
              <w:pStyle w:val="2"/>
            </w:pPr>
            <w:r>
              <w:t>其他支出</w:t>
            </w:r>
          </w:p>
        </w:tc>
        <w:tc>
          <w:tcPr>
            <w:tcW w:w="1361" w:type="dxa"/>
            <w:vAlign w:val="center"/>
          </w:tcPr>
          <w:p w:rsidR="00047211" w:rsidRDefault="003C3CB4">
            <w:pPr>
              <w:pStyle w:val="40"/>
            </w:pPr>
            <w:r>
              <w:t>22.54</w:t>
            </w:r>
          </w:p>
        </w:tc>
        <w:tc>
          <w:tcPr>
            <w:tcW w:w="1361" w:type="dxa"/>
            <w:vAlign w:val="center"/>
          </w:tcPr>
          <w:p w:rsidR="00047211" w:rsidRDefault="00047211">
            <w:pPr>
              <w:pStyle w:val="40"/>
            </w:pPr>
          </w:p>
        </w:tc>
        <w:tc>
          <w:tcPr>
            <w:tcW w:w="1361" w:type="dxa"/>
            <w:vAlign w:val="center"/>
          </w:tcPr>
          <w:p w:rsidR="00047211" w:rsidRDefault="003C3CB4">
            <w:pPr>
              <w:pStyle w:val="40"/>
            </w:pPr>
            <w:r>
              <w:t>22.54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992" w:type="dxa"/>
            <w:vAlign w:val="center"/>
          </w:tcPr>
          <w:p w:rsidR="00047211" w:rsidRDefault="003C3CB4">
            <w:pPr>
              <w:pStyle w:val="2"/>
            </w:pPr>
            <w:r>
              <w:t>22960</w:t>
            </w:r>
          </w:p>
        </w:tc>
        <w:tc>
          <w:tcPr>
            <w:tcW w:w="4536" w:type="dxa"/>
            <w:vAlign w:val="center"/>
          </w:tcPr>
          <w:p w:rsidR="00047211" w:rsidRDefault="003C3CB4">
            <w:pPr>
              <w:pStyle w:val="2"/>
            </w:pPr>
            <w:r>
              <w:t>彩票公益金安排的支出</w:t>
            </w:r>
          </w:p>
        </w:tc>
        <w:tc>
          <w:tcPr>
            <w:tcW w:w="1361" w:type="dxa"/>
            <w:vAlign w:val="center"/>
          </w:tcPr>
          <w:p w:rsidR="00047211" w:rsidRDefault="003C3CB4">
            <w:pPr>
              <w:pStyle w:val="40"/>
            </w:pPr>
            <w:r>
              <w:t>22.54</w:t>
            </w:r>
          </w:p>
        </w:tc>
        <w:tc>
          <w:tcPr>
            <w:tcW w:w="1361" w:type="dxa"/>
            <w:vAlign w:val="center"/>
          </w:tcPr>
          <w:p w:rsidR="00047211" w:rsidRDefault="00047211">
            <w:pPr>
              <w:pStyle w:val="40"/>
            </w:pPr>
          </w:p>
        </w:tc>
        <w:tc>
          <w:tcPr>
            <w:tcW w:w="1361" w:type="dxa"/>
            <w:vAlign w:val="center"/>
          </w:tcPr>
          <w:p w:rsidR="00047211" w:rsidRDefault="003C3CB4">
            <w:pPr>
              <w:pStyle w:val="40"/>
            </w:pPr>
            <w:r>
              <w:t>22.54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992" w:type="dxa"/>
            <w:vAlign w:val="center"/>
          </w:tcPr>
          <w:p w:rsidR="00047211" w:rsidRDefault="003C3CB4">
            <w:pPr>
              <w:pStyle w:val="2"/>
            </w:pPr>
            <w:r>
              <w:t>2296002</w:t>
            </w:r>
          </w:p>
        </w:tc>
        <w:tc>
          <w:tcPr>
            <w:tcW w:w="4536" w:type="dxa"/>
            <w:vAlign w:val="center"/>
          </w:tcPr>
          <w:p w:rsidR="00047211" w:rsidRDefault="003C3CB4">
            <w:pPr>
              <w:pStyle w:val="2"/>
            </w:pPr>
            <w:r>
              <w:t>用于社会福利的彩票公益金支出</w:t>
            </w:r>
          </w:p>
        </w:tc>
        <w:tc>
          <w:tcPr>
            <w:tcW w:w="1361" w:type="dxa"/>
            <w:vAlign w:val="center"/>
          </w:tcPr>
          <w:p w:rsidR="00047211" w:rsidRDefault="003C3CB4">
            <w:pPr>
              <w:pStyle w:val="40"/>
            </w:pPr>
            <w:r>
              <w:t>22.54</w:t>
            </w:r>
          </w:p>
        </w:tc>
        <w:tc>
          <w:tcPr>
            <w:tcW w:w="1361" w:type="dxa"/>
            <w:vAlign w:val="center"/>
          </w:tcPr>
          <w:p w:rsidR="00047211" w:rsidRDefault="00047211">
            <w:pPr>
              <w:pStyle w:val="40"/>
            </w:pPr>
          </w:p>
        </w:tc>
        <w:tc>
          <w:tcPr>
            <w:tcW w:w="1361" w:type="dxa"/>
            <w:vAlign w:val="center"/>
          </w:tcPr>
          <w:p w:rsidR="00047211" w:rsidRDefault="003C3CB4">
            <w:pPr>
              <w:pStyle w:val="40"/>
            </w:pPr>
            <w:r>
              <w:t>22.54</w:t>
            </w:r>
          </w:p>
        </w:tc>
        <w:tc>
          <w:tcPr>
            <w:tcW w:w="1361" w:type="dxa"/>
            <w:vAlign w:val="center"/>
          </w:tcPr>
          <w:p w:rsidR="00047211" w:rsidRDefault="00047211">
            <w:pPr>
              <w:pStyle w:val="40"/>
            </w:pPr>
          </w:p>
        </w:tc>
        <w:tc>
          <w:tcPr>
            <w:tcW w:w="1361" w:type="dxa"/>
            <w:vAlign w:val="center"/>
          </w:tcPr>
          <w:p w:rsidR="00047211" w:rsidRDefault="00047211">
            <w:pPr>
              <w:pStyle w:val="40"/>
            </w:pPr>
          </w:p>
        </w:tc>
        <w:tc>
          <w:tcPr>
            <w:tcW w:w="136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1502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402"/>
        <w:gridCol w:w="1474"/>
        <w:gridCol w:w="3402"/>
        <w:gridCol w:w="1474"/>
        <w:gridCol w:w="1474"/>
        <w:gridCol w:w="1474"/>
        <w:gridCol w:w="1474"/>
      </w:tblGrid>
      <w:tr w:rsidR="00047211">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3402"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896" w:type="dxa"/>
            <w:gridSpan w:val="4"/>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4876" w:type="dxa"/>
            <w:gridSpan w:val="2"/>
            <w:vAlign w:val="center"/>
          </w:tcPr>
          <w:p w:rsidR="00047211" w:rsidRDefault="003C3CB4">
            <w:pPr>
              <w:pStyle w:val="10"/>
            </w:pPr>
            <w:r>
              <w:t>收入</w:t>
            </w:r>
          </w:p>
        </w:tc>
        <w:tc>
          <w:tcPr>
            <w:tcW w:w="9298" w:type="dxa"/>
            <w:gridSpan w:val="5"/>
            <w:vAlign w:val="center"/>
          </w:tcPr>
          <w:p w:rsidR="00047211" w:rsidRDefault="003C3CB4">
            <w:pPr>
              <w:pStyle w:val="10"/>
            </w:pPr>
            <w:r>
              <w:t>支出</w:t>
            </w:r>
          </w:p>
        </w:tc>
      </w:tr>
      <w:tr w:rsidR="00047211">
        <w:trPr>
          <w:trHeight w:val="369"/>
          <w:tblHeader/>
          <w:jc w:val="center"/>
        </w:trPr>
        <w:tc>
          <w:tcPr>
            <w:tcW w:w="850" w:type="dxa"/>
            <w:vMerge/>
          </w:tcPr>
          <w:p w:rsidR="00047211" w:rsidRDefault="00047211"/>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金额</w:t>
            </w:r>
          </w:p>
        </w:tc>
        <w:tc>
          <w:tcPr>
            <w:tcW w:w="3402" w:type="dxa"/>
            <w:vAlign w:val="center"/>
          </w:tcPr>
          <w:p w:rsidR="00047211" w:rsidRDefault="003C3CB4">
            <w:pPr>
              <w:pStyle w:val="10"/>
            </w:pPr>
            <w:r>
              <w:t>项</w:t>
            </w:r>
            <w:r>
              <w:t xml:space="preserve">  </w:t>
            </w:r>
            <w:r>
              <w:t>目</w:t>
            </w:r>
          </w:p>
        </w:tc>
        <w:tc>
          <w:tcPr>
            <w:tcW w:w="1474" w:type="dxa"/>
            <w:vAlign w:val="center"/>
          </w:tcPr>
          <w:p w:rsidR="00047211" w:rsidRDefault="003C3CB4">
            <w:pPr>
              <w:pStyle w:val="10"/>
            </w:pPr>
            <w:r>
              <w:t>合计</w:t>
            </w:r>
          </w:p>
        </w:tc>
        <w:tc>
          <w:tcPr>
            <w:tcW w:w="1474" w:type="dxa"/>
            <w:vAlign w:val="center"/>
          </w:tcPr>
          <w:p w:rsidR="00047211" w:rsidRDefault="003C3CB4">
            <w:pPr>
              <w:pStyle w:val="10"/>
            </w:pPr>
            <w:r>
              <w:t>一般公共预算财政拨款</w:t>
            </w:r>
          </w:p>
        </w:tc>
        <w:tc>
          <w:tcPr>
            <w:tcW w:w="1474" w:type="dxa"/>
            <w:vAlign w:val="center"/>
          </w:tcPr>
          <w:p w:rsidR="00047211" w:rsidRDefault="003C3CB4">
            <w:pPr>
              <w:pStyle w:val="10"/>
            </w:pPr>
            <w:r>
              <w:t>政府性基金预算财政</w:t>
            </w:r>
            <w:r>
              <w:t xml:space="preserve">    </w:t>
            </w:r>
            <w:r>
              <w:t>拨款</w:t>
            </w:r>
          </w:p>
        </w:tc>
        <w:tc>
          <w:tcPr>
            <w:tcW w:w="1474" w:type="dxa"/>
            <w:vAlign w:val="center"/>
          </w:tcPr>
          <w:p w:rsidR="00047211" w:rsidRDefault="003C3CB4">
            <w:pPr>
              <w:pStyle w:val="10"/>
            </w:pPr>
            <w:r>
              <w:t>国有资本经营预算财政拨款</w:t>
            </w:r>
          </w:p>
        </w:tc>
      </w:tr>
      <w:tr w:rsidR="00047211">
        <w:trPr>
          <w:trHeight w:val="369"/>
          <w:tblHeader/>
          <w:jc w:val="center"/>
        </w:trPr>
        <w:tc>
          <w:tcPr>
            <w:tcW w:w="850" w:type="dxa"/>
            <w:vAlign w:val="center"/>
          </w:tcPr>
          <w:p w:rsidR="00047211" w:rsidRDefault="003C3CB4">
            <w:pPr>
              <w:pStyle w:val="10"/>
            </w:pPr>
            <w:r>
              <w:t>栏次</w:t>
            </w:r>
          </w:p>
        </w:tc>
        <w:tc>
          <w:tcPr>
            <w:tcW w:w="3402" w:type="dxa"/>
            <w:vAlign w:val="center"/>
          </w:tcPr>
          <w:p w:rsidR="00047211" w:rsidRDefault="003C3CB4">
            <w:pPr>
              <w:pStyle w:val="10"/>
            </w:pPr>
            <w:r>
              <w:t>1</w:t>
            </w:r>
          </w:p>
        </w:tc>
        <w:tc>
          <w:tcPr>
            <w:tcW w:w="1474" w:type="dxa"/>
            <w:vAlign w:val="center"/>
          </w:tcPr>
          <w:p w:rsidR="00047211" w:rsidRDefault="003C3CB4">
            <w:pPr>
              <w:pStyle w:val="10"/>
            </w:pPr>
            <w:r>
              <w:t>2</w:t>
            </w:r>
          </w:p>
        </w:tc>
        <w:tc>
          <w:tcPr>
            <w:tcW w:w="3402" w:type="dxa"/>
            <w:vAlign w:val="center"/>
          </w:tcPr>
          <w:p w:rsidR="00047211" w:rsidRDefault="003C3CB4">
            <w:pPr>
              <w:pStyle w:val="10"/>
            </w:pPr>
            <w:r>
              <w:t>3</w:t>
            </w:r>
          </w:p>
        </w:tc>
        <w:tc>
          <w:tcPr>
            <w:tcW w:w="1474" w:type="dxa"/>
            <w:vAlign w:val="center"/>
          </w:tcPr>
          <w:p w:rsidR="00047211" w:rsidRDefault="003C3CB4">
            <w:pPr>
              <w:pStyle w:val="10"/>
            </w:pPr>
            <w:r>
              <w:t>4</w:t>
            </w:r>
          </w:p>
        </w:tc>
        <w:tc>
          <w:tcPr>
            <w:tcW w:w="1474" w:type="dxa"/>
            <w:vAlign w:val="center"/>
          </w:tcPr>
          <w:p w:rsidR="00047211" w:rsidRDefault="003C3CB4">
            <w:pPr>
              <w:pStyle w:val="10"/>
            </w:pPr>
            <w:r>
              <w:t>5</w:t>
            </w:r>
          </w:p>
        </w:tc>
        <w:tc>
          <w:tcPr>
            <w:tcW w:w="1474" w:type="dxa"/>
            <w:vAlign w:val="center"/>
          </w:tcPr>
          <w:p w:rsidR="00047211" w:rsidRDefault="003C3CB4">
            <w:pPr>
              <w:pStyle w:val="10"/>
            </w:pPr>
            <w:r>
              <w:t>6</w:t>
            </w:r>
          </w:p>
        </w:tc>
        <w:tc>
          <w:tcPr>
            <w:tcW w:w="1474" w:type="dxa"/>
            <w:vAlign w:val="center"/>
          </w:tcPr>
          <w:p w:rsidR="00047211" w:rsidRDefault="003C3CB4">
            <w:pPr>
              <w:pStyle w:val="10"/>
            </w:pPr>
            <w:r>
              <w:t>7</w:t>
            </w:r>
          </w:p>
        </w:tc>
      </w:tr>
      <w:tr w:rsidR="00047211">
        <w:trPr>
          <w:trHeight w:val="369"/>
          <w:jc w:val="center"/>
        </w:trPr>
        <w:tc>
          <w:tcPr>
            <w:tcW w:w="850" w:type="dxa"/>
            <w:vAlign w:val="center"/>
          </w:tcPr>
          <w:p w:rsidR="00047211" w:rsidRDefault="003C3CB4">
            <w:pPr>
              <w:pStyle w:val="3"/>
            </w:pPr>
            <w:r>
              <w:t>1</w:t>
            </w:r>
          </w:p>
        </w:tc>
        <w:tc>
          <w:tcPr>
            <w:tcW w:w="3402" w:type="dxa"/>
            <w:vAlign w:val="center"/>
          </w:tcPr>
          <w:p w:rsidR="00047211" w:rsidRDefault="003C3CB4">
            <w:pPr>
              <w:pStyle w:val="2"/>
            </w:pPr>
            <w:r>
              <w:t>一、一般公共预算拨款</w:t>
            </w:r>
          </w:p>
        </w:tc>
        <w:tc>
          <w:tcPr>
            <w:tcW w:w="1474" w:type="dxa"/>
            <w:vAlign w:val="center"/>
          </w:tcPr>
          <w:p w:rsidR="00047211" w:rsidRDefault="003C3CB4">
            <w:pPr>
              <w:pStyle w:val="40"/>
            </w:pPr>
            <w:r>
              <w:t>75.36</w:t>
            </w:r>
          </w:p>
        </w:tc>
        <w:tc>
          <w:tcPr>
            <w:tcW w:w="3402" w:type="dxa"/>
            <w:vAlign w:val="center"/>
          </w:tcPr>
          <w:p w:rsidR="00047211" w:rsidRDefault="003C3CB4">
            <w:pPr>
              <w:pStyle w:val="2"/>
            </w:pPr>
            <w:r>
              <w:t>一、一般公共服务支出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w:t>
            </w:r>
          </w:p>
        </w:tc>
        <w:tc>
          <w:tcPr>
            <w:tcW w:w="3402" w:type="dxa"/>
            <w:vAlign w:val="center"/>
          </w:tcPr>
          <w:p w:rsidR="00047211" w:rsidRDefault="003C3CB4">
            <w:pPr>
              <w:pStyle w:val="2"/>
            </w:pPr>
            <w:r>
              <w:t>二、政府性基金预算拨款</w:t>
            </w:r>
          </w:p>
        </w:tc>
        <w:tc>
          <w:tcPr>
            <w:tcW w:w="1474" w:type="dxa"/>
            <w:vAlign w:val="center"/>
          </w:tcPr>
          <w:p w:rsidR="00047211" w:rsidRDefault="00047211">
            <w:pPr>
              <w:pStyle w:val="40"/>
            </w:pPr>
          </w:p>
        </w:tc>
        <w:tc>
          <w:tcPr>
            <w:tcW w:w="3402" w:type="dxa"/>
            <w:vAlign w:val="center"/>
          </w:tcPr>
          <w:p w:rsidR="00047211" w:rsidRDefault="003C3CB4">
            <w:pPr>
              <w:pStyle w:val="2"/>
            </w:pPr>
            <w:r>
              <w:t>二、外交支出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3C3CB4">
            <w:pPr>
              <w:pStyle w:val="2"/>
            </w:pPr>
            <w:r>
              <w:t>三、国防支出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四、公共安全支出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五、教育支出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六、科学技术支出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七、文化旅游体育与传媒支出</w:t>
            </w:r>
          </w:p>
        </w:tc>
        <w:tc>
          <w:tcPr>
            <w:tcW w:w="1474" w:type="dxa"/>
            <w:vAlign w:val="center"/>
          </w:tcPr>
          <w:p w:rsidR="00047211" w:rsidRDefault="003C3CB4">
            <w:pPr>
              <w:pStyle w:val="40"/>
            </w:pPr>
            <w:r>
              <w:t>61.11</w:t>
            </w:r>
          </w:p>
        </w:tc>
        <w:tc>
          <w:tcPr>
            <w:tcW w:w="1474" w:type="dxa"/>
            <w:vAlign w:val="center"/>
          </w:tcPr>
          <w:p w:rsidR="00047211" w:rsidRDefault="003C3CB4">
            <w:pPr>
              <w:pStyle w:val="40"/>
            </w:pPr>
            <w:r>
              <w:t>61.11</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八、社会保障和就业支出</w:t>
            </w:r>
          </w:p>
        </w:tc>
        <w:tc>
          <w:tcPr>
            <w:tcW w:w="1474" w:type="dxa"/>
            <w:vAlign w:val="center"/>
          </w:tcPr>
          <w:p w:rsidR="00047211" w:rsidRDefault="003C3CB4">
            <w:pPr>
              <w:pStyle w:val="40"/>
            </w:pPr>
            <w:r>
              <w:t>7.61</w:t>
            </w:r>
          </w:p>
        </w:tc>
        <w:tc>
          <w:tcPr>
            <w:tcW w:w="1474" w:type="dxa"/>
            <w:vAlign w:val="center"/>
          </w:tcPr>
          <w:p w:rsidR="00047211" w:rsidRDefault="003C3CB4">
            <w:pPr>
              <w:pStyle w:val="40"/>
            </w:pPr>
            <w:r>
              <w:t>7.61</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九、社会保险基金支出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十、卫生健康支出</w:t>
            </w:r>
          </w:p>
        </w:tc>
        <w:tc>
          <w:tcPr>
            <w:tcW w:w="1474" w:type="dxa"/>
            <w:vAlign w:val="center"/>
          </w:tcPr>
          <w:p w:rsidR="00047211" w:rsidRDefault="003C3CB4">
            <w:pPr>
              <w:pStyle w:val="40"/>
            </w:pPr>
            <w:r>
              <w:t>2.86</w:t>
            </w:r>
          </w:p>
        </w:tc>
        <w:tc>
          <w:tcPr>
            <w:tcW w:w="1474" w:type="dxa"/>
            <w:vAlign w:val="center"/>
          </w:tcPr>
          <w:p w:rsidR="00047211" w:rsidRDefault="003C3CB4">
            <w:pPr>
              <w:pStyle w:val="40"/>
            </w:pPr>
            <w:r>
              <w:t>2.86</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十一、节能环保支出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十二、城乡社区支出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十三、农林水支出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十四、交通运输支出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十五、资源勘探工业信息等支出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十六、商业服务业等支出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十七、金融支出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十八、援助其他地区支出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lastRenderedPageBreak/>
              <w:t>19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十九、自然资源海洋气象等支出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二十、住房保障支出</w:t>
            </w:r>
          </w:p>
        </w:tc>
        <w:tc>
          <w:tcPr>
            <w:tcW w:w="1474" w:type="dxa"/>
            <w:vAlign w:val="center"/>
          </w:tcPr>
          <w:p w:rsidR="00047211" w:rsidRDefault="003C3CB4">
            <w:pPr>
              <w:pStyle w:val="40"/>
            </w:pPr>
            <w:r>
              <w:t>3.78</w:t>
            </w:r>
          </w:p>
        </w:tc>
        <w:tc>
          <w:tcPr>
            <w:tcW w:w="1474" w:type="dxa"/>
            <w:vAlign w:val="center"/>
          </w:tcPr>
          <w:p w:rsidR="00047211" w:rsidRDefault="003C3CB4">
            <w:pPr>
              <w:pStyle w:val="40"/>
            </w:pPr>
            <w:r>
              <w:t>3.78</w:t>
            </w: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二十一、粮油物资储备支出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22</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二十二、国有资本经营预算支出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23</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二十三、灾害防治及应急管理支出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二十四、预备费</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25</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二十五、其他支出</w:t>
            </w:r>
          </w:p>
        </w:tc>
        <w:tc>
          <w:tcPr>
            <w:tcW w:w="1474" w:type="dxa"/>
            <w:vAlign w:val="center"/>
          </w:tcPr>
          <w:p w:rsidR="00047211" w:rsidRDefault="003C3CB4">
            <w:pPr>
              <w:pStyle w:val="40"/>
            </w:pPr>
            <w:r>
              <w:t>22.54</w:t>
            </w:r>
          </w:p>
        </w:tc>
        <w:tc>
          <w:tcPr>
            <w:tcW w:w="1474" w:type="dxa"/>
            <w:vAlign w:val="center"/>
          </w:tcPr>
          <w:p w:rsidR="00047211" w:rsidRDefault="00047211">
            <w:pPr>
              <w:pStyle w:val="40"/>
            </w:pPr>
          </w:p>
        </w:tc>
        <w:tc>
          <w:tcPr>
            <w:tcW w:w="1474" w:type="dxa"/>
            <w:vAlign w:val="center"/>
          </w:tcPr>
          <w:p w:rsidR="00047211" w:rsidRDefault="003C3CB4">
            <w:pPr>
              <w:pStyle w:val="40"/>
            </w:pPr>
            <w:r>
              <w:t>22.54</w:t>
            </w: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26</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二十六、转移性支出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27</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二十七、债务还本支出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28</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二十八、债务付息支出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29</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二十九、债务发行费用支出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30</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三十、抗疫特别国债安排的支出</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31</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3402" w:type="dxa"/>
            <w:vAlign w:val="center"/>
          </w:tcPr>
          <w:p w:rsidR="00047211" w:rsidRDefault="003C3CB4">
            <w:pPr>
              <w:pStyle w:val="2"/>
            </w:pPr>
            <w:r>
              <w:t>三十一、人行科目</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32</w:t>
            </w:r>
          </w:p>
        </w:tc>
        <w:tc>
          <w:tcPr>
            <w:tcW w:w="3402" w:type="dxa"/>
            <w:vAlign w:val="center"/>
          </w:tcPr>
          <w:p w:rsidR="00047211" w:rsidRDefault="003C3CB4">
            <w:pPr>
              <w:pStyle w:val="6"/>
            </w:pPr>
            <w:r>
              <w:t>本年收入合计</w:t>
            </w:r>
          </w:p>
        </w:tc>
        <w:tc>
          <w:tcPr>
            <w:tcW w:w="1474" w:type="dxa"/>
            <w:vAlign w:val="center"/>
          </w:tcPr>
          <w:p w:rsidR="00047211" w:rsidRDefault="003C3CB4">
            <w:pPr>
              <w:pStyle w:val="7"/>
            </w:pPr>
            <w:r>
              <w:t>75.36</w:t>
            </w:r>
          </w:p>
        </w:tc>
        <w:tc>
          <w:tcPr>
            <w:tcW w:w="3402" w:type="dxa"/>
            <w:vAlign w:val="center"/>
          </w:tcPr>
          <w:p w:rsidR="00047211" w:rsidRDefault="003C3CB4">
            <w:pPr>
              <w:pStyle w:val="6"/>
            </w:pPr>
            <w:r>
              <w:t>本年支出合计</w:t>
            </w:r>
          </w:p>
        </w:tc>
        <w:tc>
          <w:tcPr>
            <w:tcW w:w="1474" w:type="dxa"/>
            <w:vAlign w:val="center"/>
          </w:tcPr>
          <w:p w:rsidR="00047211" w:rsidRDefault="003C3CB4">
            <w:pPr>
              <w:pStyle w:val="7"/>
            </w:pPr>
            <w:r>
              <w:t>97.90</w:t>
            </w:r>
          </w:p>
        </w:tc>
        <w:tc>
          <w:tcPr>
            <w:tcW w:w="1474" w:type="dxa"/>
            <w:vAlign w:val="center"/>
          </w:tcPr>
          <w:p w:rsidR="00047211" w:rsidRDefault="003C3CB4">
            <w:pPr>
              <w:pStyle w:val="7"/>
            </w:pPr>
            <w:r>
              <w:t>75.36</w:t>
            </w:r>
          </w:p>
        </w:tc>
        <w:tc>
          <w:tcPr>
            <w:tcW w:w="1474" w:type="dxa"/>
            <w:vAlign w:val="center"/>
          </w:tcPr>
          <w:p w:rsidR="00047211" w:rsidRDefault="003C3CB4">
            <w:pPr>
              <w:pStyle w:val="7"/>
            </w:pPr>
            <w:r>
              <w:t>22.54</w:t>
            </w:r>
          </w:p>
        </w:tc>
        <w:tc>
          <w:tcPr>
            <w:tcW w:w="1474" w:type="dxa"/>
            <w:vAlign w:val="center"/>
          </w:tcPr>
          <w:p w:rsidR="00047211" w:rsidRDefault="00047211">
            <w:pPr>
              <w:pStyle w:val="7"/>
            </w:pPr>
          </w:p>
        </w:tc>
      </w:tr>
      <w:tr w:rsidR="00047211">
        <w:trPr>
          <w:trHeight w:val="369"/>
          <w:jc w:val="center"/>
        </w:trPr>
        <w:tc>
          <w:tcPr>
            <w:tcW w:w="850" w:type="dxa"/>
            <w:vAlign w:val="center"/>
          </w:tcPr>
          <w:p w:rsidR="00047211" w:rsidRDefault="003C3CB4">
            <w:pPr>
              <w:pStyle w:val="3"/>
            </w:pPr>
            <w:r>
              <w:t>33</w:t>
            </w:r>
          </w:p>
        </w:tc>
        <w:tc>
          <w:tcPr>
            <w:tcW w:w="3402" w:type="dxa"/>
            <w:vAlign w:val="center"/>
          </w:tcPr>
          <w:p w:rsidR="00047211" w:rsidRDefault="003C3CB4">
            <w:pPr>
              <w:pStyle w:val="2"/>
            </w:pPr>
            <w:r>
              <w:t>年初财政拨款结转和结余</w:t>
            </w:r>
          </w:p>
        </w:tc>
        <w:tc>
          <w:tcPr>
            <w:tcW w:w="1474" w:type="dxa"/>
            <w:vAlign w:val="center"/>
          </w:tcPr>
          <w:p w:rsidR="00047211" w:rsidRDefault="003C3CB4">
            <w:pPr>
              <w:pStyle w:val="40"/>
            </w:pPr>
            <w:r>
              <w:t>22.54</w:t>
            </w:r>
          </w:p>
        </w:tc>
        <w:tc>
          <w:tcPr>
            <w:tcW w:w="3402" w:type="dxa"/>
            <w:vAlign w:val="center"/>
          </w:tcPr>
          <w:p w:rsidR="00047211" w:rsidRDefault="003C3CB4">
            <w:pPr>
              <w:pStyle w:val="2"/>
            </w:pPr>
            <w:r>
              <w:t>年末财政拨款结转和结余</w:t>
            </w: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34</w:t>
            </w:r>
          </w:p>
        </w:tc>
        <w:tc>
          <w:tcPr>
            <w:tcW w:w="3402" w:type="dxa"/>
            <w:vAlign w:val="center"/>
          </w:tcPr>
          <w:p w:rsidR="00047211" w:rsidRDefault="003C3CB4">
            <w:pPr>
              <w:pStyle w:val="2"/>
            </w:pPr>
            <w:r>
              <w:t>一、一般公共预算拨款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35</w:t>
            </w:r>
          </w:p>
        </w:tc>
        <w:tc>
          <w:tcPr>
            <w:tcW w:w="3402" w:type="dxa"/>
            <w:vAlign w:val="center"/>
          </w:tcPr>
          <w:p w:rsidR="00047211" w:rsidRDefault="003C3CB4">
            <w:pPr>
              <w:pStyle w:val="2"/>
            </w:pPr>
            <w:r>
              <w:t>二、政府性基金预算拨款</w:t>
            </w:r>
          </w:p>
        </w:tc>
        <w:tc>
          <w:tcPr>
            <w:tcW w:w="1474" w:type="dxa"/>
            <w:vAlign w:val="center"/>
          </w:tcPr>
          <w:p w:rsidR="00047211" w:rsidRDefault="003C3CB4">
            <w:pPr>
              <w:pStyle w:val="40"/>
            </w:pPr>
            <w:r>
              <w:t>22.54</w:t>
            </w: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36</w:t>
            </w:r>
          </w:p>
        </w:tc>
        <w:tc>
          <w:tcPr>
            <w:tcW w:w="3402" w:type="dxa"/>
            <w:vAlign w:val="center"/>
          </w:tcPr>
          <w:p w:rsidR="00047211" w:rsidRDefault="003C3CB4">
            <w:pPr>
              <w:pStyle w:val="2"/>
            </w:pPr>
            <w:r>
              <w:t>三、国有资本经营预算拨款</w:t>
            </w:r>
          </w:p>
        </w:tc>
        <w:tc>
          <w:tcPr>
            <w:tcW w:w="1474" w:type="dxa"/>
            <w:vAlign w:val="center"/>
          </w:tcPr>
          <w:p w:rsidR="00047211" w:rsidRDefault="00047211">
            <w:pPr>
              <w:pStyle w:val="40"/>
            </w:pPr>
          </w:p>
        </w:tc>
        <w:tc>
          <w:tcPr>
            <w:tcW w:w="3402" w:type="dxa"/>
            <w:vAlign w:val="center"/>
          </w:tcPr>
          <w:p w:rsidR="00047211" w:rsidRDefault="00047211">
            <w:pPr>
              <w:pStyle w:val="2"/>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c>
          <w:tcPr>
            <w:tcW w:w="1474"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37</w:t>
            </w:r>
          </w:p>
        </w:tc>
        <w:tc>
          <w:tcPr>
            <w:tcW w:w="3402" w:type="dxa"/>
            <w:vAlign w:val="center"/>
          </w:tcPr>
          <w:p w:rsidR="00047211" w:rsidRDefault="003C3CB4">
            <w:pPr>
              <w:pStyle w:val="6"/>
            </w:pPr>
            <w:r>
              <w:t>收入总计</w:t>
            </w:r>
          </w:p>
        </w:tc>
        <w:tc>
          <w:tcPr>
            <w:tcW w:w="1474" w:type="dxa"/>
            <w:vAlign w:val="center"/>
          </w:tcPr>
          <w:p w:rsidR="00047211" w:rsidRDefault="003C3CB4">
            <w:pPr>
              <w:pStyle w:val="7"/>
            </w:pPr>
            <w:r>
              <w:t>97.90</w:t>
            </w:r>
          </w:p>
        </w:tc>
        <w:tc>
          <w:tcPr>
            <w:tcW w:w="3402" w:type="dxa"/>
            <w:vAlign w:val="center"/>
          </w:tcPr>
          <w:p w:rsidR="00047211" w:rsidRDefault="003C3CB4">
            <w:pPr>
              <w:pStyle w:val="6"/>
            </w:pPr>
            <w:r>
              <w:t>支出总计</w:t>
            </w:r>
          </w:p>
        </w:tc>
        <w:tc>
          <w:tcPr>
            <w:tcW w:w="1474" w:type="dxa"/>
            <w:vAlign w:val="center"/>
          </w:tcPr>
          <w:p w:rsidR="00047211" w:rsidRDefault="003C3CB4">
            <w:pPr>
              <w:pStyle w:val="7"/>
            </w:pPr>
            <w:r>
              <w:t>97.90</w:t>
            </w:r>
          </w:p>
        </w:tc>
        <w:tc>
          <w:tcPr>
            <w:tcW w:w="1474" w:type="dxa"/>
            <w:vAlign w:val="center"/>
          </w:tcPr>
          <w:p w:rsidR="00047211" w:rsidRDefault="003C3CB4">
            <w:pPr>
              <w:pStyle w:val="7"/>
            </w:pPr>
            <w:r>
              <w:t>75.36</w:t>
            </w:r>
          </w:p>
        </w:tc>
        <w:tc>
          <w:tcPr>
            <w:tcW w:w="1474" w:type="dxa"/>
            <w:vAlign w:val="center"/>
          </w:tcPr>
          <w:p w:rsidR="00047211" w:rsidRDefault="003C3CB4">
            <w:pPr>
              <w:pStyle w:val="7"/>
            </w:pPr>
            <w:r>
              <w:t>22.54</w:t>
            </w:r>
          </w:p>
        </w:tc>
        <w:tc>
          <w:tcPr>
            <w:tcW w:w="1474" w:type="dxa"/>
            <w:vAlign w:val="center"/>
          </w:tcPr>
          <w:p w:rsidR="00047211" w:rsidRDefault="00047211">
            <w:pPr>
              <w:pStyle w:val="7"/>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75.36</w:t>
            </w:r>
          </w:p>
        </w:tc>
        <w:tc>
          <w:tcPr>
            <w:tcW w:w="2551" w:type="dxa"/>
            <w:vAlign w:val="center"/>
          </w:tcPr>
          <w:p w:rsidR="00047211" w:rsidRDefault="003C3CB4">
            <w:pPr>
              <w:pStyle w:val="7"/>
            </w:pPr>
            <w:r>
              <w:t>54.36</w:t>
            </w:r>
          </w:p>
        </w:tc>
        <w:tc>
          <w:tcPr>
            <w:tcW w:w="2551" w:type="dxa"/>
            <w:vAlign w:val="center"/>
          </w:tcPr>
          <w:p w:rsidR="00047211" w:rsidRDefault="003C3CB4">
            <w:pPr>
              <w:pStyle w:val="7"/>
            </w:pPr>
            <w:r>
              <w:t>21.00</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207</w:t>
            </w:r>
          </w:p>
        </w:tc>
        <w:tc>
          <w:tcPr>
            <w:tcW w:w="4535" w:type="dxa"/>
            <w:vAlign w:val="center"/>
          </w:tcPr>
          <w:p w:rsidR="00047211" w:rsidRDefault="003C3CB4">
            <w:pPr>
              <w:pStyle w:val="2"/>
            </w:pPr>
            <w:r>
              <w:t>文化旅游体育与传媒支出</w:t>
            </w:r>
          </w:p>
        </w:tc>
        <w:tc>
          <w:tcPr>
            <w:tcW w:w="2551" w:type="dxa"/>
            <w:vAlign w:val="center"/>
          </w:tcPr>
          <w:p w:rsidR="00047211" w:rsidRDefault="003C3CB4">
            <w:pPr>
              <w:pStyle w:val="40"/>
            </w:pPr>
            <w:r>
              <w:t>61.11</w:t>
            </w:r>
          </w:p>
        </w:tc>
        <w:tc>
          <w:tcPr>
            <w:tcW w:w="2551" w:type="dxa"/>
            <w:vAlign w:val="center"/>
          </w:tcPr>
          <w:p w:rsidR="00047211" w:rsidRDefault="003C3CB4">
            <w:pPr>
              <w:pStyle w:val="40"/>
            </w:pPr>
            <w:r>
              <w:t>40.11</w:t>
            </w:r>
          </w:p>
        </w:tc>
        <w:tc>
          <w:tcPr>
            <w:tcW w:w="2551" w:type="dxa"/>
            <w:vAlign w:val="center"/>
          </w:tcPr>
          <w:p w:rsidR="00047211" w:rsidRDefault="003C3CB4">
            <w:pPr>
              <w:pStyle w:val="40"/>
            </w:pPr>
            <w:r>
              <w:t>21.00</w:t>
            </w: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20701</w:t>
            </w:r>
          </w:p>
        </w:tc>
        <w:tc>
          <w:tcPr>
            <w:tcW w:w="4535" w:type="dxa"/>
            <w:vAlign w:val="center"/>
          </w:tcPr>
          <w:p w:rsidR="00047211" w:rsidRDefault="003C3CB4">
            <w:pPr>
              <w:pStyle w:val="2"/>
            </w:pPr>
            <w:r>
              <w:t>文化和旅游</w:t>
            </w:r>
          </w:p>
        </w:tc>
        <w:tc>
          <w:tcPr>
            <w:tcW w:w="2551" w:type="dxa"/>
            <w:vAlign w:val="center"/>
          </w:tcPr>
          <w:p w:rsidR="00047211" w:rsidRDefault="003C3CB4">
            <w:pPr>
              <w:pStyle w:val="40"/>
            </w:pPr>
            <w:r>
              <w:t>41.11</w:t>
            </w:r>
          </w:p>
        </w:tc>
        <w:tc>
          <w:tcPr>
            <w:tcW w:w="2551" w:type="dxa"/>
            <w:vAlign w:val="center"/>
          </w:tcPr>
          <w:p w:rsidR="00047211" w:rsidRDefault="003C3CB4">
            <w:pPr>
              <w:pStyle w:val="40"/>
            </w:pPr>
            <w:r>
              <w:t>40.11</w:t>
            </w:r>
          </w:p>
        </w:tc>
        <w:tc>
          <w:tcPr>
            <w:tcW w:w="2551" w:type="dxa"/>
            <w:vAlign w:val="center"/>
          </w:tcPr>
          <w:p w:rsidR="00047211" w:rsidRDefault="003C3CB4">
            <w:pPr>
              <w:pStyle w:val="40"/>
            </w:pPr>
            <w:r>
              <w:t>1.00</w:t>
            </w: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2070104</w:t>
            </w:r>
          </w:p>
        </w:tc>
        <w:tc>
          <w:tcPr>
            <w:tcW w:w="4535" w:type="dxa"/>
            <w:vAlign w:val="center"/>
          </w:tcPr>
          <w:p w:rsidR="00047211" w:rsidRDefault="003C3CB4">
            <w:pPr>
              <w:pStyle w:val="2"/>
            </w:pPr>
            <w:r>
              <w:t>图书馆</w:t>
            </w:r>
          </w:p>
        </w:tc>
        <w:tc>
          <w:tcPr>
            <w:tcW w:w="2551" w:type="dxa"/>
            <w:vAlign w:val="center"/>
          </w:tcPr>
          <w:p w:rsidR="00047211" w:rsidRDefault="003C3CB4">
            <w:pPr>
              <w:pStyle w:val="40"/>
            </w:pPr>
            <w:r>
              <w:t>41.11</w:t>
            </w:r>
          </w:p>
        </w:tc>
        <w:tc>
          <w:tcPr>
            <w:tcW w:w="2551" w:type="dxa"/>
            <w:vAlign w:val="center"/>
          </w:tcPr>
          <w:p w:rsidR="00047211" w:rsidRDefault="003C3CB4">
            <w:pPr>
              <w:pStyle w:val="40"/>
            </w:pPr>
            <w:r>
              <w:t>40.11</w:t>
            </w:r>
          </w:p>
        </w:tc>
        <w:tc>
          <w:tcPr>
            <w:tcW w:w="2551" w:type="dxa"/>
            <w:vAlign w:val="center"/>
          </w:tcPr>
          <w:p w:rsidR="00047211" w:rsidRDefault="003C3CB4">
            <w:pPr>
              <w:pStyle w:val="40"/>
            </w:pPr>
            <w:r>
              <w:t>1.00</w:t>
            </w: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20799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20.00</w:t>
            </w:r>
          </w:p>
        </w:tc>
        <w:tc>
          <w:tcPr>
            <w:tcW w:w="2551" w:type="dxa"/>
            <w:vAlign w:val="center"/>
          </w:tcPr>
          <w:p w:rsidR="00047211" w:rsidRDefault="00047211">
            <w:pPr>
              <w:pStyle w:val="40"/>
            </w:pPr>
          </w:p>
        </w:tc>
        <w:tc>
          <w:tcPr>
            <w:tcW w:w="2551" w:type="dxa"/>
            <w:vAlign w:val="center"/>
          </w:tcPr>
          <w:p w:rsidR="00047211" w:rsidRDefault="003C3CB4">
            <w:pPr>
              <w:pStyle w:val="40"/>
            </w:pPr>
            <w:r>
              <w:t>20.00</w:t>
            </w: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2079999</w:t>
            </w:r>
          </w:p>
        </w:tc>
        <w:tc>
          <w:tcPr>
            <w:tcW w:w="4535" w:type="dxa"/>
            <w:vAlign w:val="center"/>
          </w:tcPr>
          <w:p w:rsidR="00047211" w:rsidRDefault="003C3CB4">
            <w:pPr>
              <w:pStyle w:val="2"/>
            </w:pPr>
            <w:r>
              <w:t>其他文化旅游体育与传媒支出</w:t>
            </w:r>
          </w:p>
        </w:tc>
        <w:tc>
          <w:tcPr>
            <w:tcW w:w="2551" w:type="dxa"/>
            <w:vAlign w:val="center"/>
          </w:tcPr>
          <w:p w:rsidR="00047211" w:rsidRDefault="003C3CB4">
            <w:pPr>
              <w:pStyle w:val="40"/>
            </w:pPr>
            <w:r>
              <w:t>20.00</w:t>
            </w:r>
          </w:p>
        </w:tc>
        <w:tc>
          <w:tcPr>
            <w:tcW w:w="2551" w:type="dxa"/>
            <w:vAlign w:val="center"/>
          </w:tcPr>
          <w:p w:rsidR="00047211" w:rsidRDefault="00047211">
            <w:pPr>
              <w:pStyle w:val="40"/>
            </w:pPr>
          </w:p>
        </w:tc>
        <w:tc>
          <w:tcPr>
            <w:tcW w:w="2551" w:type="dxa"/>
            <w:vAlign w:val="center"/>
          </w:tcPr>
          <w:p w:rsidR="00047211" w:rsidRDefault="003C3CB4">
            <w:pPr>
              <w:pStyle w:val="40"/>
            </w:pPr>
            <w:r>
              <w:t>20.00</w:t>
            </w: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208</w:t>
            </w:r>
          </w:p>
        </w:tc>
        <w:tc>
          <w:tcPr>
            <w:tcW w:w="4535" w:type="dxa"/>
            <w:vAlign w:val="center"/>
          </w:tcPr>
          <w:p w:rsidR="00047211" w:rsidRDefault="003C3CB4">
            <w:pPr>
              <w:pStyle w:val="2"/>
            </w:pPr>
            <w:r>
              <w:t>社会保障和就业支出</w:t>
            </w:r>
          </w:p>
        </w:tc>
        <w:tc>
          <w:tcPr>
            <w:tcW w:w="2551" w:type="dxa"/>
            <w:vAlign w:val="center"/>
          </w:tcPr>
          <w:p w:rsidR="00047211" w:rsidRDefault="003C3CB4">
            <w:pPr>
              <w:pStyle w:val="40"/>
            </w:pPr>
            <w:r>
              <w:t>7.61</w:t>
            </w:r>
          </w:p>
        </w:tc>
        <w:tc>
          <w:tcPr>
            <w:tcW w:w="2551" w:type="dxa"/>
            <w:vAlign w:val="center"/>
          </w:tcPr>
          <w:p w:rsidR="00047211" w:rsidRDefault="003C3CB4">
            <w:pPr>
              <w:pStyle w:val="40"/>
            </w:pPr>
            <w:r>
              <w:t>7.61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20805</w:t>
            </w:r>
          </w:p>
        </w:tc>
        <w:tc>
          <w:tcPr>
            <w:tcW w:w="4535" w:type="dxa"/>
            <w:vAlign w:val="center"/>
          </w:tcPr>
          <w:p w:rsidR="00047211" w:rsidRDefault="003C3CB4">
            <w:pPr>
              <w:pStyle w:val="2"/>
            </w:pPr>
            <w:r>
              <w:t>行政事业单位养老支出</w:t>
            </w:r>
          </w:p>
        </w:tc>
        <w:tc>
          <w:tcPr>
            <w:tcW w:w="2551" w:type="dxa"/>
            <w:vAlign w:val="center"/>
          </w:tcPr>
          <w:p w:rsidR="00047211" w:rsidRDefault="003C3CB4">
            <w:pPr>
              <w:pStyle w:val="40"/>
            </w:pPr>
            <w:r>
              <w:t>7.61</w:t>
            </w:r>
          </w:p>
        </w:tc>
        <w:tc>
          <w:tcPr>
            <w:tcW w:w="2551" w:type="dxa"/>
            <w:vAlign w:val="center"/>
          </w:tcPr>
          <w:p w:rsidR="00047211" w:rsidRDefault="003C3CB4">
            <w:pPr>
              <w:pStyle w:val="40"/>
            </w:pPr>
            <w:r>
              <w:t>7.61</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2080505</w:t>
            </w:r>
          </w:p>
        </w:tc>
        <w:tc>
          <w:tcPr>
            <w:tcW w:w="4535" w:type="dxa"/>
            <w:vAlign w:val="center"/>
          </w:tcPr>
          <w:p w:rsidR="00047211" w:rsidRDefault="003C3CB4">
            <w:pPr>
              <w:pStyle w:val="2"/>
            </w:pPr>
            <w:r>
              <w:t>机关事业单位基本养老保险缴费支出</w:t>
            </w:r>
          </w:p>
        </w:tc>
        <w:tc>
          <w:tcPr>
            <w:tcW w:w="2551" w:type="dxa"/>
            <w:vAlign w:val="center"/>
          </w:tcPr>
          <w:p w:rsidR="00047211" w:rsidRDefault="003C3CB4">
            <w:pPr>
              <w:pStyle w:val="40"/>
            </w:pPr>
            <w:r>
              <w:t>5.07</w:t>
            </w:r>
          </w:p>
        </w:tc>
        <w:tc>
          <w:tcPr>
            <w:tcW w:w="2551" w:type="dxa"/>
            <w:vAlign w:val="center"/>
          </w:tcPr>
          <w:p w:rsidR="00047211" w:rsidRDefault="003C3CB4">
            <w:pPr>
              <w:pStyle w:val="40"/>
            </w:pPr>
            <w:r>
              <w:t>5.07</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2080506</w:t>
            </w:r>
          </w:p>
        </w:tc>
        <w:tc>
          <w:tcPr>
            <w:tcW w:w="4535" w:type="dxa"/>
            <w:vAlign w:val="center"/>
          </w:tcPr>
          <w:p w:rsidR="00047211" w:rsidRDefault="003C3CB4">
            <w:pPr>
              <w:pStyle w:val="2"/>
            </w:pPr>
            <w:r>
              <w:t>机关事业单位职业年金缴费支出</w:t>
            </w:r>
          </w:p>
        </w:tc>
        <w:tc>
          <w:tcPr>
            <w:tcW w:w="2551" w:type="dxa"/>
            <w:vAlign w:val="center"/>
          </w:tcPr>
          <w:p w:rsidR="00047211" w:rsidRDefault="003C3CB4">
            <w:pPr>
              <w:pStyle w:val="40"/>
            </w:pPr>
            <w:r>
              <w:t>2.54</w:t>
            </w:r>
          </w:p>
        </w:tc>
        <w:tc>
          <w:tcPr>
            <w:tcW w:w="2551" w:type="dxa"/>
            <w:vAlign w:val="center"/>
          </w:tcPr>
          <w:p w:rsidR="00047211" w:rsidRDefault="003C3CB4">
            <w:pPr>
              <w:pStyle w:val="40"/>
            </w:pPr>
            <w:r>
              <w:t>2.54</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210</w:t>
            </w:r>
          </w:p>
        </w:tc>
        <w:tc>
          <w:tcPr>
            <w:tcW w:w="4535" w:type="dxa"/>
            <w:vAlign w:val="center"/>
          </w:tcPr>
          <w:p w:rsidR="00047211" w:rsidRDefault="003C3CB4">
            <w:pPr>
              <w:pStyle w:val="2"/>
            </w:pPr>
            <w:r>
              <w:t>卫生健康支出</w:t>
            </w:r>
          </w:p>
        </w:tc>
        <w:tc>
          <w:tcPr>
            <w:tcW w:w="2551" w:type="dxa"/>
            <w:vAlign w:val="center"/>
          </w:tcPr>
          <w:p w:rsidR="00047211" w:rsidRDefault="003C3CB4">
            <w:pPr>
              <w:pStyle w:val="40"/>
            </w:pPr>
            <w:r>
              <w:t>2.86</w:t>
            </w:r>
          </w:p>
        </w:tc>
        <w:tc>
          <w:tcPr>
            <w:tcW w:w="2551" w:type="dxa"/>
            <w:vAlign w:val="center"/>
          </w:tcPr>
          <w:p w:rsidR="00047211" w:rsidRDefault="003C3CB4">
            <w:pPr>
              <w:pStyle w:val="40"/>
            </w:pPr>
            <w:r>
              <w:t>2.86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21011</w:t>
            </w:r>
          </w:p>
        </w:tc>
        <w:tc>
          <w:tcPr>
            <w:tcW w:w="4535" w:type="dxa"/>
            <w:vAlign w:val="center"/>
          </w:tcPr>
          <w:p w:rsidR="00047211" w:rsidRDefault="003C3CB4">
            <w:pPr>
              <w:pStyle w:val="2"/>
            </w:pPr>
            <w:r>
              <w:t>行政事业单位医疗</w:t>
            </w:r>
          </w:p>
        </w:tc>
        <w:tc>
          <w:tcPr>
            <w:tcW w:w="2551" w:type="dxa"/>
            <w:vAlign w:val="center"/>
          </w:tcPr>
          <w:p w:rsidR="00047211" w:rsidRDefault="003C3CB4">
            <w:pPr>
              <w:pStyle w:val="40"/>
            </w:pPr>
            <w:r>
              <w:t>2.86</w:t>
            </w:r>
          </w:p>
        </w:tc>
        <w:tc>
          <w:tcPr>
            <w:tcW w:w="2551" w:type="dxa"/>
            <w:vAlign w:val="center"/>
          </w:tcPr>
          <w:p w:rsidR="00047211" w:rsidRDefault="003C3CB4">
            <w:pPr>
              <w:pStyle w:val="40"/>
            </w:pPr>
            <w:r>
              <w:t>2.86</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2101102</w:t>
            </w:r>
          </w:p>
        </w:tc>
        <w:tc>
          <w:tcPr>
            <w:tcW w:w="4535" w:type="dxa"/>
            <w:vAlign w:val="center"/>
          </w:tcPr>
          <w:p w:rsidR="00047211" w:rsidRDefault="003C3CB4">
            <w:pPr>
              <w:pStyle w:val="2"/>
            </w:pPr>
            <w:r>
              <w:t>事业单位医疗</w:t>
            </w:r>
          </w:p>
        </w:tc>
        <w:tc>
          <w:tcPr>
            <w:tcW w:w="2551" w:type="dxa"/>
            <w:vAlign w:val="center"/>
          </w:tcPr>
          <w:p w:rsidR="00047211" w:rsidRDefault="003C3CB4">
            <w:pPr>
              <w:pStyle w:val="40"/>
            </w:pPr>
            <w:r>
              <w:t>2.18</w:t>
            </w:r>
          </w:p>
        </w:tc>
        <w:tc>
          <w:tcPr>
            <w:tcW w:w="2551" w:type="dxa"/>
            <w:vAlign w:val="center"/>
          </w:tcPr>
          <w:p w:rsidR="00047211" w:rsidRDefault="003C3CB4">
            <w:pPr>
              <w:pStyle w:val="40"/>
            </w:pPr>
            <w:r>
              <w:t>2.18</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2101103</w:t>
            </w:r>
          </w:p>
        </w:tc>
        <w:tc>
          <w:tcPr>
            <w:tcW w:w="4535" w:type="dxa"/>
            <w:vAlign w:val="center"/>
          </w:tcPr>
          <w:p w:rsidR="00047211" w:rsidRDefault="003C3CB4">
            <w:pPr>
              <w:pStyle w:val="2"/>
            </w:pPr>
            <w:r>
              <w:t>公务员医疗补助</w:t>
            </w:r>
          </w:p>
        </w:tc>
        <w:tc>
          <w:tcPr>
            <w:tcW w:w="2551" w:type="dxa"/>
            <w:vAlign w:val="center"/>
          </w:tcPr>
          <w:p w:rsidR="00047211" w:rsidRDefault="003C3CB4">
            <w:pPr>
              <w:pStyle w:val="40"/>
            </w:pPr>
            <w:r>
              <w:t>0.68</w:t>
            </w:r>
          </w:p>
        </w:tc>
        <w:tc>
          <w:tcPr>
            <w:tcW w:w="2551" w:type="dxa"/>
            <w:vAlign w:val="center"/>
          </w:tcPr>
          <w:p w:rsidR="00047211" w:rsidRDefault="003C3CB4">
            <w:pPr>
              <w:pStyle w:val="40"/>
            </w:pPr>
            <w:r>
              <w:t>0.68</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15</w:t>
            </w:r>
          </w:p>
        </w:tc>
        <w:tc>
          <w:tcPr>
            <w:tcW w:w="1191" w:type="dxa"/>
            <w:vAlign w:val="center"/>
          </w:tcPr>
          <w:p w:rsidR="00047211" w:rsidRDefault="003C3CB4">
            <w:pPr>
              <w:pStyle w:val="2"/>
            </w:pPr>
            <w:r>
              <w:t>221</w:t>
            </w:r>
          </w:p>
        </w:tc>
        <w:tc>
          <w:tcPr>
            <w:tcW w:w="4535" w:type="dxa"/>
            <w:vAlign w:val="center"/>
          </w:tcPr>
          <w:p w:rsidR="00047211" w:rsidRDefault="003C3CB4">
            <w:pPr>
              <w:pStyle w:val="2"/>
            </w:pPr>
            <w:r>
              <w:t>住房保障支出</w:t>
            </w:r>
          </w:p>
        </w:tc>
        <w:tc>
          <w:tcPr>
            <w:tcW w:w="2551" w:type="dxa"/>
            <w:vAlign w:val="center"/>
          </w:tcPr>
          <w:p w:rsidR="00047211" w:rsidRDefault="003C3CB4">
            <w:pPr>
              <w:pStyle w:val="40"/>
            </w:pPr>
            <w:r>
              <w:t>3.78</w:t>
            </w:r>
          </w:p>
        </w:tc>
        <w:tc>
          <w:tcPr>
            <w:tcW w:w="2551" w:type="dxa"/>
            <w:vAlign w:val="center"/>
          </w:tcPr>
          <w:p w:rsidR="00047211" w:rsidRDefault="003C3CB4">
            <w:pPr>
              <w:pStyle w:val="40"/>
            </w:pPr>
            <w:r>
              <w:t>3.78</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16</w:t>
            </w:r>
          </w:p>
        </w:tc>
        <w:tc>
          <w:tcPr>
            <w:tcW w:w="1191" w:type="dxa"/>
            <w:vAlign w:val="center"/>
          </w:tcPr>
          <w:p w:rsidR="00047211" w:rsidRDefault="003C3CB4">
            <w:pPr>
              <w:pStyle w:val="2"/>
            </w:pPr>
            <w:r>
              <w:t>22102</w:t>
            </w:r>
          </w:p>
        </w:tc>
        <w:tc>
          <w:tcPr>
            <w:tcW w:w="4535" w:type="dxa"/>
            <w:vAlign w:val="center"/>
          </w:tcPr>
          <w:p w:rsidR="00047211" w:rsidRDefault="003C3CB4">
            <w:pPr>
              <w:pStyle w:val="2"/>
            </w:pPr>
            <w:r>
              <w:t>住房改革支出</w:t>
            </w:r>
          </w:p>
        </w:tc>
        <w:tc>
          <w:tcPr>
            <w:tcW w:w="2551" w:type="dxa"/>
            <w:vAlign w:val="center"/>
          </w:tcPr>
          <w:p w:rsidR="00047211" w:rsidRDefault="003C3CB4">
            <w:pPr>
              <w:pStyle w:val="40"/>
            </w:pPr>
            <w:r>
              <w:t>3.78</w:t>
            </w:r>
          </w:p>
        </w:tc>
        <w:tc>
          <w:tcPr>
            <w:tcW w:w="2551" w:type="dxa"/>
            <w:vAlign w:val="center"/>
          </w:tcPr>
          <w:p w:rsidR="00047211" w:rsidRDefault="003C3CB4">
            <w:pPr>
              <w:pStyle w:val="40"/>
            </w:pPr>
            <w:r>
              <w:t>3.78</w:t>
            </w:r>
          </w:p>
        </w:tc>
        <w:tc>
          <w:tcPr>
            <w:tcW w:w="2551"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17</w:t>
            </w:r>
          </w:p>
        </w:tc>
        <w:tc>
          <w:tcPr>
            <w:tcW w:w="1191" w:type="dxa"/>
            <w:vAlign w:val="center"/>
          </w:tcPr>
          <w:p w:rsidR="00047211" w:rsidRDefault="003C3CB4">
            <w:pPr>
              <w:pStyle w:val="2"/>
            </w:pPr>
            <w:r>
              <w:t>2210201</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3.78</w:t>
            </w:r>
          </w:p>
        </w:tc>
        <w:tc>
          <w:tcPr>
            <w:tcW w:w="2551" w:type="dxa"/>
            <w:vAlign w:val="center"/>
          </w:tcPr>
          <w:p w:rsidR="00047211" w:rsidRDefault="003C3CB4">
            <w:pPr>
              <w:pStyle w:val="40"/>
            </w:pPr>
            <w:r>
              <w:t>3.78</w:t>
            </w:r>
          </w:p>
        </w:tc>
        <w:tc>
          <w:tcPr>
            <w:tcW w:w="2551" w:type="dxa"/>
            <w:vAlign w:val="center"/>
          </w:tcPr>
          <w:p w:rsidR="00047211" w:rsidRDefault="00047211">
            <w:pPr>
              <w:pStyle w:val="40"/>
            </w:pP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1423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2"/>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3"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支出部门经济分类科目</w:t>
            </w:r>
          </w:p>
        </w:tc>
        <w:tc>
          <w:tcPr>
            <w:tcW w:w="7654" w:type="dxa"/>
            <w:gridSpan w:val="3"/>
            <w:vAlign w:val="center"/>
          </w:tcPr>
          <w:p w:rsidR="00047211" w:rsidRDefault="003C3CB4">
            <w:pPr>
              <w:pStyle w:val="10"/>
            </w:pPr>
            <w:r>
              <w:t>一般公共预算基本支出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Align w:val="center"/>
          </w:tcPr>
          <w:p w:rsidR="00047211" w:rsidRDefault="003C3CB4">
            <w:pPr>
              <w:pStyle w:val="10"/>
            </w:pPr>
            <w:r>
              <w:t>合计</w:t>
            </w:r>
          </w:p>
        </w:tc>
        <w:tc>
          <w:tcPr>
            <w:tcW w:w="2551" w:type="dxa"/>
            <w:vAlign w:val="center"/>
          </w:tcPr>
          <w:p w:rsidR="00047211" w:rsidRDefault="003C3CB4">
            <w:pPr>
              <w:pStyle w:val="10"/>
            </w:pPr>
            <w:r>
              <w:t>人员经费</w:t>
            </w:r>
          </w:p>
        </w:tc>
        <w:tc>
          <w:tcPr>
            <w:tcW w:w="2552" w:type="dxa"/>
            <w:vAlign w:val="center"/>
          </w:tcPr>
          <w:p w:rsidR="00047211" w:rsidRDefault="003C3CB4">
            <w:pPr>
              <w:pStyle w:val="10"/>
            </w:pPr>
            <w:r>
              <w:t>公用经费</w:t>
            </w:r>
          </w:p>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2"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54.36</w:t>
            </w:r>
          </w:p>
        </w:tc>
        <w:tc>
          <w:tcPr>
            <w:tcW w:w="2551" w:type="dxa"/>
            <w:vAlign w:val="center"/>
          </w:tcPr>
          <w:p w:rsidR="00047211" w:rsidRDefault="003C3CB4">
            <w:pPr>
              <w:pStyle w:val="7"/>
            </w:pPr>
            <w:r>
              <w:t>53.41</w:t>
            </w:r>
          </w:p>
        </w:tc>
        <w:tc>
          <w:tcPr>
            <w:tcW w:w="2552" w:type="dxa"/>
            <w:vAlign w:val="center"/>
          </w:tcPr>
          <w:p w:rsidR="00047211" w:rsidRDefault="003C3CB4">
            <w:pPr>
              <w:pStyle w:val="7"/>
            </w:pPr>
            <w:r>
              <w:t>0.95</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301</w:t>
            </w:r>
          </w:p>
        </w:tc>
        <w:tc>
          <w:tcPr>
            <w:tcW w:w="4535" w:type="dxa"/>
            <w:vAlign w:val="center"/>
          </w:tcPr>
          <w:p w:rsidR="00047211" w:rsidRDefault="003C3CB4">
            <w:pPr>
              <w:pStyle w:val="2"/>
            </w:pPr>
            <w:r>
              <w:t>工资福利支出</w:t>
            </w:r>
          </w:p>
        </w:tc>
        <w:tc>
          <w:tcPr>
            <w:tcW w:w="2551" w:type="dxa"/>
            <w:vAlign w:val="center"/>
          </w:tcPr>
          <w:p w:rsidR="00047211" w:rsidRDefault="003C3CB4">
            <w:pPr>
              <w:pStyle w:val="40"/>
            </w:pPr>
            <w:r>
              <w:t>53.41</w:t>
            </w:r>
          </w:p>
        </w:tc>
        <w:tc>
          <w:tcPr>
            <w:tcW w:w="2551" w:type="dxa"/>
            <w:vAlign w:val="center"/>
          </w:tcPr>
          <w:p w:rsidR="00047211" w:rsidRDefault="003C3CB4">
            <w:pPr>
              <w:pStyle w:val="40"/>
            </w:pPr>
            <w:r>
              <w:t>53.41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30101</w:t>
            </w:r>
          </w:p>
        </w:tc>
        <w:tc>
          <w:tcPr>
            <w:tcW w:w="4535" w:type="dxa"/>
            <w:vAlign w:val="center"/>
          </w:tcPr>
          <w:p w:rsidR="00047211" w:rsidRDefault="003C3CB4">
            <w:pPr>
              <w:pStyle w:val="2"/>
            </w:pPr>
            <w:r>
              <w:t>基本工资</w:t>
            </w:r>
          </w:p>
        </w:tc>
        <w:tc>
          <w:tcPr>
            <w:tcW w:w="2551" w:type="dxa"/>
            <w:vAlign w:val="center"/>
          </w:tcPr>
          <w:p w:rsidR="00047211" w:rsidRDefault="003C3CB4">
            <w:pPr>
              <w:pStyle w:val="40"/>
            </w:pPr>
            <w:r>
              <w:t>20.71</w:t>
            </w:r>
          </w:p>
        </w:tc>
        <w:tc>
          <w:tcPr>
            <w:tcW w:w="2551" w:type="dxa"/>
            <w:vAlign w:val="center"/>
          </w:tcPr>
          <w:p w:rsidR="00047211" w:rsidRDefault="003C3CB4">
            <w:pPr>
              <w:pStyle w:val="40"/>
            </w:pPr>
            <w:r>
              <w:t>20.71</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30102</w:t>
            </w:r>
          </w:p>
        </w:tc>
        <w:tc>
          <w:tcPr>
            <w:tcW w:w="4535" w:type="dxa"/>
            <w:vAlign w:val="center"/>
          </w:tcPr>
          <w:p w:rsidR="00047211" w:rsidRDefault="003C3CB4">
            <w:pPr>
              <w:pStyle w:val="2"/>
            </w:pPr>
            <w:r>
              <w:t>津贴补贴</w:t>
            </w:r>
          </w:p>
        </w:tc>
        <w:tc>
          <w:tcPr>
            <w:tcW w:w="2551" w:type="dxa"/>
            <w:vAlign w:val="center"/>
          </w:tcPr>
          <w:p w:rsidR="00047211" w:rsidRDefault="003C3CB4">
            <w:pPr>
              <w:pStyle w:val="40"/>
            </w:pPr>
            <w:r>
              <w:t>5.62</w:t>
            </w:r>
          </w:p>
        </w:tc>
        <w:tc>
          <w:tcPr>
            <w:tcW w:w="2551" w:type="dxa"/>
            <w:vAlign w:val="center"/>
          </w:tcPr>
          <w:p w:rsidR="00047211" w:rsidRDefault="003C3CB4">
            <w:pPr>
              <w:pStyle w:val="40"/>
            </w:pPr>
            <w:r>
              <w:t>5.62</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5</w:t>
            </w:r>
          </w:p>
        </w:tc>
        <w:tc>
          <w:tcPr>
            <w:tcW w:w="1191" w:type="dxa"/>
            <w:vAlign w:val="center"/>
          </w:tcPr>
          <w:p w:rsidR="00047211" w:rsidRDefault="003C3CB4">
            <w:pPr>
              <w:pStyle w:val="2"/>
            </w:pPr>
            <w:r>
              <w:t>30107</w:t>
            </w:r>
          </w:p>
        </w:tc>
        <w:tc>
          <w:tcPr>
            <w:tcW w:w="4535" w:type="dxa"/>
            <w:vAlign w:val="center"/>
          </w:tcPr>
          <w:p w:rsidR="00047211" w:rsidRDefault="003C3CB4">
            <w:pPr>
              <w:pStyle w:val="2"/>
            </w:pPr>
            <w:r>
              <w:t>绩效工资</w:t>
            </w:r>
          </w:p>
        </w:tc>
        <w:tc>
          <w:tcPr>
            <w:tcW w:w="2551" w:type="dxa"/>
            <w:vAlign w:val="center"/>
          </w:tcPr>
          <w:p w:rsidR="00047211" w:rsidRDefault="003C3CB4">
            <w:pPr>
              <w:pStyle w:val="40"/>
            </w:pPr>
            <w:r>
              <w:t>12.48</w:t>
            </w:r>
          </w:p>
        </w:tc>
        <w:tc>
          <w:tcPr>
            <w:tcW w:w="2551" w:type="dxa"/>
            <w:vAlign w:val="center"/>
          </w:tcPr>
          <w:p w:rsidR="00047211" w:rsidRDefault="003C3CB4">
            <w:pPr>
              <w:pStyle w:val="40"/>
            </w:pPr>
            <w:r>
              <w:t>12.48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6</w:t>
            </w:r>
          </w:p>
        </w:tc>
        <w:tc>
          <w:tcPr>
            <w:tcW w:w="1191" w:type="dxa"/>
            <w:vAlign w:val="center"/>
          </w:tcPr>
          <w:p w:rsidR="00047211" w:rsidRDefault="003C3CB4">
            <w:pPr>
              <w:pStyle w:val="2"/>
            </w:pPr>
            <w:r>
              <w:t>30108</w:t>
            </w:r>
          </w:p>
        </w:tc>
        <w:tc>
          <w:tcPr>
            <w:tcW w:w="4535" w:type="dxa"/>
            <w:vAlign w:val="center"/>
          </w:tcPr>
          <w:p w:rsidR="00047211" w:rsidRDefault="003C3CB4">
            <w:pPr>
              <w:pStyle w:val="2"/>
            </w:pPr>
            <w:r>
              <w:t>机关事业单位基本养老保险缴费</w:t>
            </w:r>
          </w:p>
        </w:tc>
        <w:tc>
          <w:tcPr>
            <w:tcW w:w="2551" w:type="dxa"/>
            <w:vAlign w:val="center"/>
          </w:tcPr>
          <w:p w:rsidR="00047211" w:rsidRDefault="003C3CB4">
            <w:pPr>
              <w:pStyle w:val="40"/>
            </w:pPr>
            <w:r>
              <w:t>5.07</w:t>
            </w:r>
          </w:p>
        </w:tc>
        <w:tc>
          <w:tcPr>
            <w:tcW w:w="2551" w:type="dxa"/>
            <w:vAlign w:val="center"/>
          </w:tcPr>
          <w:p w:rsidR="00047211" w:rsidRDefault="003C3CB4">
            <w:pPr>
              <w:pStyle w:val="40"/>
            </w:pPr>
            <w:r>
              <w:t>5.07</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7</w:t>
            </w:r>
          </w:p>
        </w:tc>
        <w:tc>
          <w:tcPr>
            <w:tcW w:w="1191" w:type="dxa"/>
            <w:vAlign w:val="center"/>
          </w:tcPr>
          <w:p w:rsidR="00047211" w:rsidRDefault="003C3CB4">
            <w:pPr>
              <w:pStyle w:val="2"/>
            </w:pPr>
            <w:r>
              <w:t>30109</w:t>
            </w:r>
          </w:p>
        </w:tc>
        <w:tc>
          <w:tcPr>
            <w:tcW w:w="4535" w:type="dxa"/>
            <w:vAlign w:val="center"/>
          </w:tcPr>
          <w:p w:rsidR="00047211" w:rsidRDefault="003C3CB4">
            <w:pPr>
              <w:pStyle w:val="2"/>
            </w:pPr>
            <w:r>
              <w:t>职业年金缴费</w:t>
            </w:r>
          </w:p>
        </w:tc>
        <w:tc>
          <w:tcPr>
            <w:tcW w:w="2551" w:type="dxa"/>
            <w:vAlign w:val="center"/>
          </w:tcPr>
          <w:p w:rsidR="00047211" w:rsidRDefault="003C3CB4">
            <w:pPr>
              <w:pStyle w:val="40"/>
            </w:pPr>
            <w:r>
              <w:t>2.54</w:t>
            </w:r>
          </w:p>
        </w:tc>
        <w:tc>
          <w:tcPr>
            <w:tcW w:w="2551" w:type="dxa"/>
            <w:vAlign w:val="center"/>
          </w:tcPr>
          <w:p w:rsidR="00047211" w:rsidRDefault="003C3CB4">
            <w:pPr>
              <w:pStyle w:val="40"/>
            </w:pPr>
            <w:r>
              <w:t>2.54</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8</w:t>
            </w:r>
          </w:p>
        </w:tc>
        <w:tc>
          <w:tcPr>
            <w:tcW w:w="1191" w:type="dxa"/>
            <w:vAlign w:val="center"/>
          </w:tcPr>
          <w:p w:rsidR="00047211" w:rsidRDefault="003C3CB4">
            <w:pPr>
              <w:pStyle w:val="2"/>
            </w:pPr>
            <w:r>
              <w:t>30110</w:t>
            </w:r>
          </w:p>
        </w:tc>
        <w:tc>
          <w:tcPr>
            <w:tcW w:w="4535" w:type="dxa"/>
            <w:vAlign w:val="center"/>
          </w:tcPr>
          <w:p w:rsidR="00047211" w:rsidRDefault="003C3CB4">
            <w:pPr>
              <w:pStyle w:val="2"/>
            </w:pPr>
            <w:r>
              <w:t>职工基本医疗保险缴费</w:t>
            </w:r>
          </w:p>
        </w:tc>
        <w:tc>
          <w:tcPr>
            <w:tcW w:w="2551" w:type="dxa"/>
            <w:vAlign w:val="center"/>
          </w:tcPr>
          <w:p w:rsidR="00047211" w:rsidRDefault="003C3CB4">
            <w:pPr>
              <w:pStyle w:val="40"/>
            </w:pPr>
            <w:r>
              <w:t>2.18</w:t>
            </w:r>
          </w:p>
        </w:tc>
        <w:tc>
          <w:tcPr>
            <w:tcW w:w="2551" w:type="dxa"/>
            <w:vAlign w:val="center"/>
          </w:tcPr>
          <w:p w:rsidR="00047211" w:rsidRDefault="003C3CB4">
            <w:pPr>
              <w:pStyle w:val="40"/>
            </w:pPr>
            <w:r>
              <w:t>2.18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9</w:t>
            </w:r>
          </w:p>
        </w:tc>
        <w:tc>
          <w:tcPr>
            <w:tcW w:w="1191" w:type="dxa"/>
            <w:vAlign w:val="center"/>
          </w:tcPr>
          <w:p w:rsidR="00047211" w:rsidRDefault="003C3CB4">
            <w:pPr>
              <w:pStyle w:val="2"/>
            </w:pPr>
            <w:r>
              <w:t>30111</w:t>
            </w:r>
          </w:p>
        </w:tc>
        <w:tc>
          <w:tcPr>
            <w:tcW w:w="4535" w:type="dxa"/>
            <w:vAlign w:val="center"/>
          </w:tcPr>
          <w:p w:rsidR="00047211" w:rsidRDefault="003C3CB4">
            <w:pPr>
              <w:pStyle w:val="2"/>
            </w:pPr>
            <w:r>
              <w:t>公务员医疗补助缴费</w:t>
            </w:r>
          </w:p>
        </w:tc>
        <w:tc>
          <w:tcPr>
            <w:tcW w:w="2551" w:type="dxa"/>
            <w:vAlign w:val="center"/>
          </w:tcPr>
          <w:p w:rsidR="00047211" w:rsidRDefault="003C3CB4">
            <w:pPr>
              <w:pStyle w:val="40"/>
            </w:pPr>
            <w:r>
              <w:t>0.68</w:t>
            </w:r>
          </w:p>
        </w:tc>
        <w:tc>
          <w:tcPr>
            <w:tcW w:w="2551" w:type="dxa"/>
            <w:vAlign w:val="center"/>
          </w:tcPr>
          <w:p w:rsidR="00047211" w:rsidRDefault="003C3CB4">
            <w:pPr>
              <w:pStyle w:val="40"/>
            </w:pPr>
            <w:r>
              <w:t>0.68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10</w:t>
            </w:r>
          </w:p>
        </w:tc>
        <w:tc>
          <w:tcPr>
            <w:tcW w:w="1191" w:type="dxa"/>
            <w:vAlign w:val="center"/>
          </w:tcPr>
          <w:p w:rsidR="00047211" w:rsidRDefault="003C3CB4">
            <w:pPr>
              <w:pStyle w:val="2"/>
            </w:pPr>
            <w:r>
              <w:t>30112</w:t>
            </w:r>
          </w:p>
        </w:tc>
        <w:tc>
          <w:tcPr>
            <w:tcW w:w="4535" w:type="dxa"/>
            <w:vAlign w:val="center"/>
          </w:tcPr>
          <w:p w:rsidR="00047211" w:rsidRDefault="003C3CB4">
            <w:pPr>
              <w:pStyle w:val="2"/>
            </w:pPr>
            <w:r>
              <w:t>其他社会保障缴费</w:t>
            </w:r>
          </w:p>
        </w:tc>
        <w:tc>
          <w:tcPr>
            <w:tcW w:w="2551" w:type="dxa"/>
            <w:vAlign w:val="center"/>
          </w:tcPr>
          <w:p w:rsidR="00047211" w:rsidRDefault="003C3CB4">
            <w:pPr>
              <w:pStyle w:val="40"/>
            </w:pPr>
            <w:r>
              <w:t>0.35</w:t>
            </w:r>
          </w:p>
        </w:tc>
        <w:tc>
          <w:tcPr>
            <w:tcW w:w="2551" w:type="dxa"/>
            <w:vAlign w:val="center"/>
          </w:tcPr>
          <w:p w:rsidR="00047211" w:rsidRDefault="003C3CB4">
            <w:pPr>
              <w:pStyle w:val="40"/>
            </w:pPr>
            <w:r>
              <w:t>0.35</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11</w:t>
            </w:r>
          </w:p>
        </w:tc>
        <w:tc>
          <w:tcPr>
            <w:tcW w:w="1191" w:type="dxa"/>
            <w:vAlign w:val="center"/>
          </w:tcPr>
          <w:p w:rsidR="00047211" w:rsidRDefault="003C3CB4">
            <w:pPr>
              <w:pStyle w:val="2"/>
            </w:pPr>
            <w:r>
              <w:t>30113</w:t>
            </w:r>
          </w:p>
        </w:tc>
        <w:tc>
          <w:tcPr>
            <w:tcW w:w="4535" w:type="dxa"/>
            <w:vAlign w:val="center"/>
          </w:tcPr>
          <w:p w:rsidR="00047211" w:rsidRDefault="003C3CB4">
            <w:pPr>
              <w:pStyle w:val="2"/>
            </w:pPr>
            <w:r>
              <w:t>住房公积金</w:t>
            </w:r>
          </w:p>
        </w:tc>
        <w:tc>
          <w:tcPr>
            <w:tcW w:w="2551" w:type="dxa"/>
            <w:vAlign w:val="center"/>
          </w:tcPr>
          <w:p w:rsidR="00047211" w:rsidRDefault="003C3CB4">
            <w:pPr>
              <w:pStyle w:val="40"/>
            </w:pPr>
            <w:r>
              <w:t>3.78</w:t>
            </w:r>
          </w:p>
        </w:tc>
        <w:tc>
          <w:tcPr>
            <w:tcW w:w="2551" w:type="dxa"/>
            <w:vAlign w:val="center"/>
          </w:tcPr>
          <w:p w:rsidR="00047211" w:rsidRDefault="003C3CB4">
            <w:pPr>
              <w:pStyle w:val="40"/>
            </w:pPr>
            <w:r>
              <w:t>3.78</w:t>
            </w:r>
          </w:p>
        </w:tc>
        <w:tc>
          <w:tcPr>
            <w:tcW w:w="2552" w:type="dxa"/>
            <w:vAlign w:val="center"/>
          </w:tcPr>
          <w:p w:rsidR="00047211" w:rsidRDefault="00047211">
            <w:pPr>
              <w:pStyle w:val="40"/>
            </w:pPr>
          </w:p>
        </w:tc>
      </w:tr>
      <w:tr w:rsidR="00047211">
        <w:trPr>
          <w:trHeight w:val="369"/>
          <w:jc w:val="center"/>
        </w:trPr>
        <w:tc>
          <w:tcPr>
            <w:tcW w:w="850" w:type="dxa"/>
            <w:vAlign w:val="center"/>
          </w:tcPr>
          <w:p w:rsidR="00047211" w:rsidRDefault="003C3CB4">
            <w:pPr>
              <w:pStyle w:val="3"/>
            </w:pPr>
            <w:r>
              <w:t>12</w:t>
            </w:r>
          </w:p>
        </w:tc>
        <w:tc>
          <w:tcPr>
            <w:tcW w:w="1191" w:type="dxa"/>
            <w:vAlign w:val="center"/>
          </w:tcPr>
          <w:p w:rsidR="00047211" w:rsidRDefault="003C3CB4">
            <w:pPr>
              <w:pStyle w:val="2"/>
            </w:pPr>
            <w:r>
              <w:t>302</w:t>
            </w:r>
          </w:p>
        </w:tc>
        <w:tc>
          <w:tcPr>
            <w:tcW w:w="4535" w:type="dxa"/>
            <w:vAlign w:val="center"/>
          </w:tcPr>
          <w:p w:rsidR="00047211" w:rsidRDefault="003C3CB4">
            <w:pPr>
              <w:pStyle w:val="2"/>
            </w:pPr>
            <w:r>
              <w:t>商品和服务支出</w:t>
            </w:r>
          </w:p>
        </w:tc>
        <w:tc>
          <w:tcPr>
            <w:tcW w:w="2551" w:type="dxa"/>
            <w:vAlign w:val="center"/>
          </w:tcPr>
          <w:p w:rsidR="00047211" w:rsidRDefault="003C3CB4">
            <w:pPr>
              <w:pStyle w:val="40"/>
            </w:pPr>
            <w:r>
              <w:t>0.95</w:t>
            </w:r>
          </w:p>
        </w:tc>
        <w:tc>
          <w:tcPr>
            <w:tcW w:w="2551" w:type="dxa"/>
            <w:vAlign w:val="center"/>
          </w:tcPr>
          <w:p w:rsidR="00047211" w:rsidRDefault="00047211">
            <w:pPr>
              <w:pStyle w:val="40"/>
            </w:pPr>
          </w:p>
        </w:tc>
        <w:tc>
          <w:tcPr>
            <w:tcW w:w="2552" w:type="dxa"/>
            <w:vAlign w:val="center"/>
          </w:tcPr>
          <w:p w:rsidR="00047211" w:rsidRDefault="003C3CB4">
            <w:pPr>
              <w:pStyle w:val="40"/>
            </w:pPr>
            <w:r>
              <w:t>0.95</w:t>
            </w:r>
          </w:p>
        </w:tc>
      </w:tr>
      <w:tr w:rsidR="00047211">
        <w:trPr>
          <w:trHeight w:val="369"/>
          <w:jc w:val="center"/>
        </w:trPr>
        <w:tc>
          <w:tcPr>
            <w:tcW w:w="850" w:type="dxa"/>
            <w:vAlign w:val="center"/>
          </w:tcPr>
          <w:p w:rsidR="00047211" w:rsidRDefault="003C3CB4">
            <w:pPr>
              <w:pStyle w:val="3"/>
            </w:pPr>
            <w:r>
              <w:t>13</w:t>
            </w:r>
          </w:p>
        </w:tc>
        <w:tc>
          <w:tcPr>
            <w:tcW w:w="1191" w:type="dxa"/>
            <w:vAlign w:val="center"/>
          </w:tcPr>
          <w:p w:rsidR="00047211" w:rsidRDefault="003C3CB4">
            <w:pPr>
              <w:pStyle w:val="2"/>
            </w:pPr>
            <w:r>
              <w:t>30228</w:t>
            </w:r>
          </w:p>
        </w:tc>
        <w:tc>
          <w:tcPr>
            <w:tcW w:w="4535" w:type="dxa"/>
            <w:vAlign w:val="center"/>
          </w:tcPr>
          <w:p w:rsidR="00047211" w:rsidRDefault="003C3CB4">
            <w:pPr>
              <w:pStyle w:val="2"/>
            </w:pPr>
            <w:r>
              <w:t>工会经费</w:t>
            </w:r>
          </w:p>
        </w:tc>
        <w:tc>
          <w:tcPr>
            <w:tcW w:w="2551" w:type="dxa"/>
            <w:vAlign w:val="center"/>
          </w:tcPr>
          <w:p w:rsidR="00047211" w:rsidRDefault="003C3CB4">
            <w:pPr>
              <w:pStyle w:val="40"/>
            </w:pPr>
            <w:r>
              <w:t>0.32</w:t>
            </w:r>
          </w:p>
        </w:tc>
        <w:tc>
          <w:tcPr>
            <w:tcW w:w="2551" w:type="dxa"/>
            <w:vAlign w:val="center"/>
          </w:tcPr>
          <w:p w:rsidR="00047211" w:rsidRDefault="00047211">
            <w:pPr>
              <w:pStyle w:val="40"/>
            </w:pPr>
          </w:p>
        </w:tc>
        <w:tc>
          <w:tcPr>
            <w:tcW w:w="2552" w:type="dxa"/>
            <w:vAlign w:val="center"/>
          </w:tcPr>
          <w:p w:rsidR="00047211" w:rsidRDefault="003C3CB4">
            <w:pPr>
              <w:pStyle w:val="40"/>
            </w:pPr>
            <w:r>
              <w:t>0.32</w:t>
            </w:r>
          </w:p>
        </w:tc>
      </w:tr>
      <w:tr w:rsidR="00047211">
        <w:trPr>
          <w:trHeight w:val="369"/>
          <w:jc w:val="center"/>
        </w:trPr>
        <w:tc>
          <w:tcPr>
            <w:tcW w:w="850" w:type="dxa"/>
            <w:vAlign w:val="center"/>
          </w:tcPr>
          <w:p w:rsidR="00047211" w:rsidRDefault="003C3CB4">
            <w:pPr>
              <w:pStyle w:val="3"/>
            </w:pPr>
            <w:r>
              <w:t>14</w:t>
            </w:r>
          </w:p>
        </w:tc>
        <w:tc>
          <w:tcPr>
            <w:tcW w:w="1191" w:type="dxa"/>
            <w:vAlign w:val="center"/>
          </w:tcPr>
          <w:p w:rsidR="00047211" w:rsidRDefault="003C3CB4">
            <w:pPr>
              <w:pStyle w:val="2"/>
            </w:pPr>
            <w:r>
              <w:t>30229</w:t>
            </w:r>
          </w:p>
        </w:tc>
        <w:tc>
          <w:tcPr>
            <w:tcW w:w="4535" w:type="dxa"/>
            <w:vAlign w:val="center"/>
          </w:tcPr>
          <w:p w:rsidR="00047211" w:rsidRDefault="003C3CB4">
            <w:pPr>
              <w:pStyle w:val="2"/>
            </w:pPr>
            <w:r>
              <w:t>福利费</w:t>
            </w:r>
          </w:p>
        </w:tc>
        <w:tc>
          <w:tcPr>
            <w:tcW w:w="2551" w:type="dxa"/>
            <w:vAlign w:val="center"/>
          </w:tcPr>
          <w:p w:rsidR="00047211" w:rsidRDefault="003C3CB4">
            <w:pPr>
              <w:pStyle w:val="40"/>
            </w:pPr>
            <w:r>
              <w:t>0.63</w:t>
            </w:r>
          </w:p>
        </w:tc>
        <w:tc>
          <w:tcPr>
            <w:tcW w:w="2551" w:type="dxa"/>
            <w:vAlign w:val="center"/>
          </w:tcPr>
          <w:p w:rsidR="00047211" w:rsidRDefault="00047211">
            <w:pPr>
              <w:pStyle w:val="40"/>
            </w:pPr>
          </w:p>
        </w:tc>
        <w:tc>
          <w:tcPr>
            <w:tcW w:w="2552" w:type="dxa"/>
            <w:vAlign w:val="center"/>
          </w:tcPr>
          <w:p w:rsidR="00047211" w:rsidRDefault="003C3CB4">
            <w:pPr>
              <w:pStyle w:val="40"/>
            </w:pPr>
            <w:r>
              <w:t>0.63</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单位预算政府性基金预算财政拨款支出表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3C3CB4">
            <w:pPr>
              <w:pStyle w:val="3"/>
            </w:pPr>
            <w:r>
              <w:t>1</w:t>
            </w:r>
          </w:p>
        </w:tc>
        <w:tc>
          <w:tcPr>
            <w:tcW w:w="1191" w:type="dxa"/>
            <w:vAlign w:val="center"/>
          </w:tcPr>
          <w:p w:rsidR="00047211" w:rsidRDefault="00047211">
            <w:pPr>
              <w:pStyle w:val="5"/>
            </w:pPr>
          </w:p>
        </w:tc>
        <w:tc>
          <w:tcPr>
            <w:tcW w:w="4535" w:type="dxa"/>
            <w:vAlign w:val="center"/>
          </w:tcPr>
          <w:p w:rsidR="00047211" w:rsidRDefault="003C3CB4">
            <w:pPr>
              <w:pStyle w:val="6"/>
            </w:pPr>
            <w:r>
              <w:t>合计</w:t>
            </w:r>
          </w:p>
        </w:tc>
        <w:tc>
          <w:tcPr>
            <w:tcW w:w="2551" w:type="dxa"/>
            <w:vAlign w:val="center"/>
          </w:tcPr>
          <w:p w:rsidR="00047211" w:rsidRDefault="003C3CB4">
            <w:pPr>
              <w:pStyle w:val="7"/>
            </w:pPr>
            <w:r>
              <w:t>22.54</w:t>
            </w:r>
          </w:p>
        </w:tc>
        <w:tc>
          <w:tcPr>
            <w:tcW w:w="2551" w:type="dxa"/>
            <w:vAlign w:val="center"/>
          </w:tcPr>
          <w:p w:rsidR="00047211" w:rsidRDefault="00047211">
            <w:pPr>
              <w:pStyle w:val="7"/>
            </w:pPr>
          </w:p>
        </w:tc>
        <w:tc>
          <w:tcPr>
            <w:tcW w:w="2551" w:type="dxa"/>
            <w:vAlign w:val="center"/>
          </w:tcPr>
          <w:p w:rsidR="00047211" w:rsidRDefault="003C3CB4">
            <w:pPr>
              <w:pStyle w:val="7"/>
            </w:pPr>
            <w:r>
              <w:t>22.54</w:t>
            </w:r>
          </w:p>
        </w:tc>
      </w:tr>
      <w:tr w:rsidR="00047211">
        <w:trPr>
          <w:trHeight w:val="369"/>
          <w:jc w:val="center"/>
        </w:trPr>
        <w:tc>
          <w:tcPr>
            <w:tcW w:w="850" w:type="dxa"/>
            <w:vAlign w:val="center"/>
          </w:tcPr>
          <w:p w:rsidR="00047211" w:rsidRDefault="003C3CB4">
            <w:pPr>
              <w:pStyle w:val="3"/>
            </w:pPr>
            <w:r>
              <w:t>2</w:t>
            </w:r>
          </w:p>
        </w:tc>
        <w:tc>
          <w:tcPr>
            <w:tcW w:w="1191" w:type="dxa"/>
            <w:vAlign w:val="center"/>
          </w:tcPr>
          <w:p w:rsidR="00047211" w:rsidRDefault="003C3CB4">
            <w:pPr>
              <w:pStyle w:val="2"/>
            </w:pPr>
            <w:r>
              <w:t>229</w:t>
            </w:r>
          </w:p>
        </w:tc>
        <w:tc>
          <w:tcPr>
            <w:tcW w:w="4535" w:type="dxa"/>
            <w:vAlign w:val="center"/>
          </w:tcPr>
          <w:p w:rsidR="00047211" w:rsidRDefault="003C3CB4">
            <w:pPr>
              <w:pStyle w:val="2"/>
            </w:pPr>
            <w:r>
              <w:t>其他支出</w:t>
            </w:r>
          </w:p>
        </w:tc>
        <w:tc>
          <w:tcPr>
            <w:tcW w:w="2551" w:type="dxa"/>
            <w:vAlign w:val="center"/>
          </w:tcPr>
          <w:p w:rsidR="00047211" w:rsidRDefault="003C3CB4">
            <w:pPr>
              <w:pStyle w:val="40"/>
            </w:pPr>
            <w:r>
              <w:t>22.54</w:t>
            </w:r>
          </w:p>
        </w:tc>
        <w:tc>
          <w:tcPr>
            <w:tcW w:w="2551" w:type="dxa"/>
            <w:vAlign w:val="center"/>
          </w:tcPr>
          <w:p w:rsidR="00047211" w:rsidRDefault="00047211">
            <w:pPr>
              <w:pStyle w:val="40"/>
            </w:pPr>
          </w:p>
        </w:tc>
        <w:tc>
          <w:tcPr>
            <w:tcW w:w="2551" w:type="dxa"/>
            <w:vAlign w:val="center"/>
          </w:tcPr>
          <w:p w:rsidR="00047211" w:rsidRDefault="003C3CB4">
            <w:pPr>
              <w:pStyle w:val="40"/>
            </w:pPr>
            <w:r>
              <w:t>22.54</w:t>
            </w:r>
          </w:p>
        </w:tc>
      </w:tr>
      <w:tr w:rsidR="00047211">
        <w:trPr>
          <w:trHeight w:val="369"/>
          <w:jc w:val="center"/>
        </w:trPr>
        <w:tc>
          <w:tcPr>
            <w:tcW w:w="850" w:type="dxa"/>
            <w:vAlign w:val="center"/>
          </w:tcPr>
          <w:p w:rsidR="00047211" w:rsidRDefault="003C3CB4">
            <w:pPr>
              <w:pStyle w:val="3"/>
            </w:pPr>
            <w:r>
              <w:t>3</w:t>
            </w:r>
          </w:p>
        </w:tc>
        <w:tc>
          <w:tcPr>
            <w:tcW w:w="1191" w:type="dxa"/>
            <w:vAlign w:val="center"/>
          </w:tcPr>
          <w:p w:rsidR="00047211" w:rsidRDefault="003C3CB4">
            <w:pPr>
              <w:pStyle w:val="2"/>
            </w:pPr>
            <w:r>
              <w:t>22960</w:t>
            </w:r>
          </w:p>
        </w:tc>
        <w:tc>
          <w:tcPr>
            <w:tcW w:w="4535" w:type="dxa"/>
            <w:vAlign w:val="center"/>
          </w:tcPr>
          <w:p w:rsidR="00047211" w:rsidRDefault="003C3CB4">
            <w:pPr>
              <w:pStyle w:val="2"/>
            </w:pPr>
            <w:r>
              <w:t>彩票公益金安排的支出</w:t>
            </w:r>
          </w:p>
        </w:tc>
        <w:tc>
          <w:tcPr>
            <w:tcW w:w="2551" w:type="dxa"/>
            <w:vAlign w:val="center"/>
          </w:tcPr>
          <w:p w:rsidR="00047211" w:rsidRDefault="003C3CB4">
            <w:pPr>
              <w:pStyle w:val="40"/>
            </w:pPr>
            <w:r>
              <w:t>22.54</w:t>
            </w:r>
          </w:p>
        </w:tc>
        <w:tc>
          <w:tcPr>
            <w:tcW w:w="2551" w:type="dxa"/>
            <w:vAlign w:val="center"/>
          </w:tcPr>
          <w:p w:rsidR="00047211" w:rsidRDefault="00047211">
            <w:pPr>
              <w:pStyle w:val="40"/>
            </w:pPr>
          </w:p>
        </w:tc>
        <w:tc>
          <w:tcPr>
            <w:tcW w:w="2551" w:type="dxa"/>
            <w:vAlign w:val="center"/>
          </w:tcPr>
          <w:p w:rsidR="00047211" w:rsidRDefault="003C3CB4">
            <w:pPr>
              <w:pStyle w:val="40"/>
            </w:pPr>
            <w:r>
              <w:t>22.54</w:t>
            </w:r>
          </w:p>
        </w:tc>
      </w:tr>
      <w:tr w:rsidR="00047211">
        <w:trPr>
          <w:trHeight w:val="369"/>
          <w:jc w:val="center"/>
        </w:trPr>
        <w:tc>
          <w:tcPr>
            <w:tcW w:w="850" w:type="dxa"/>
            <w:vAlign w:val="center"/>
          </w:tcPr>
          <w:p w:rsidR="00047211" w:rsidRDefault="003C3CB4">
            <w:pPr>
              <w:pStyle w:val="3"/>
            </w:pPr>
            <w:r>
              <w:t>4</w:t>
            </w:r>
          </w:p>
        </w:tc>
        <w:tc>
          <w:tcPr>
            <w:tcW w:w="1191" w:type="dxa"/>
            <w:vAlign w:val="center"/>
          </w:tcPr>
          <w:p w:rsidR="00047211" w:rsidRDefault="003C3CB4">
            <w:pPr>
              <w:pStyle w:val="2"/>
            </w:pPr>
            <w:r>
              <w:t>2296002</w:t>
            </w:r>
          </w:p>
        </w:tc>
        <w:tc>
          <w:tcPr>
            <w:tcW w:w="4535" w:type="dxa"/>
            <w:vAlign w:val="center"/>
          </w:tcPr>
          <w:p w:rsidR="00047211" w:rsidRDefault="003C3CB4">
            <w:pPr>
              <w:pStyle w:val="2"/>
            </w:pPr>
            <w:r>
              <w:t>用于社会福利的彩票公益金支出</w:t>
            </w:r>
          </w:p>
        </w:tc>
        <w:tc>
          <w:tcPr>
            <w:tcW w:w="2551" w:type="dxa"/>
            <w:vAlign w:val="center"/>
          </w:tcPr>
          <w:p w:rsidR="00047211" w:rsidRDefault="003C3CB4">
            <w:pPr>
              <w:pStyle w:val="40"/>
            </w:pPr>
            <w:r>
              <w:t>22.54</w:t>
            </w:r>
          </w:p>
        </w:tc>
        <w:tc>
          <w:tcPr>
            <w:tcW w:w="2551" w:type="dxa"/>
            <w:vAlign w:val="center"/>
          </w:tcPr>
          <w:p w:rsidR="00047211" w:rsidRDefault="00047211">
            <w:pPr>
              <w:pStyle w:val="40"/>
            </w:pPr>
          </w:p>
        </w:tc>
        <w:tc>
          <w:tcPr>
            <w:tcW w:w="2551" w:type="dxa"/>
            <w:vAlign w:val="center"/>
          </w:tcPr>
          <w:p w:rsidR="00047211" w:rsidRDefault="003C3CB4">
            <w:pPr>
              <w:pStyle w:val="40"/>
            </w:pPr>
            <w:r>
              <w:t>22.54</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1422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1191"/>
        <w:gridCol w:w="4535"/>
        <w:gridCol w:w="2551"/>
        <w:gridCol w:w="2551"/>
        <w:gridCol w:w="2551"/>
      </w:tblGrid>
      <w:tr w:rsidR="00047211">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255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510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5726" w:type="dxa"/>
            <w:gridSpan w:val="2"/>
            <w:vAlign w:val="center"/>
          </w:tcPr>
          <w:p w:rsidR="00047211" w:rsidRDefault="003C3CB4">
            <w:pPr>
              <w:pStyle w:val="10"/>
            </w:pPr>
            <w:r>
              <w:t>功能分类科目</w:t>
            </w:r>
          </w:p>
        </w:tc>
        <w:tc>
          <w:tcPr>
            <w:tcW w:w="2551" w:type="dxa"/>
            <w:vMerge w:val="restart"/>
            <w:vAlign w:val="center"/>
          </w:tcPr>
          <w:p w:rsidR="00047211" w:rsidRDefault="003C3CB4">
            <w:pPr>
              <w:pStyle w:val="10"/>
            </w:pPr>
            <w:r>
              <w:t>合计</w:t>
            </w:r>
          </w:p>
        </w:tc>
        <w:tc>
          <w:tcPr>
            <w:tcW w:w="2551" w:type="dxa"/>
            <w:vMerge w:val="restart"/>
            <w:vAlign w:val="center"/>
          </w:tcPr>
          <w:p w:rsidR="00047211" w:rsidRDefault="003C3CB4">
            <w:pPr>
              <w:pStyle w:val="10"/>
            </w:pPr>
            <w:r>
              <w:t>基本支出</w:t>
            </w:r>
          </w:p>
        </w:tc>
        <w:tc>
          <w:tcPr>
            <w:tcW w:w="2551" w:type="dxa"/>
            <w:vMerge w:val="restart"/>
            <w:vAlign w:val="center"/>
          </w:tcPr>
          <w:p w:rsidR="00047211" w:rsidRDefault="003C3CB4">
            <w:pPr>
              <w:pStyle w:val="10"/>
            </w:pPr>
            <w:r>
              <w:t>项目支出</w:t>
            </w:r>
          </w:p>
        </w:tc>
      </w:tr>
      <w:tr w:rsidR="00047211">
        <w:trPr>
          <w:trHeight w:val="369"/>
          <w:tblHeader/>
          <w:jc w:val="center"/>
        </w:trPr>
        <w:tc>
          <w:tcPr>
            <w:tcW w:w="850" w:type="dxa"/>
            <w:vMerge/>
          </w:tcPr>
          <w:p w:rsidR="00047211" w:rsidRDefault="00047211"/>
        </w:tc>
        <w:tc>
          <w:tcPr>
            <w:tcW w:w="1191" w:type="dxa"/>
            <w:vAlign w:val="center"/>
          </w:tcPr>
          <w:p w:rsidR="00047211" w:rsidRDefault="003C3CB4">
            <w:pPr>
              <w:pStyle w:val="10"/>
            </w:pPr>
            <w:r>
              <w:t>科目编码</w:t>
            </w:r>
          </w:p>
        </w:tc>
        <w:tc>
          <w:tcPr>
            <w:tcW w:w="4535" w:type="dxa"/>
            <w:vAlign w:val="center"/>
          </w:tcPr>
          <w:p w:rsidR="00047211" w:rsidRDefault="003C3CB4">
            <w:pPr>
              <w:pStyle w:val="10"/>
            </w:pPr>
            <w:r>
              <w:t>科目名称</w:t>
            </w:r>
          </w:p>
        </w:tc>
        <w:tc>
          <w:tcPr>
            <w:tcW w:w="2551" w:type="dxa"/>
            <w:vMerge/>
          </w:tcPr>
          <w:p w:rsidR="00047211" w:rsidRDefault="00047211"/>
        </w:tc>
        <w:tc>
          <w:tcPr>
            <w:tcW w:w="2551" w:type="dxa"/>
            <w:vMerge/>
          </w:tcPr>
          <w:p w:rsidR="00047211" w:rsidRDefault="00047211"/>
        </w:tc>
        <w:tc>
          <w:tcPr>
            <w:tcW w:w="2551" w:type="dxa"/>
            <w:vMerge/>
          </w:tcPr>
          <w:p w:rsidR="00047211" w:rsidRDefault="00047211"/>
        </w:tc>
      </w:tr>
      <w:tr w:rsidR="00047211">
        <w:trPr>
          <w:trHeight w:val="369"/>
          <w:tblHeader/>
          <w:jc w:val="center"/>
        </w:trPr>
        <w:tc>
          <w:tcPr>
            <w:tcW w:w="850" w:type="dxa"/>
            <w:vAlign w:val="center"/>
          </w:tcPr>
          <w:p w:rsidR="00047211" w:rsidRDefault="003C3CB4">
            <w:pPr>
              <w:pStyle w:val="10"/>
            </w:pPr>
            <w:r>
              <w:t>栏次</w:t>
            </w:r>
          </w:p>
        </w:tc>
        <w:tc>
          <w:tcPr>
            <w:tcW w:w="1191" w:type="dxa"/>
            <w:vAlign w:val="center"/>
          </w:tcPr>
          <w:p w:rsidR="00047211" w:rsidRDefault="003C3CB4">
            <w:pPr>
              <w:pStyle w:val="10"/>
            </w:pPr>
            <w:r>
              <w:t>1</w:t>
            </w:r>
          </w:p>
        </w:tc>
        <w:tc>
          <w:tcPr>
            <w:tcW w:w="4535" w:type="dxa"/>
            <w:vAlign w:val="center"/>
          </w:tcPr>
          <w:p w:rsidR="00047211" w:rsidRDefault="003C3CB4">
            <w:pPr>
              <w:pStyle w:val="10"/>
            </w:pPr>
            <w:r>
              <w:t>2</w:t>
            </w:r>
          </w:p>
        </w:tc>
        <w:tc>
          <w:tcPr>
            <w:tcW w:w="2551" w:type="dxa"/>
            <w:vAlign w:val="center"/>
          </w:tcPr>
          <w:p w:rsidR="00047211" w:rsidRDefault="003C3CB4">
            <w:pPr>
              <w:pStyle w:val="10"/>
            </w:pPr>
            <w:r>
              <w:t>3</w:t>
            </w:r>
          </w:p>
        </w:tc>
        <w:tc>
          <w:tcPr>
            <w:tcW w:w="2551" w:type="dxa"/>
            <w:vAlign w:val="center"/>
          </w:tcPr>
          <w:p w:rsidR="00047211" w:rsidRDefault="003C3CB4">
            <w:pPr>
              <w:pStyle w:val="10"/>
            </w:pPr>
            <w:r>
              <w:t>4</w:t>
            </w:r>
          </w:p>
        </w:tc>
        <w:tc>
          <w:tcPr>
            <w:tcW w:w="2551" w:type="dxa"/>
            <w:vAlign w:val="center"/>
          </w:tcPr>
          <w:p w:rsidR="00047211" w:rsidRDefault="003C3CB4">
            <w:pPr>
              <w:pStyle w:val="10"/>
            </w:pPr>
            <w:r>
              <w:t>5</w:t>
            </w:r>
          </w:p>
        </w:tc>
      </w:tr>
      <w:tr w:rsidR="00047211">
        <w:trPr>
          <w:trHeight w:val="369"/>
          <w:jc w:val="center"/>
        </w:trPr>
        <w:tc>
          <w:tcPr>
            <w:tcW w:w="850" w:type="dxa"/>
            <w:vAlign w:val="center"/>
          </w:tcPr>
          <w:p w:rsidR="00047211" w:rsidRDefault="00047211">
            <w:pPr>
              <w:pStyle w:val="3"/>
            </w:pPr>
          </w:p>
        </w:tc>
        <w:tc>
          <w:tcPr>
            <w:tcW w:w="1191" w:type="dxa"/>
            <w:vAlign w:val="center"/>
          </w:tcPr>
          <w:p w:rsidR="00047211" w:rsidRDefault="00047211">
            <w:pPr>
              <w:pStyle w:val="2"/>
            </w:pPr>
          </w:p>
        </w:tc>
        <w:tc>
          <w:tcPr>
            <w:tcW w:w="4535" w:type="dxa"/>
            <w:vAlign w:val="center"/>
          </w:tcPr>
          <w:p w:rsidR="00047211" w:rsidRDefault="00047211">
            <w:pPr>
              <w:pStyle w:val="2"/>
            </w:pPr>
          </w:p>
        </w:tc>
        <w:tc>
          <w:tcPr>
            <w:tcW w:w="2551" w:type="dxa"/>
            <w:vAlign w:val="center"/>
          </w:tcPr>
          <w:p w:rsidR="00047211" w:rsidRDefault="00047211">
            <w:pPr>
              <w:pStyle w:val="40"/>
            </w:pPr>
          </w:p>
        </w:tc>
        <w:tc>
          <w:tcPr>
            <w:tcW w:w="2551" w:type="dxa"/>
            <w:vAlign w:val="center"/>
          </w:tcPr>
          <w:p w:rsidR="00047211" w:rsidRDefault="00047211">
            <w:pPr>
              <w:pStyle w:val="40"/>
            </w:pPr>
          </w:p>
        </w:tc>
        <w:tc>
          <w:tcPr>
            <w:tcW w:w="2551" w:type="dxa"/>
            <w:vAlign w:val="center"/>
          </w:tcPr>
          <w:p w:rsidR="00047211" w:rsidRDefault="00047211">
            <w:pPr>
              <w:pStyle w:val="40"/>
            </w:pPr>
          </w:p>
        </w:tc>
      </w:tr>
    </w:tbl>
    <w:p w:rsidR="00047211" w:rsidRDefault="003C3CB4">
      <w:pPr>
        <w:ind w:firstLine="420"/>
        <w:sectPr w:rsidR="00047211">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047211" w:rsidRDefault="003C3CB4">
      <w:pPr>
        <w:jc w:val="center"/>
        <w:outlineLvl w:val="4"/>
      </w:pPr>
      <w:r>
        <w:rPr>
          <w:rFonts w:ascii="方正小标宋_GBK" w:eastAsia="方正小标宋_GBK" w:hAnsi="方正小标宋_GBK" w:cs="方正小标宋_GBK"/>
          <w:color w:val="000000"/>
          <w:sz w:val="36"/>
        </w:rPr>
        <w:lastRenderedPageBreak/>
        <w:t>单位预算财政拨款</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三公</w:t>
      </w:r>
      <w:r>
        <w:rPr>
          <w:rFonts w:ascii="方正小标宋_GBK" w:eastAsia="方正小标宋_GBK" w:hAnsi="方正小标宋_GBK" w:cs="方正小标宋_GBK"/>
          <w:color w:val="000000"/>
          <w:sz w:val="36"/>
        </w:rPr>
        <w:t>”</w:t>
      </w:r>
      <w:r>
        <w:rPr>
          <w:rFonts w:ascii="方正小标宋_GBK" w:eastAsia="方正小标宋_GBK" w:hAnsi="方正小标宋_GBK" w:cs="方正小标宋_GBK"/>
          <w:color w:val="000000"/>
          <w:sz w:val="36"/>
        </w:rPr>
        <w:t>经费支出表</w:t>
      </w:r>
    </w:p>
    <w:tbl>
      <w:tblPr>
        <w:tblW w:w="14173"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850"/>
        <w:gridCol w:w="3798"/>
        <w:gridCol w:w="2382"/>
        <w:gridCol w:w="2381"/>
        <w:gridCol w:w="2381"/>
        <w:gridCol w:w="2381"/>
      </w:tblGrid>
      <w:tr w:rsidR="00047211">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2381" w:type="dxa"/>
            <w:tcBorders>
              <w:top w:val="single" w:sz="6" w:space="0" w:color="FFFFFF"/>
              <w:left w:val="single" w:sz="6" w:space="0" w:color="FFFFFF"/>
              <w:right w:val="single" w:sz="6" w:space="0" w:color="FFFFFF"/>
            </w:tcBorders>
            <w:vAlign w:val="center"/>
          </w:tcPr>
          <w:p w:rsidR="00047211" w:rsidRDefault="003C3CB4">
            <w:pPr>
              <w:pStyle w:val="21"/>
            </w:pPr>
            <w:r>
              <w:t>预算年度：</w:t>
            </w:r>
            <w:r>
              <w:t>2024</w:t>
            </w:r>
          </w:p>
        </w:tc>
        <w:tc>
          <w:tcPr>
            <w:tcW w:w="4762" w:type="dxa"/>
            <w:gridSpan w:val="2"/>
            <w:tcBorders>
              <w:top w:val="single" w:sz="6" w:space="0" w:color="FFFFFF"/>
              <w:left w:val="single" w:sz="6" w:space="0" w:color="FFFFFF"/>
              <w:right w:val="single" w:sz="6" w:space="0" w:color="FFFFFF"/>
            </w:tcBorders>
            <w:vAlign w:val="center"/>
          </w:tcPr>
          <w:p w:rsidR="00047211" w:rsidRDefault="003C3CB4">
            <w:pPr>
              <w:pStyle w:val="22"/>
            </w:pPr>
            <w:r>
              <w:t>单位：万元</w:t>
            </w:r>
          </w:p>
        </w:tc>
      </w:tr>
      <w:tr w:rsidR="00047211">
        <w:trPr>
          <w:trHeight w:val="369"/>
          <w:tblHeader/>
          <w:jc w:val="center"/>
        </w:trPr>
        <w:tc>
          <w:tcPr>
            <w:tcW w:w="850" w:type="dxa"/>
            <w:vMerge w:val="restart"/>
            <w:vAlign w:val="center"/>
          </w:tcPr>
          <w:p w:rsidR="00047211" w:rsidRDefault="003C3CB4">
            <w:pPr>
              <w:pStyle w:val="10"/>
            </w:pPr>
            <w:r>
              <w:t>序号</w:t>
            </w:r>
          </w:p>
        </w:tc>
        <w:tc>
          <w:tcPr>
            <w:tcW w:w="3798" w:type="dxa"/>
            <w:vMerge w:val="restart"/>
            <w:vAlign w:val="center"/>
          </w:tcPr>
          <w:p w:rsidR="00047211" w:rsidRDefault="003C3CB4">
            <w:pPr>
              <w:pStyle w:val="10"/>
            </w:pPr>
            <w:r>
              <w:t>项</w:t>
            </w:r>
            <w:r>
              <w:t xml:space="preserve">  </w:t>
            </w:r>
            <w:r>
              <w:t>目</w:t>
            </w:r>
          </w:p>
        </w:tc>
        <w:tc>
          <w:tcPr>
            <w:tcW w:w="9525" w:type="dxa"/>
            <w:gridSpan w:val="4"/>
            <w:vAlign w:val="center"/>
          </w:tcPr>
          <w:p w:rsidR="00047211" w:rsidRDefault="003C3CB4">
            <w:pPr>
              <w:pStyle w:val="10"/>
            </w:pPr>
            <w:r>
              <w:t>资</w:t>
            </w:r>
            <w:r>
              <w:t xml:space="preserve"> </w:t>
            </w:r>
            <w:r>
              <w:t>金</w:t>
            </w:r>
            <w:r>
              <w:t xml:space="preserve"> </w:t>
            </w:r>
            <w:r>
              <w:t>性</w:t>
            </w:r>
            <w:r>
              <w:t xml:space="preserve"> </w:t>
            </w:r>
            <w:r>
              <w:t>质</w:t>
            </w:r>
          </w:p>
        </w:tc>
      </w:tr>
      <w:tr w:rsidR="00047211">
        <w:trPr>
          <w:trHeight w:val="567"/>
          <w:tblHeader/>
          <w:jc w:val="center"/>
        </w:trPr>
        <w:tc>
          <w:tcPr>
            <w:tcW w:w="850" w:type="dxa"/>
            <w:vMerge/>
          </w:tcPr>
          <w:p w:rsidR="00047211" w:rsidRDefault="00047211"/>
        </w:tc>
        <w:tc>
          <w:tcPr>
            <w:tcW w:w="3798" w:type="dxa"/>
            <w:vMerge/>
          </w:tcPr>
          <w:p w:rsidR="00047211" w:rsidRDefault="00047211"/>
        </w:tc>
        <w:tc>
          <w:tcPr>
            <w:tcW w:w="2382" w:type="dxa"/>
            <w:vAlign w:val="center"/>
          </w:tcPr>
          <w:p w:rsidR="00047211" w:rsidRDefault="003C3CB4">
            <w:pPr>
              <w:pStyle w:val="10"/>
            </w:pPr>
            <w:r>
              <w:t>合计</w:t>
            </w:r>
          </w:p>
        </w:tc>
        <w:tc>
          <w:tcPr>
            <w:tcW w:w="2381" w:type="dxa"/>
            <w:vAlign w:val="center"/>
          </w:tcPr>
          <w:p w:rsidR="00047211" w:rsidRDefault="003C3CB4">
            <w:pPr>
              <w:pStyle w:val="10"/>
            </w:pPr>
            <w:r>
              <w:t>一般公共预算</w:t>
            </w:r>
            <w:r>
              <w:t xml:space="preserve">              </w:t>
            </w:r>
            <w:r>
              <w:t>财政拨款</w:t>
            </w:r>
          </w:p>
        </w:tc>
        <w:tc>
          <w:tcPr>
            <w:tcW w:w="2381" w:type="dxa"/>
            <w:vAlign w:val="center"/>
          </w:tcPr>
          <w:p w:rsidR="00047211" w:rsidRDefault="003C3CB4">
            <w:pPr>
              <w:pStyle w:val="10"/>
            </w:pPr>
            <w:r>
              <w:t>政府性基金</w:t>
            </w:r>
            <w:r>
              <w:t xml:space="preserve">                  </w:t>
            </w:r>
            <w:r>
              <w:t>预算拨款</w:t>
            </w:r>
          </w:p>
        </w:tc>
        <w:tc>
          <w:tcPr>
            <w:tcW w:w="2381" w:type="dxa"/>
            <w:vAlign w:val="center"/>
          </w:tcPr>
          <w:p w:rsidR="00047211" w:rsidRDefault="003C3CB4">
            <w:pPr>
              <w:pStyle w:val="10"/>
            </w:pPr>
            <w:r>
              <w:t>国有资本经营</w:t>
            </w:r>
            <w:r>
              <w:t xml:space="preserve">              </w:t>
            </w:r>
            <w:r>
              <w:t>预算财政拨款</w:t>
            </w:r>
          </w:p>
        </w:tc>
      </w:tr>
      <w:tr w:rsidR="00047211">
        <w:trPr>
          <w:trHeight w:val="567"/>
          <w:tblHeader/>
          <w:jc w:val="center"/>
        </w:trPr>
        <w:tc>
          <w:tcPr>
            <w:tcW w:w="850" w:type="dxa"/>
            <w:vAlign w:val="center"/>
          </w:tcPr>
          <w:p w:rsidR="00047211" w:rsidRDefault="003C3CB4">
            <w:pPr>
              <w:pStyle w:val="10"/>
            </w:pPr>
            <w:r>
              <w:t>栏次</w:t>
            </w:r>
          </w:p>
        </w:tc>
        <w:tc>
          <w:tcPr>
            <w:tcW w:w="3798" w:type="dxa"/>
            <w:vAlign w:val="center"/>
          </w:tcPr>
          <w:p w:rsidR="00047211" w:rsidRDefault="003C3CB4">
            <w:pPr>
              <w:pStyle w:val="10"/>
            </w:pPr>
            <w:r>
              <w:t>1</w:t>
            </w:r>
          </w:p>
        </w:tc>
        <w:tc>
          <w:tcPr>
            <w:tcW w:w="2382" w:type="dxa"/>
            <w:vAlign w:val="center"/>
          </w:tcPr>
          <w:p w:rsidR="00047211" w:rsidRDefault="003C3CB4">
            <w:pPr>
              <w:pStyle w:val="10"/>
            </w:pPr>
            <w:r>
              <w:t>2</w:t>
            </w:r>
          </w:p>
        </w:tc>
        <w:tc>
          <w:tcPr>
            <w:tcW w:w="2381" w:type="dxa"/>
            <w:vAlign w:val="center"/>
          </w:tcPr>
          <w:p w:rsidR="00047211" w:rsidRDefault="003C3CB4">
            <w:pPr>
              <w:pStyle w:val="10"/>
            </w:pPr>
            <w:r>
              <w:t>3</w:t>
            </w:r>
          </w:p>
        </w:tc>
        <w:tc>
          <w:tcPr>
            <w:tcW w:w="2381" w:type="dxa"/>
            <w:vAlign w:val="center"/>
          </w:tcPr>
          <w:p w:rsidR="00047211" w:rsidRDefault="003C3CB4">
            <w:pPr>
              <w:pStyle w:val="10"/>
            </w:pPr>
            <w:r>
              <w:t>4</w:t>
            </w:r>
          </w:p>
        </w:tc>
        <w:tc>
          <w:tcPr>
            <w:tcW w:w="2381" w:type="dxa"/>
            <w:vAlign w:val="center"/>
          </w:tcPr>
          <w:p w:rsidR="00047211" w:rsidRDefault="003C3CB4">
            <w:pPr>
              <w:pStyle w:val="10"/>
            </w:pPr>
            <w:r>
              <w:t>5</w:t>
            </w:r>
          </w:p>
        </w:tc>
      </w:tr>
      <w:tr w:rsidR="00047211">
        <w:trPr>
          <w:trHeight w:val="567"/>
          <w:jc w:val="center"/>
        </w:trPr>
        <w:tc>
          <w:tcPr>
            <w:tcW w:w="850" w:type="dxa"/>
            <w:vAlign w:val="center"/>
          </w:tcPr>
          <w:p w:rsidR="00047211" w:rsidRDefault="00047211">
            <w:pPr>
              <w:pStyle w:val="3"/>
            </w:pPr>
          </w:p>
        </w:tc>
        <w:tc>
          <w:tcPr>
            <w:tcW w:w="3798" w:type="dxa"/>
            <w:vAlign w:val="center"/>
          </w:tcPr>
          <w:p w:rsidR="00047211" w:rsidRDefault="00047211">
            <w:pPr>
              <w:pStyle w:val="2"/>
            </w:pPr>
          </w:p>
        </w:tc>
        <w:tc>
          <w:tcPr>
            <w:tcW w:w="2382"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c>
          <w:tcPr>
            <w:tcW w:w="2381" w:type="dxa"/>
            <w:vAlign w:val="center"/>
          </w:tcPr>
          <w:p w:rsidR="00047211" w:rsidRDefault="00047211">
            <w:pPr>
              <w:pStyle w:val="40"/>
            </w:pPr>
          </w:p>
        </w:tc>
      </w:tr>
    </w:tbl>
    <w:p w:rsidR="00047211" w:rsidRDefault="003C3CB4">
      <w:pPr>
        <w:ind w:firstLine="420"/>
        <w:sectPr w:rsidR="00047211">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三公</w:t>
      </w:r>
      <w:r>
        <w:rPr>
          <w:rFonts w:ascii="方正书宋_GBK" w:eastAsia="方正书宋_GBK" w:hAnsi="方正书宋_GBK" w:cs="方正书宋_GBK"/>
          <w:color w:val="000000"/>
          <w:sz w:val="21"/>
        </w:rPr>
        <w:t>”</w:t>
      </w:r>
      <w:r>
        <w:rPr>
          <w:rFonts w:ascii="方正书宋_GBK" w:eastAsia="方正书宋_GBK" w:hAnsi="方正书宋_GBK" w:cs="方正书宋_GBK"/>
          <w:color w:val="000000"/>
          <w:sz w:val="21"/>
        </w:rPr>
        <w:t>经费支出表预算，空表列示。</w:t>
      </w:r>
    </w:p>
    <w:p w:rsidR="00047211" w:rsidRDefault="003C3CB4">
      <w:pPr>
        <w:jc w:val="center"/>
        <w:outlineLvl w:val="4"/>
      </w:pPr>
      <w:r>
        <w:rPr>
          <w:rFonts w:ascii="方正小标宋_GBK" w:eastAsia="方正小标宋_GBK" w:hAnsi="方正小标宋_GBK" w:cs="方正小标宋_GBK"/>
          <w:color w:val="000000"/>
          <w:sz w:val="44"/>
        </w:rPr>
        <w:lastRenderedPageBreak/>
        <w:t>曲阳县图书馆</w:t>
      </w:r>
      <w:r>
        <w:rPr>
          <w:rFonts w:ascii="方正小标宋_GBK" w:eastAsia="方正小标宋_GBK" w:hAnsi="方正小标宋_GBK" w:cs="方正小标宋_GBK"/>
          <w:color w:val="000000"/>
          <w:sz w:val="44"/>
        </w:rPr>
        <w:t>2024</w:t>
      </w:r>
      <w:r>
        <w:rPr>
          <w:rFonts w:ascii="方正小标宋_GBK" w:eastAsia="方正小标宋_GBK" w:hAnsi="方正小标宋_GBK" w:cs="方正小标宋_GBK"/>
          <w:color w:val="000000"/>
          <w:sz w:val="44"/>
        </w:rPr>
        <w:t>年单位预算信息公开情况说明</w:t>
      </w:r>
    </w:p>
    <w:p w:rsidR="00047211" w:rsidRDefault="003C3CB4">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按照《中华人民共和国预算法》、《地方预决算公开操作规程》和《关于进一步推进预算公开工作的实施意见》规定，现将曲阳县图书馆</w:t>
      </w:r>
      <w:r>
        <w:rPr>
          <w:rFonts w:eastAsia="方正仿宋_GBK"/>
          <w:color w:val="000000"/>
          <w:sz w:val="28"/>
        </w:rPr>
        <w:t>2024</w:t>
      </w:r>
      <w:r>
        <w:rPr>
          <w:rFonts w:eastAsia="方正仿宋_GBK"/>
          <w:color w:val="000000"/>
          <w:sz w:val="28"/>
        </w:rPr>
        <w:t>年单位预算公开如下：</w:t>
      </w:r>
    </w:p>
    <w:p w:rsidR="00047211" w:rsidRDefault="003C3CB4">
      <w:pPr>
        <w:spacing w:before="10" w:after="10"/>
        <w:ind w:firstLine="640"/>
        <w:outlineLvl w:val="5"/>
      </w:pPr>
      <w:r>
        <w:rPr>
          <w:rFonts w:ascii="黑体" w:eastAsia="黑体" w:hAnsi="黑体" w:cs="黑体"/>
          <w:color w:val="000000"/>
          <w:sz w:val="32"/>
        </w:rPr>
        <w:t>一、单位职责及机构设置情况</w:t>
      </w:r>
    </w:p>
    <w:p w:rsidR="00047211" w:rsidRDefault="003C3CB4">
      <w:pPr>
        <w:ind w:firstLine="640"/>
      </w:pPr>
      <w:r>
        <w:rPr>
          <w:rFonts w:ascii="方正楷体_GBK" w:eastAsia="方正楷体_GBK" w:hAnsi="方正楷体_GBK" w:cs="方正楷体_GBK"/>
          <w:b/>
          <w:color w:val="000000"/>
          <w:sz w:val="32"/>
        </w:rPr>
        <w:t>单位职责：</w:t>
      </w:r>
    </w:p>
    <w:p w:rsidR="00047211" w:rsidRDefault="003C3CB4">
      <w:pPr>
        <w:pStyle w:val="-"/>
      </w:pPr>
      <w:r>
        <w:t>（一）发展全县图书馆事业，指导并开展</w:t>
      </w:r>
      <w:r>
        <w:t>“</w:t>
      </w:r>
      <w:r>
        <w:t>全民阅读</w:t>
      </w:r>
      <w:r>
        <w:t>”</w:t>
      </w:r>
      <w:r>
        <w:t>活动；</w:t>
      </w:r>
    </w:p>
    <w:p w:rsidR="00047211" w:rsidRDefault="003C3CB4">
      <w:pPr>
        <w:pStyle w:val="-"/>
      </w:pPr>
      <w:r>
        <w:t>（二）图书采编与储存，图书资料借阅；</w:t>
      </w:r>
    </w:p>
    <w:p w:rsidR="00047211" w:rsidRDefault="003C3CB4">
      <w:pPr>
        <w:pStyle w:val="-"/>
      </w:pPr>
      <w:r>
        <w:t>（三）图书资料网络系统的设计、维护与管理；</w:t>
      </w:r>
    </w:p>
    <w:p w:rsidR="00047211" w:rsidRDefault="003C3CB4">
      <w:pPr>
        <w:pStyle w:val="-"/>
      </w:pPr>
      <w:r>
        <w:t>（四）利用馆藏报刊、图书资料，提供相关的社会服务；</w:t>
      </w:r>
    </w:p>
    <w:p w:rsidR="00047211" w:rsidRDefault="003C3CB4">
      <w:pPr>
        <w:pStyle w:val="-"/>
      </w:pPr>
      <w:r>
        <w:t>（五）开展业务辅导，指导农村、学校、厂矿、街道的基层图书馆建设。</w:t>
      </w:r>
      <w:r>
        <w:t xml:space="preserve"> </w:t>
      </w:r>
    </w:p>
    <w:p w:rsidR="00047211" w:rsidRDefault="003C3CB4">
      <w:pPr>
        <w:ind w:firstLine="640"/>
      </w:pPr>
      <w:r>
        <w:rPr>
          <w:rFonts w:ascii="方正楷体_GBK" w:eastAsia="方正楷体_GBK" w:hAnsi="方正楷体_GBK" w:cs="方正楷体_GBK"/>
          <w:b/>
          <w:color w:val="000000"/>
          <w:sz w:val="32"/>
        </w:rPr>
        <w:t>机构设置：</w:t>
      </w:r>
    </w:p>
    <w:p w:rsidR="00047211" w:rsidRDefault="003C3CB4">
      <w:pPr>
        <w:jc w:val="center"/>
      </w:pPr>
      <w:r>
        <w:rPr>
          <w:rFonts w:ascii="方正小标宋_GBK" w:eastAsia="方正小标宋_GBK" w:hAnsi="方正小标宋_GBK" w:cs="方正小标宋_GBK"/>
          <w:color w:val="000000"/>
          <w:sz w:val="32"/>
        </w:rPr>
        <w:t>单位机构设置情况</w:t>
      </w:r>
    </w:p>
    <w:tbl>
      <w:tblPr>
        <w:tblW w:w="13465"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5669"/>
        <w:gridCol w:w="1843"/>
        <w:gridCol w:w="2126"/>
        <w:gridCol w:w="3827"/>
      </w:tblGrid>
      <w:tr w:rsidR="00047211">
        <w:trPr>
          <w:trHeight w:val="567"/>
          <w:tblHeader/>
          <w:jc w:val="center"/>
        </w:trPr>
        <w:tc>
          <w:tcPr>
            <w:tcW w:w="5669" w:type="dxa"/>
            <w:vAlign w:val="center"/>
          </w:tcPr>
          <w:p w:rsidR="00047211" w:rsidRDefault="003C3CB4">
            <w:pPr>
              <w:pStyle w:val="10"/>
            </w:pPr>
            <w:r>
              <w:t>单位名称</w:t>
            </w:r>
          </w:p>
        </w:tc>
        <w:tc>
          <w:tcPr>
            <w:tcW w:w="1843" w:type="dxa"/>
            <w:vAlign w:val="center"/>
          </w:tcPr>
          <w:p w:rsidR="00047211" w:rsidRDefault="003C3CB4">
            <w:pPr>
              <w:pStyle w:val="10"/>
            </w:pPr>
            <w:r>
              <w:t>单位性质</w:t>
            </w:r>
          </w:p>
        </w:tc>
        <w:tc>
          <w:tcPr>
            <w:tcW w:w="2126" w:type="dxa"/>
            <w:vAlign w:val="center"/>
          </w:tcPr>
          <w:p w:rsidR="00047211" w:rsidRDefault="003C3CB4">
            <w:pPr>
              <w:pStyle w:val="10"/>
            </w:pPr>
            <w:r>
              <w:t>单位规格</w:t>
            </w:r>
          </w:p>
        </w:tc>
        <w:tc>
          <w:tcPr>
            <w:tcW w:w="3827" w:type="dxa"/>
            <w:vAlign w:val="center"/>
          </w:tcPr>
          <w:p w:rsidR="00047211" w:rsidRDefault="003C3CB4">
            <w:pPr>
              <w:pStyle w:val="10"/>
            </w:pPr>
            <w:r>
              <w:t>经费保障形式</w:t>
            </w:r>
          </w:p>
        </w:tc>
      </w:tr>
      <w:tr w:rsidR="00047211">
        <w:trPr>
          <w:trHeight w:val="369"/>
          <w:jc w:val="center"/>
        </w:trPr>
        <w:tc>
          <w:tcPr>
            <w:tcW w:w="5669" w:type="dxa"/>
            <w:vAlign w:val="center"/>
          </w:tcPr>
          <w:p w:rsidR="00047211" w:rsidRDefault="003C3CB4">
            <w:pPr>
              <w:pStyle w:val="2"/>
            </w:pPr>
            <w:r>
              <w:t>曲阳县图书馆</w:t>
            </w:r>
          </w:p>
        </w:tc>
        <w:tc>
          <w:tcPr>
            <w:tcW w:w="1843" w:type="dxa"/>
            <w:vAlign w:val="center"/>
          </w:tcPr>
          <w:p w:rsidR="00047211" w:rsidRDefault="003C3CB4">
            <w:pPr>
              <w:pStyle w:val="3"/>
            </w:pPr>
            <w:r>
              <w:t>事业</w:t>
            </w:r>
          </w:p>
        </w:tc>
        <w:tc>
          <w:tcPr>
            <w:tcW w:w="2126" w:type="dxa"/>
            <w:vAlign w:val="center"/>
          </w:tcPr>
          <w:p w:rsidR="00047211" w:rsidRDefault="003C3CB4">
            <w:pPr>
              <w:pStyle w:val="3"/>
            </w:pPr>
            <w:r>
              <w:t>股级</w:t>
            </w:r>
          </w:p>
        </w:tc>
        <w:tc>
          <w:tcPr>
            <w:tcW w:w="3827" w:type="dxa"/>
            <w:vAlign w:val="center"/>
          </w:tcPr>
          <w:p w:rsidR="00047211" w:rsidRDefault="003C3CB4">
            <w:pPr>
              <w:pStyle w:val="3"/>
            </w:pPr>
            <w:r>
              <w:t>财政性资金定额或定项补助</w:t>
            </w:r>
          </w:p>
        </w:tc>
      </w:tr>
    </w:tbl>
    <w:p w:rsidR="00047211" w:rsidRDefault="003C3CB4">
      <w:pPr>
        <w:spacing w:before="10" w:after="10"/>
        <w:ind w:firstLine="640"/>
        <w:outlineLvl w:val="5"/>
      </w:pPr>
      <w:r>
        <w:rPr>
          <w:rFonts w:ascii="黑体" w:eastAsia="黑体" w:hAnsi="黑体" w:cs="黑体"/>
          <w:color w:val="000000"/>
          <w:sz w:val="32"/>
        </w:rPr>
        <w:t>二、单位预算安排的总体情况</w:t>
      </w:r>
    </w:p>
    <w:p w:rsidR="00047211" w:rsidRDefault="003C3CB4">
      <w:pPr>
        <w:pStyle w:val="-0"/>
      </w:pPr>
      <w:r>
        <w:t>按照预算管理有关规定，目前单位预算的编制实行综合预算管理，即全部收入和支出都反映在预算中。</w:t>
      </w:r>
    </w:p>
    <w:p w:rsidR="00047211" w:rsidRDefault="003C3CB4">
      <w:pPr>
        <w:pStyle w:val="-0"/>
      </w:pPr>
      <w:r>
        <w:t>1</w:t>
      </w:r>
      <w:r>
        <w:t>、收入说明</w:t>
      </w:r>
    </w:p>
    <w:p w:rsidR="00047211" w:rsidRDefault="003C3CB4">
      <w:pPr>
        <w:pStyle w:val="-0"/>
      </w:pPr>
      <w:r>
        <w:lastRenderedPageBreak/>
        <w:t>反映本单位当年全部收入。</w:t>
      </w:r>
      <w:r>
        <w:t>2024</w:t>
      </w:r>
      <w:r>
        <w:t>年预算收入</w:t>
      </w:r>
      <w:r>
        <w:t>97.90</w:t>
      </w:r>
      <w:r>
        <w:t>万元，其中：一般公共预算收入</w:t>
      </w:r>
      <w:r>
        <w:t>75.36</w:t>
      </w:r>
      <w:r>
        <w:t>万元，基金预算收入</w:t>
      </w:r>
      <w:r>
        <w:t>0.00</w:t>
      </w:r>
      <w:r>
        <w:t>万元，国有资本经营预算收入</w:t>
      </w:r>
      <w:r>
        <w:t>0.00</w:t>
      </w:r>
      <w:r>
        <w:t>万元，财政专户核拨收入</w:t>
      </w:r>
      <w:r>
        <w:t>0.00</w:t>
      </w:r>
      <w:r>
        <w:t>万元，单位资金收入</w:t>
      </w:r>
      <w:r>
        <w:t>0.00</w:t>
      </w:r>
      <w:r>
        <w:t>万元，上年结转结余</w:t>
      </w:r>
      <w:r>
        <w:t>22.54</w:t>
      </w:r>
      <w:r>
        <w:t>万元。</w:t>
      </w:r>
    </w:p>
    <w:p w:rsidR="00047211" w:rsidRDefault="003C3CB4">
      <w:pPr>
        <w:pStyle w:val="-0"/>
      </w:pPr>
      <w:r>
        <w:t>2</w:t>
      </w:r>
      <w:r>
        <w:t>、支出说明</w:t>
      </w:r>
    </w:p>
    <w:p w:rsidR="00047211" w:rsidRDefault="003C3CB4">
      <w:pPr>
        <w:pStyle w:val="-0"/>
      </w:pPr>
      <w:r>
        <w:t>收支预算总表支出栏、基本支出表、项目支出表按经济分类和支出功能分类科目编制，反映曲阳县图书馆年度单位预算中支出预算的总体情况。</w:t>
      </w:r>
      <w:r>
        <w:t>2024</w:t>
      </w:r>
      <w:r>
        <w:t>年支出预算</w:t>
      </w:r>
      <w:r>
        <w:t>97.90</w:t>
      </w:r>
      <w:r>
        <w:t>万元，其中基本支出</w:t>
      </w:r>
      <w:r>
        <w:t>54.36</w:t>
      </w:r>
      <w:r>
        <w:t>万元，包括人员经费</w:t>
      </w:r>
      <w:r>
        <w:t>53.41</w:t>
      </w:r>
      <w:r>
        <w:t>万元和日常公用经费</w:t>
      </w:r>
      <w:r>
        <w:t>0.95</w:t>
      </w:r>
      <w:r>
        <w:t>万元；项目支出</w:t>
      </w:r>
      <w:r>
        <w:t>43.54</w:t>
      </w:r>
      <w:r>
        <w:t>万元，主要为图书馆免费开放补助资金项目</w:t>
      </w:r>
      <w:r>
        <w:t>20</w:t>
      </w:r>
      <w:r>
        <w:t>万元、图书馆日常公用经费项目</w:t>
      </w:r>
      <w:r>
        <w:t>1</w:t>
      </w:r>
      <w:r>
        <w:t>万元、曲阳县图书馆提档升级项目</w:t>
      </w:r>
      <w:r>
        <w:t>22.54</w:t>
      </w:r>
      <w:r>
        <w:t>万元。</w:t>
      </w:r>
    </w:p>
    <w:p w:rsidR="00047211" w:rsidRDefault="003C3CB4">
      <w:pPr>
        <w:pStyle w:val="-0"/>
      </w:pPr>
      <w:r>
        <w:t>3</w:t>
      </w:r>
      <w:r>
        <w:t>、比上年增减情况</w:t>
      </w:r>
    </w:p>
    <w:p w:rsidR="00047211" w:rsidRDefault="003C3CB4">
      <w:pPr>
        <w:pStyle w:val="-0"/>
      </w:pPr>
      <w:r>
        <w:t>2024</w:t>
      </w:r>
      <w:r>
        <w:t>年预算收支安排</w:t>
      </w:r>
      <w:r>
        <w:t>97.90</w:t>
      </w:r>
      <w:r>
        <w:t>万元，较</w:t>
      </w:r>
      <w:r>
        <w:t>2023</w:t>
      </w:r>
      <w:r>
        <w:t>年预算减少</w:t>
      </w:r>
      <w:r>
        <w:t>382.03</w:t>
      </w:r>
      <w:r>
        <w:t>万元，其中：基本支出增加</w:t>
      </w:r>
      <w:r>
        <w:t>1.43</w:t>
      </w:r>
      <w:r>
        <w:t>万元，主要</w:t>
      </w:r>
      <w:r>
        <w:t>为人员工资和保险调增，从而影响人员支出</w:t>
      </w:r>
      <w:r>
        <w:rPr>
          <w:rFonts w:hint="eastAsia"/>
          <w:lang w:eastAsia="zh-CN"/>
        </w:rPr>
        <w:t>增加</w:t>
      </w:r>
      <w:r>
        <w:t>。项目支出减少</w:t>
      </w:r>
      <w:r>
        <w:t>383.46</w:t>
      </w:r>
      <w:r>
        <w:t>万元，主要为曲阳县图书馆提档升级项目已支出</w:t>
      </w:r>
      <w:r>
        <w:t>384.46</w:t>
      </w:r>
      <w:r>
        <w:t>万元；本年新增图书馆日常公用经费项目</w:t>
      </w:r>
      <w:r>
        <w:t>1</w:t>
      </w:r>
      <w:r>
        <w:t>万元。</w:t>
      </w:r>
    </w:p>
    <w:p w:rsidR="00047211" w:rsidRDefault="003C3CB4">
      <w:pPr>
        <w:spacing w:before="10" w:after="10"/>
        <w:ind w:firstLine="640"/>
        <w:outlineLvl w:val="5"/>
      </w:pPr>
      <w:r>
        <w:rPr>
          <w:rFonts w:ascii="黑体" w:eastAsia="黑体" w:hAnsi="黑体" w:cs="黑体"/>
          <w:color w:val="000000"/>
          <w:sz w:val="32"/>
        </w:rPr>
        <w:t>三、机关运行经费安排情况</w:t>
      </w:r>
    </w:p>
    <w:p w:rsidR="00047211" w:rsidRDefault="003C3CB4">
      <w:pPr>
        <w:pStyle w:val="-1"/>
      </w:pPr>
      <w:r>
        <w:t>202</w:t>
      </w:r>
      <w:r>
        <w:rPr>
          <w:rFonts w:eastAsiaTheme="minorEastAsia" w:hint="eastAsia"/>
          <w:lang w:eastAsia="zh-CN"/>
        </w:rPr>
        <w:t>4</w:t>
      </w:r>
      <w:r>
        <w:t>年，我单位运行经费共计安排</w:t>
      </w:r>
      <w:r>
        <w:t>0.9</w:t>
      </w:r>
      <w:r>
        <w:rPr>
          <w:rFonts w:eastAsiaTheme="minorEastAsia" w:hint="eastAsia"/>
          <w:lang w:eastAsia="zh-CN"/>
        </w:rPr>
        <w:t>5</w:t>
      </w:r>
      <w:r>
        <w:t>万元，主要用于保证单位正常运转福利费、工会经费等支出。</w:t>
      </w:r>
    </w:p>
    <w:p w:rsidR="00047211" w:rsidRDefault="003C3CB4">
      <w:pPr>
        <w:spacing w:before="10" w:after="10"/>
        <w:ind w:firstLine="640"/>
        <w:outlineLvl w:val="5"/>
      </w:pPr>
      <w:r>
        <w:rPr>
          <w:rFonts w:ascii="黑体" w:eastAsia="黑体" w:hAnsi="黑体" w:cs="黑体"/>
          <w:color w:val="000000"/>
          <w:sz w:val="32"/>
        </w:rPr>
        <w:t>四、财政拨款</w:t>
      </w:r>
      <w:r>
        <w:rPr>
          <w:rFonts w:ascii="黑体" w:eastAsia="黑体" w:hAnsi="黑体" w:cs="黑体"/>
          <w:color w:val="000000"/>
          <w:sz w:val="32"/>
        </w:rPr>
        <w:t>“</w:t>
      </w:r>
      <w:r>
        <w:rPr>
          <w:rFonts w:ascii="黑体" w:eastAsia="黑体" w:hAnsi="黑体" w:cs="黑体"/>
          <w:color w:val="000000"/>
          <w:sz w:val="32"/>
        </w:rPr>
        <w:t>三公</w:t>
      </w:r>
      <w:r>
        <w:rPr>
          <w:rFonts w:ascii="黑体" w:eastAsia="黑体" w:hAnsi="黑体" w:cs="黑体"/>
          <w:color w:val="000000"/>
          <w:sz w:val="32"/>
        </w:rPr>
        <w:t>”</w:t>
      </w:r>
      <w:r>
        <w:rPr>
          <w:rFonts w:ascii="黑体" w:eastAsia="黑体" w:hAnsi="黑体" w:cs="黑体"/>
          <w:color w:val="000000"/>
          <w:sz w:val="32"/>
        </w:rPr>
        <w:t>经费预算情况及增减变化原因</w:t>
      </w:r>
    </w:p>
    <w:p w:rsidR="00047211" w:rsidRDefault="003C3CB4">
      <w:pPr>
        <w:pStyle w:val="-2"/>
      </w:pPr>
      <w:r>
        <w:t>202</w:t>
      </w:r>
      <w:r>
        <w:rPr>
          <w:rFonts w:eastAsiaTheme="minorEastAsia" w:hint="eastAsia"/>
          <w:lang w:eastAsia="zh-CN"/>
        </w:rPr>
        <w:t>4</w:t>
      </w:r>
      <w:r>
        <w:t>年，我单位财政拨款</w:t>
      </w:r>
      <w:r>
        <w:t>“</w:t>
      </w:r>
      <w:r>
        <w:t>三公</w:t>
      </w:r>
      <w:r>
        <w:t>”</w:t>
      </w:r>
      <w:r>
        <w:t>经费预算安排</w:t>
      </w:r>
      <w:r>
        <w:t>0</w:t>
      </w:r>
      <w:r>
        <w:t>万元，其中因公出国（境）费</w:t>
      </w:r>
      <w:r>
        <w:t>0</w:t>
      </w:r>
      <w:r>
        <w:t>万元；公务用车购置及运维费</w:t>
      </w:r>
      <w:r>
        <w:t>0</w:t>
      </w:r>
      <w:r>
        <w:t>万元（其中：公务用车购置费</w:t>
      </w:r>
      <w:r>
        <w:t>0</w:t>
      </w:r>
      <w:r>
        <w:t>万元，公务用车运维费</w:t>
      </w:r>
      <w:r>
        <w:t>0</w:t>
      </w:r>
      <w:r>
        <w:t>万元</w:t>
      </w:r>
      <w:r>
        <w:t>)</w:t>
      </w:r>
      <w:r>
        <w:t>；公务接待费</w:t>
      </w:r>
      <w:r>
        <w:t>0</w:t>
      </w:r>
      <w:r>
        <w:t>万元。与</w:t>
      </w:r>
      <w:r>
        <w:t>202</w:t>
      </w:r>
      <w:r>
        <w:rPr>
          <w:rFonts w:eastAsiaTheme="minorEastAsia" w:hint="eastAsia"/>
          <w:lang w:eastAsia="zh-CN"/>
        </w:rPr>
        <w:t>3</w:t>
      </w:r>
      <w:r>
        <w:t>年预算持平，无增减变化。</w:t>
      </w:r>
    </w:p>
    <w:p w:rsidR="00047211" w:rsidRDefault="003C3CB4">
      <w:pPr>
        <w:spacing w:before="10" w:after="10"/>
        <w:ind w:firstLine="640"/>
        <w:outlineLvl w:val="5"/>
        <w:sectPr w:rsidR="00047211">
          <w:pgSz w:w="16840" w:h="11900" w:orient="landscape"/>
          <w:pgMar w:top="1361" w:right="1020" w:bottom="1361" w:left="1020" w:header="720" w:footer="720" w:gutter="0"/>
          <w:cols w:space="720"/>
        </w:sectPr>
      </w:pPr>
      <w:r>
        <w:rPr>
          <w:rFonts w:ascii="黑体" w:eastAsia="黑体" w:hAnsi="黑体" w:cs="黑体"/>
          <w:color w:val="000000"/>
          <w:sz w:val="32"/>
        </w:rPr>
        <w:t>五、单位项目预算安排情况及绩效目标</w:t>
      </w:r>
    </w:p>
    <w:p w:rsidR="00047211" w:rsidRDefault="003C3CB4">
      <w:pPr>
        <w:ind w:firstLine="560"/>
      </w:pPr>
      <w:r>
        <w:rPr>
          <w:rFonts w:ascii="方正仿宋_GBK" w:eastAsia="方正仿宋_GBK" w:hAnsi="方正仿宋_GBK" w:cs="方正仿宋_GBK"/>
          <w:b/>
          <w:color w:val="000000"/>
          <w:sz w:val="28"/>
        </w:rPr>
        <w:lastRenderedPageBreak/>
        <w:t>1</w:t>
      </w:r>
      <w:r>
        <w:rPr>
          <w:rFonts w:ascii="方正仿宋_GBK" w:eastAsia="方正仿宋_GBK" w:hAnsi="方正仿宋_GBK" w:cs="方正仿宋_GBK"/>
          <w:b/>
          <w:color w:val="000000"/>
          <w:sz w:val="28"/>
        </w:rPr>
        <w:t>、曲阳县图书馆公用经费项目绩效目标表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13063424P00404R10014M</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曲阳县图书馆公用经费项目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w:t>
            </w:r>
            <w:r>
              <w:t>万元，其中县级资金</w:t>
            </w:r>
            <w:r>
              <w:t>1</w:t>
            </w:r>
            <w:r>
              <w:t>万元，主要用于图书馆日常公用经费支出。</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0.25</w:t>
            </w:r>
          </w:p>
        </w:tc>
        <w:tc>
          <w:tcPr>
            <w:tcW w:w="2835" w:type="dxa"/>
            <w:vAlign w:val="center"/>
          </w:tcPr>
          <w:p w:rsidR="00047211" w:rsidRDefault="003C3CB4">
            <w:pPr>
              <w:pStyle w:val="3"/>
            </w:pPr>
            <w:r>
              <w:t>0.50</w:t>
            </w:r>
          </w:p>
        </w:tc>
        <w:tc>
          <w:tcPr>
            <w:tcW w:w="2551" w:type="dxa"/>
            <w:vAlign w:val="center"/>
          </w:tcPr>
          <w:p w:rsidR="00047211" w:rsidRDefault="003C3CB4">
            <w:pPr>
              <w:pStyle w:val="3"/>
            </w:pPr>
            <w:r>
              <w:t>0.75</w:t>
            </w:r>
          </w:p>
        </w:tc>
        <w:tc>
          <w:tcPr>
            <w:tcW w:w="3544" w:type="dxa"/>
            <w:gridSpan w:val="2"/>
            <w:vAlign w:val="center"/>
          </w:tcPr>
          <w:p w:rsidR="00047211" w:rsidRDefault="003C3CB4">
            <w:pPr>
              <w:pStyle w:val="3"/>
            </w:pPr>
            <w:r>
              <w:t>1.00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通过项目的实施，保证图书馆的正常运行，</w:t>
            </w:r>
            <w:r>
              <w:rPr>
                <w:rFonts w:hint="eastAsia"/>
                <w:lang w:eastAsia="zh-CN"/>
              </w:rPr>
              <w:t>更好地为</w:t>
            </w:r>
            <w:r>
              <w:t>群众提供文化活动场地和服务。</w:t>
            </w:r>
            <w:r>
              <w:tab/>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场馆数量</w:t>
            </w:r>
          </w:p>
        </w:tc>
        <w:tc>
          <w:tcPr>
            <w:tcW w:w="5386" w:type="dxa"/>
            <w:vAlign w:val="center"/>
          </w:tcPr>
          <w:p w:rsidR="00047211" w:rsidRDefault="003C3CB4">
            <w:pPr>
              <w:pStyle w:val="2"/>
            </w:pPr>
            <w:r>
              <w:t>涉及场馆数量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综合事务完成率</w:t>
            </w:r>
          </w:p>
        </w:tc>
        <w:tc>
          <w:tcPr>
            <w:tcW w:w="5386" w:type="dxa"/>
            <w:vAlign w:val="center"/>
          </w:tcPr>
          <w:p w:rsidR="00047211" w:rsidRDefault="003C3CB4">
            <w:pPr>
              <w:pStyle w:val="2"/>
            </w:pPr>
            <w:r>
              <w:t>图书馆综合事务完成率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综合事务完成时限</w:t>
            </w:r>
          </w:p>
        </w:tc>
        <w:tc>
          <w:tcPr>
            <w:tcW w:w="5386" w:type="dxa"/>
            <w:vAlign w:val="center"/>
          </w:tcPr>
          <w:p w:rsidR="00047211" w:rsidRDefault="003C3CB4">
            <w:pPr>
              <w:pStyle w:val="2"/>
            </w:pPr>
            <w:r>
              <w:t>图书馆综合事务完成时限</w:t>
            </w:r>
          </w:p>
        </w:tc>
        <w:tc>
          <w:tcPr>
            <w:tcW w:w="2268" w:type="dxa"/>
            <w:vAlign w:val="center"/>
          </w:tcPr>
          <w:p w:rsidR="00047211" w:rsidRDefault="003C3CB4">
            <w:pPr>
              <w:pStyle w:val="2"/>
            </w:pPr>
            <w:r>
              <w:t>2024</w:t>
            </w:r>
            <w:r>
              <w:t>年</w:t>
            </w:r>
            <w:r>
              <w:t>12</w:t>
            </w:r>
            <w:r>
              <w:t>月底完成</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图书馆项目成本</w:t>
            </w:r>
          </w:p>
        </w:tc>
        <w:tc>
          <w:tcPr>
            <w:tcW w:w="5386" w:type="dxa"/>
            <w:vAlign w:val="center"/>
          </w:tcPr>
          <w:p w:rsidR="00047211" w:rsidRDefault="003C3CB4">
            <w:pPr>
              <w:pStyle w:val="2"/>
            </w:pPr>
            <w:r>
              <w:t>图书馆项目成本</w:t>
            </w:r>
          </w:p>
        </w:tc>
        <w:tc>
          <w:tcPr>
            <w:tcW w:w="2268" w:type="dxa"/>
            <w:vAlign w:val="center"/>
          </w:tcPr>
          <w:p w:rsidR="00047211" w:rsidRDefault="003C3CB4">
            <w:pPr>
              <w:pStyle w:val="2"/>
            </w:pPr>
            <w:r>
              <w:t>≤1</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运转保障率</w:t>
            </w:r>
          </w:p>
        </w:tc>
        <w:tc>
          <w:tcPr>
            <w:tcW w:w="5386" w:type="dxa"/>
            <w:vAlign w:val="center"/>
          </w:tcPr>
          <w:p w:rsidR="00047211" w:rsidRDefault="003C3CB4">
            <w:pPr>
              <w:pStyle w:val="2"/>
            </w:pPr>
            <w:r>
              <w:t>图书馆正常运转保障率</w:t>
            </w:r>
          </w:p>
        </w:tc>
        <w:tc>
          <w:tcPr>
            <w:tcW w:w="2268" w:type="dxa"/>
            <w:vAlign w:val="center"/>
          </w:tcPr>
          <w:p w:rsidR="00047211" w:rsidRDefault="003C3CB4">
            <w:pPr>
              <w:pStyle w:val="2"/>
            </w:pPr>
            <w:r>
              <w:t>≥96%</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2</w:t>
      </w:r>
      <w:r>
        <w:rPr>
          <w:rFonts w:ascii="方正仿宋_GBK" w:eastAsia="方正仿宋_GBK" w:hAnsi="方正仿宋_GBK" w:cs="方正仿宋_GBK"/>
          <w:b/>
          <w:color w:val="000000"/>
          <w:sz w:val="28"/>
        </w:rPr>
        <w:t>、曲阳县图书馆提档升级项目绩效目标表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13063423P00000510006R</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曲阳县图书馆提档升级项目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22.54</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22.54</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22.536256</w:t>
            </w:r>
            <w:r>
              <w:t>万元，其中中央资金</w:t>
            </w:r>
            <w:r>
              <w:t>22.536256</w:t>
            </w:r>
            <w:r>
              <w:t>万元，主要用于完善图书馆设施，推进图书馆智慧化建设，提升图书馆服务效能，满足群众多元化阅读需求和便捷的阅读服务。</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 xml:space="preserve"> </w:t>
            </w:r>
          </w:p>
        </w:tc>
        <w:tc>
          <w:tcPr>
            <w:tcW w:w="2835" w:type="dxa"/>
            <w:vAlign w:val="center"/>
          </w:tcPr>
          <w:p w:rsidR="00047211" w:rsidRDefault="003C3CB4">
            <w:pPr>
              <w:pStyle w:val="3"/>
            </w:pPr>
            <w:r>
              <w:t>22.54</w:t>
            </w:r>
          </w:p>
        </w:tc>
        <w:tc>
          <w:tcPr>
            <w:tcW w:w="2551" w:type="dxa"/>
            <w:vAlign w:val="center"/>
          </w:tcPr>
          <w:p w:rsidR="00047211" w:rsidRDefault="003C3CB4">
            <w:pPr>
              <w:pStyle w:val="3"/>
            </w:pPr>
            <w:r>
              <w:t>22.54</w:t>
            </w:r>
          </w:p>
        </w:tc>
        <w:tc>
          <w:tcPr>
            <w:tcW w:w="3544" w:type="dxa"/>
            <w:gridSpan w:val="2"/>
            <w:vAlign w:val="center"/>
          </w:tcPr>
          <w:p w:rsidR="00047211" w:rsidRDefault="003C3CB4">
            <w:pPr>
              <w:pStyle w:val="3"/>
            </w:pPr>
            <w:r>
              <w:t>22.54</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通过图书馆提档升级项目完善图书馆设施，推进图书馆智慧化建设，提升图书馆服务效能，满足群众多元化阅读需求和便捷的阅读服务。</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图书馆提档升级项目中图书采购数量</w:t>
            </w:r>
          </w:p>
        </w:tc>
        <w:tc>
          <w:tcPr>
            <w:tcW w:w="5386" w:type="dxa"/>
            <w:vAlign w:val="center"/>
          </w:tcPr>
          <w:p w:rsidR="00047211" w:rsidRDefault="003C3CB4">
            <w:pPr>
              <w:pStyle w:val="2"/>
            </w:pPr>
            <w:r>
              <w:t>图书馆提档升级项目中图书采购数量</w:t>
            </w:r>
          </w:p>
        </w:tc>
        <w:tc>
          <w:tcPr>
            <w:tcW w:w="2268" w:type="dxa"/>
            <w:vAlign w:val="center"/>
          </w:tcPr>
          <w:p w:rsidR="00047211" w:rsidRDefault="003C3CB4">
            <w:pPr>
              <w:pStyle w:val="2"/>
            </w:pPr>
            <w:r>
              <w:t>17000</w:t>
            </w:r>
            <w:r>
              <w:t>册</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图书馆提档升级项目验收合格率</w:t>
            </w:r>
          </w:p>
        </w:tc>
        <w:tc>
          <w:tcPr>
            <w:tcW w:w="5386" w:type="dxa"/>
            <w:vAlign w:val="center"/>
          </w:tcPr>
          <w:p w:rsidR="00047211" w:rsidRDefault="003C3CB4">
            <w:pPr>
              <w:pStyle w:val="2"/>
            </w:pPr>
            <w:r>
              <w:t>图书馆提档升级项目验收合格率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图书馆提档升级项目完成及时率</w:t>
            </w:r>
          </w:p>
        </w:tc>
        <w:tc>
          <w:tcPr>
            <w:tcW w:w="5386" w:type="dxa"/>
            <w:vAlign w:val="center"/>
          </w:tcPr>
          <w:p w:rsidR="00047211" w:rsidRDefault="003C3CB4">
            <w:pPr>
              <w:pStyle w:val="2"/>
            </w:pPr>
            <w:r>
              <w:t>图书馆提档升级项目完成时限</w:t>
            </w:r>
          </w:p>
        </w:tc>
        <w:tc>
          <w:tcPr>
            <w:tcW w:w="2268" w:type="dxa"/>
            <w:vAlign w:val="center"/>
          </w:tcPr>
          <w:p w:rsidR="00047211" w:rsidRDefault="003C3CB4">
            <w:pPr>
              <w:pStyle w:val="2"/>
            </w:pPr>
            <w:r>
              <w:t>2024</w:t>
            </w:r>
            <w:r>
              <w:t>年</w:t>
            </w:r>
            <w:r>
              <w:t>12</w:t>
            </w:r>
            <w:r>
              <w:t>月底前</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图书馆提档升级项目中国图书采购成本</w:t>
            </w:r>
          </w:p>
        </w:tc>
        <w:tc>
          <w:tcPr>
            <w:tcW w:w="5386" w:type="dxa"/>
            <w:vAlign w:val="center"/>
          </w:tcPr>
          <w:p w:rsidR="00047211" w:rsidRDefault="003C3CB4">
            <w:pPr>
              <w:pStyle w:val="2"/>
            </w:pPr>
            <w:r>
              <w:t>图书馆提档升级项目中国图书采购成本</w:t>
            </w:r>
          </w:p>
        </w:tc>
        <w:tc>
          <w:tcPr>
            <w:tcW w:w="2268" w:type="dxa"/>
            <w:vAlign w:val="center"/>
          </w:tcPr>
          <w:p w:rsidR="00047211" w:rsidRDefault="003C3CB4">
            <w:pPr>
              <w:pStyle w:val="2"/>
            </w:pPr>
            <w:r>
              <w:t>≤22.6</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图书馆有效服务及免费开放保障率</w:t>
            </w:r>
          </w:p>
        </w:tc>
        <w:tc>
          <w:tcPr>
            <w:tcW w:w="5386" w:type="dxa"/>
            <w:vAlign w:val="center"/>
          </w:tcPr>
          <w:p w:rsidR="00047211" w:rsidRDefault="003C3CB4">
            <w:pPr>
              <w:pStyle w:val="2"/>
            </w:pPr>
            <w:r>
              <w:t>图书馆有效服务及免费开放保障率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服务对象满意度</w:t>
            </w:r>
          </w:p>
        </w:tc>
        <w:tc>
          <w:tcPr>
            <w:tcW w:w="5386" w:type="dxa"/>
            <w:vAlign w:val="center"/>
          </w:tcPr>
          <w:p w:rsidR="00047211" w:rsidRDefault="003C3CB4">
            <w:pPr>
              <w:pStyle w:val="2"/>
            </w:pPr>
            <w:r>
              <w:t>服务对象满意度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依据调查问卷</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3</w:t>
      </w:r>
      <w:r>
        <w:rPr>
          <w:rFonts w:ascii="方正仿宋_GBK" w:eastAsia="方正仿宋_GBK" w:hAnsi="方正仿宋_GBK" w:cs="方正仿宋_GBK"/>
          <w:b/>
          <w:color w:val="000000"/>
          <w:sz w:val="28"/>
        </w:rPr>
        <w:t>、图书馆免费开放补助资金项目绩效目标表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13063424P00404R100132</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图书馆免费开放补助资金项目</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14.00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14.00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14</w:t>
            </w:r>
            <w:r>
              <w:t>万元，其中中央资金</w:t>
            </w:r>
            <w:r>
              <w:t>12</w:t>
            </w:r>
            <w:r>
              <w:t>万元、省级资金</w:t>
            </w:r>
            <w:r>
              <w:t>2</w:t>
            </w:r>
            <w:r>
              <w:t>万元，主要用于图书馆的免费开放，让全体干部和群众领略曲阳文化、陶冶情操</w:t>
            </w:r>
            <w:r>
              <w:tab/>
            </w:r>
            <w:r>
              <w:tab/>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3.50</w:t>
            </w:r>
          </w:p>
        </w:tc>
        <w:tc>
          <w:tcPr>
            <w:tcW w:w="2835" w:type="dxa"/>
            <w:vAlign w:val="center"/>
          </w:tcPr>
          <w:p w:rsidR="00047211" w:rsidRDefault="003C3CB4">
            <w:pPr>
              <w:pStyle w:val="3"/>
            </w:pPr>
            <w:r>
              <w:t>7.00</w:t>
            </w:r>
          </w:p>
        </w:tc>
        <w:tc>
          <w:tcPr>
            <w:tcW w:w="2551" w:type="dxa"/>
            <w:vAlign w:val="center"/>
          </w:tcPr>
          <w:p w:rsidR="00047211" w:rsidRDefault="003C3CB4">
            <w:pPr>
              <w:pStyle w:val="3"/>
            </w:pPr>
            <w:r>
              <w:t>10.50</w:t>
            </w:r>
          </w:p>
        </w:tc>
        <w:tc>
          <w:tcPr>
            <w:tcW w:w="3544" w:type="dxa"/>
            <w:gridSpan w:val="2"/>
            <w:vAlign w:val="center"/>
          </w:tcPr>
          <w:p w:rsidR="00047211" w:rsidRDefault="003C3CB4">
            <w:pPr>
              <w:pStyle w:val="3"/>
            </w:pPr>
            <w:r>
              <w:t>14.00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通过图书馆的免费开放，让全体干部和群众领略曲阳文化、陶冶情操</w:t>
            </w:r>
            <w:r>
              <w:tab/>
            </w:r>
            <w:r>
              <w:tab/>
            </w:r>
            <w:r>
              <w:tab/>
            </w:r>
            <w:r>
              <w:tab/>
            </w:r>
            <w:r>
              <w:tab/>
            </w:r>
            <w:r>
              <w:tab/>
            </w:r>
          </w:p>
          <w:p w:rsidR="00047211" w:rsidRDefault="00047211">
            <w:pPr>
              <w:pStyle w:val="2"/>
            </w:pP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补助免费开放图书馆数量</w:t>
            </w:r>
          </w:p>
        </w:tc>
        <w:tc>
          <w:tcPr>
            <w:tcW w:w="5386" w:type="dxa"/>
            <w:vAlign w:val="center"/>
          </w:tcPr>
          <w:p w:rsidR="00047211" w:rsidRDefault="003C3CB4">
            <w:pPr>
              <w:pStyle w:val="2"/>
            </w:pPr>
            <w:r>
              <w:t>补助免费开放图书馆数量</w:t>
            </w:r>
          </w:p>
        </w:tc>
        <w:tc>
          <w:tcPr>
            <w:tcW w:w="2268" w:type="dxa"/>
            <w:vAlign w:val="center"/>
          </w:tcPr>
          <w:p w:rsidR="00047211" w:rsidRDefault="003C3CB4">
            <w:pPr>
              <w:pStyle w:val="2"/>
              <w:rPr>
                <w:rFonts w:eastAsiaTheme="minorEastAsia" w:hint="eastAsia"/>
                <w:lang w:eastAsia="zh-CN"/>
              </w:rPr>
            </w:pPr>
            <w:r>
              <w:t>1</w:t>
            </w:r>
            <w:r>
              <w:rPr>
                <w:rFonts w:eastAsiaTheme="minorEastAsia" w:hint="eastAsia"/>
                <w:lang w:eastAsia="zh-CN"/>
              </w:rP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免费开放补助资金发放完成率</w:t>
            </w:r>
          </w:p>
        </w:tc>
        <w:tc>
          <w:tcPr>
            <w:tcW w:w="5386" w:type="dxa"/>
            <w:vAlign w:val="center"/>
          </w:tcPr>
          <w:p w:rsidR="00047211" w:rsidRDefault="003C3CB4">
            <w:pPr>
              <w:pStyle w:val="2"/>
            </w:pPr>
            <w:r>
              <w:t>免费开放补助资金发放完成率</w:t>
            </w:r>
          </w:p>
        </w:tc>
        <w:tc>
          <w:tcPr>
            <w:tcW w:w="2268" w:type="dxa"/>
            <w:vAlign w:val="center"/>
          </w:tcPr>
          <w:p w:rsidR="00047211" w:rsidRDefault="003C3CB4">
            <w:pPr>
              <w:pStyle w:val="2"/>
              <w:rPr>
                <w:rFonts w:eastAsiaTheme="minorEastAsia" w:hint="eastAsia"/>
                <w:lang w:eastAsia="zh-CN"/>
              </w:rPr>
            </w:pPr>
            <w:r>
              <w:t>≥98</w:t>
            </w:r>
            <w:r>
              <w:rPr>
                <w:rFonts w:eastAsiaTheme="minorEastAsia" w:hint="eastAsia"/>
                <w:lang w:eastAsia="zh-CN"/>
              </w:rPr>
              <w:t>%</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免费开放补助资金发放及时率</w:t>
            </w:r>
          </w:p>
        </w:tc>
        <w:tc>
          <w:tcPr>
            <w:tcW w:w="5386" w:type="dxa"/>
            <w:vAlign w:val="center"/>
          </w:tcPr>
          <w:p w:rsidR="00047211" w:rsidRDefault="003C3CB4">
            <w:pPr>
              <w:pStyle w:val="2"/>
            </w:pPr>
            <w:r>
              <w:t>免费开放补助资金发放及时率</w:t>
            </w:r>
          </w:p>
        </w:tc>
        <w:tc>
          <w:tcPr>
            <w:tcW w:w="2268" w:type="dxa"/>
            <w:vAlign w:val="center"/>
          </w:tcPr>
          <w:p w:rsidR="00047211" w:rsidRDefault="003C3CB4">
            <w:pPr>
              <w:pStyle w:val="2"/>
              <w:rPr>
                <w:rFonts w:eastAsiaTheme="minorEastAsia" w:hint="eastAsia"/>
                <w:lang w:eastAsia="zh-CN"/>
              </w:rPr>
            </w:pPr>
            <w:r>
              <w:t>≥95</w:t>
            </w:r>
            <w:r>
              <w:rPr>
                <w:rFonts w:eastAsiaTheme="minorEastAsia" w:hint="eastAsia"/>
                <w:lang w:eastAsia="zh-CN"/>
              </w:rPr>
              <w:t>%</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免费开放县级配套补助标准</w:t>
            </w:r>
          </w:p>
        </w:tc>
        <w:tc>
          <w:tcPr>
            <w:tcW w:w="5386" w:type="dxa"/>
            <w:vAlign w:val="center"/>
          </w:tcPr>
          <w:p w:rsidR="00047211" w:rsidRDefault="003C3CB4">
            <w:pPr>
              <w:pStyle w:val="2"/>
            </w:pPr>
            <w:r>
              <w:t>免费开放县级配套补助标准</w:t>
            </w:r>
          </w:p>
        </w:tc>
        <w:tc>
          <w:tcPr>
            <w:tcW w:w="2268" w:type="dxa"/>
            <w:vAlign w:val="center"/>
          </w:tcPr>
          <w:p w:rsidR="00047211" w:rsidRDefault="003C3CB4">
            <w:pPr>
              <w:pStyle w:val="2"/>
              <w:rPr>
                <w:rFonts w:eastAsiaTheme="minorEastAsia" w:hint="eastAsia"/>
                <w:lang w:eastAsia="zh-CN"/>
              </w:rPr>
            </w:pPr>
            <w:r>
              <w:t>14</w:t>
            </w:r>
            <w:r>
              <w:rPr>
                <w:rFonts w:eastAsiaTheme="minorEastAsia" w:hint="eastAsia"/>
                <w:lang w:eastAsia="zh-CN"/>
              </w:rP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restart"/>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图书馆免费开放服务水平提升率</w:t>
            </w:r>
          </w:p>
        </w:tc>
        <w:tc>
          <w:tcPr>
            <w:tcW w:w="5386" w:type="dxa"/>
            <w:vAlign w:val="center"/>
          </w:tcPr>
          <w:p w:rsidR="00047211" w:rsidRDefault="003C3CB4">
            <w:pPr>
              <w:pStyle w:val="2"/>
            </w:pPr>
            <w:r>
              <w:t>图书馆免费开放服务水平提升率</w:t>
            </w:r>
          </w:p>
        </w:tc>
        <w:tc>
          <w:tcPr>
            <w:tcW w:w="2268" w:type="dxa"/>
            <w:vAlign w:val="center"/>
          </w:tcPr>
          <w:p w:rsidR="00047211" w:rsidRDefault="003C3CB4">
            <w:pPr>
              <w:pStyle w:val="2"/>
              <w:rPr>
                <w:rFonts w:eastAsiaTheme="minorEastAsia" w:hint="eastAsia"/>
                <w:lang w:eastAsia="zh-CN"/>
              </w:rPr>
            </w:pPr>
            <w:r>
              <w:t>≥3</w:t>
            </w:r>
            <w:r>
              <w:rPr>
                <w:rFonts w:eastAsiaTheme="minorEastAsia" w:hint="eastAsia"/>
                <w:lang w:eastAsia="zh-CN"/>
              </w:rPr>
              <w:t>%</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可持续影响指标</w:t>
            </w:r>
          </w:p>
        </w:tc>
        <w:tc>
          <w:tcPr>
            <w:tcW w:w="2835" w:type="dxa"/>
            <w:vAlign w:val="center"/>
          </w:tcPr>
          <w:p w:rsidR="00047211" w:rsidRDefault="003C3CB4">
            <w:pPr>
              <w:pStyle w:val="2"/>
            </w:pPr>
            <w:r>
              <w:t>图书馆免费开放工作正常运转的比率</w:t>
            </w:r>
          </w:p>
        </w:tc>
        <w:tc>
          <w:tcPr>
            <w:tcW w:w="5386" w:type="dxa"/>
            <w:vAlign w:val="center"/>
          </w:tcPr>
          <w:p w:rsidR="00047211" w:rsidRDefault="003C3CB4">
            <w:pPr>
              <w:pStyle w:val="2"/>
            </w:pPr>
            <w:r>
              <w:t>图书馆免费开放工作正常运转的比率</w:t>
            </w:r>
          </w:p>
        </w:tc>
        <w:tc>
          <w:tcPr>
            <w:tcW w:w="2268" w:type="dxa"/>
            <w:vAlign w:val="center"/>
          </w:tcPr>
          <w:p w:rsidR="00047211" w:rsidRDefault="003C3CB4">
            <w:pPr>
              <w:pStyle w:val="2"/>
              <w:rPr>
                <w:rFonts w:eastAsiaTheme="minorEastAsia" w:hint="eastAsia"/>
                <w:lang w:eastAsia="zh-CN"/>
              </w:rPr>
            </w:pPr>
            <w:r>
              <w:t>≥95</w:t>
            </w:r>
            <w:r>
              <w:rPr>
                <w:rFonts w:eastAsiaTheme="minorEastAsia" w:hint="eastAsia"/>
                <w:lang w:eastAsia="zh-CN"/>
              </w:rPr>
              <w:t>%</w:t>
            </w:r>
          </w:p>
        </w:tc>
        <w:tc>
          <w:tcPr>
            <w:tcW w:w="1276" w:type="dxa"/>
            <w:vAlign w:val="center"/>
          </w:tcPr>
          <w:p w:rsidR="00047211" w:rsidRDefault="003C3CB4">
            <w:pPr>
              <w:pStyle w:val="2"/>
            </w:pPr>
            <w:r>
              <w:t>依据工作方案</w:t>
            </w:r>
          </w:p>
        </w:tc>
      </w:tr>
      <w:tr w:rsidR="00047211">
        <w:trPr>
          <w:trHeight w:val="309"/>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受益群众对免费开放场馆服务费满意度</w:t>
            </w:r>
          </w:p>
        </w:tc>
        <w:tc>
          <w:tcPr>
            <w:tcW w:w="5386" w:type="dxa"/>
            <w:vAlign w:val="center"/>
          </w:tcPr>
          <w:p w:rsidR="00047211" w:rsidRDefault="003C3CB4">
            <w:pPr>
              <w:pStyle w:val="2"/>
            </w:pPr>
            <w:r>
              <w:t>受益群众对免费开放场馆服务费满意度</w:t>
            </w:r>
          </w:p>
        </w:tc>
        <w:tc>
          <w:tcPr>
            <w:tcW w:w="2268" w:type="dxa"/>
            <w:vAlign w:val="center"/>
          </w:tcPr>
          <w:p w:rsidR="00047211" w:rsidRDefault="003C3CB4">
            <w:pPr>
              <w:pStyle w:val="2"/>
              <w:rPr>
                <w:rFonts w:eastAsiaTheme="minorEastAsia" w:hint="eastAsia"/>
                <w:lang w:eastAsia="zh-CN"/>
              </w:rPr>
            </w:pPr>
            <w:r>
              <w:t>≥95</w:t>
            </w:r>
            <w:r>
              <w:rPr>
                <w:rFonts w:eastAsiaTheme="minorEastAsia" w:hint="eastAsia"/>
                <w:lang w:eastAsia="zh-CN"/>
              </w:rPr>
              <w:t>%</w:t>
            </w:r>
          </w:p>
        </w:tc>
        <w:tc>
          <w:tcPr>
            <w:tcW w:w="1276" w:type="dxa"/>
            <w:vAlign w:val="center"/>
          </w:tcPr>
          <w:p w:rsidR="00047211" w:rsidRDefault="003C3CB4">
            <w:pPr>
              <w:pStyle w:val="2"/>
            </w:pPr>
            <w:r>
              <w:t>依据工作方案</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ind w:firstLine="560"/>
      </w:pPr>
      <w:r>
        <w:rPr>
          <w:rFonts w:ascii="方正仿宋_GBK" w:eastAsia="方正仿宋_GBK" w:hAnsi="方正仿宋_GBK" w:cs="方正仿宋_GBK"/>
          <w:b/>
          <w:color w:val="000000"/>
          <w:sz w:val="28"/>
        </w:rPr>
        <w:lastRenderedPageBreak/>
        <w:t>4</w:t>
      </w:r>
      <w:r>
        <w:rPr>
          <w:rFonts w:ascii="方正仿宋_GBK" w:eastAsia="方正仿宋_GBK" w:hAnsi="方正仿宋_GBK" w:cs="方正仿宋_GBK"/>
          <w:b/>
          <w:color w:val="000000"/>
          <w:sz w:val="28"/>
        </w:rPr>
        <w:t>、图书馆免费开放补助资金项目（县级配套）绩效目标表</w:t>
      </w:r>
    </w:p>
    <w:tbl>
      <w:tblPr>
        <w:tblW w:w="15309" w:type="dxa"/>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2835"/>
        <w:gridCol w:w="2551"/>
        <w:gridCol w:w="2268"/>
        <w:gridCol w:w="1276"/>
      </w:tblGrid>
      <w:tr w:rsidR="00047211">
        <w:trPr>
          <w:trHeight w:val="397"/>
          <w:jc w:val="center"/>
        </w:trPr>
        <w:tc>
          <w:tcPr>
            <w:tcW w:w="15309" w:type="dxa"/>
            <w:gridSpan w:val="7"/>
            <w:tcBorders>
              <w:top w:val="single" w:sz="6" w:space="0" w:color="FFFFFF"/>
              <w:left w:val="single" w:sz="6" w:space="0" w:color="FFFFFF"/>
              <w:right w:val="single" w:sz="6" w:space="0" w:color="FFFFFF"/>
            </w:tcBorders>
            <w:vAlign w:val="center"/>
          </w:tcPr>
          <w:p w:rsidR="00047211" w:rsidRDefault="003C3CB4">
            <w:pPr>
              <w:pStyle w:val="40"/>
            </w:pPr>
            <w:r>
              <w:t>单位：万元</w:t>
            </w:r>
          </w:p>
        </w:tc>
      </w:tr>
      <w:tr w:rsidR="00047211">
        <w:trPr>
          <w:trHeight w:val="369"/>
          <w:jc w:val="center"/>
        </w:trPr>
        <w:tc>
          <w:tcPr>
            <w:tcW w:w="1276" w:type="dxa"/>
            <w:vAlign w:val="center"/>
          </w:tcPr>
          <w:p w:rsidR="00047211" w:rsidRDefault="003C3CB4">
            <w:pPr>
              <w:pStyle w:val="10"/>
            </w:pPr>
            <w:r>
              <w:t>项目编码</w:t>
            </w:r>
          </w:p>
        </w:tc>
        <w:tc>
          <w:tcPr>
            <w:tcW w:w="5103" w:type="dxa"/>
            <w:gridSpan w:val="2"/>
            <w:vAlign w:val="center"/>
          </w:tcPr>
          <w:p w:rsidR="00047211" w:rsidRDefault="003C3CB4">
            <w:pPr>
              <w:pStyle w:val="2"/>
            </w:pPr>
            <w:r>
              <w:t>13063424P00404R10011T</w:t>
            </w:r>
          </w:p>
        </w:tc>
        <w:tc>
          <w:tcPr>
            <w:tcW w:w="2835" w:type="dxa"/>
            <w:vAlign w:val="center"/>
          </w:tcPr>
          <w:p w:rsidR="00047211" w:rsidRDefault="003C3CB4">
            <w:pPr>
              <w:pStyle w:val="10"/>
            </w:pPr>
            <w:r>
              <w:t>项目名称</w:t>
            </w:r>
          </w:p>
        </w:tc>
        <w:tc>
          <w:tcPr>
            <w:tcW w:w="6095" w:type="dxa"/>
            <w:gridSpan w:val="3"/>
            <w:vAlign w:val="center"/>
          </w:tcPr>
          <w:p w:rsidR="00047211" w:rsidRDefault="003C3CB4">
            <w:pPr>
              <w:pStyle w:val="2"/>
            </w:pPr>
            <w:r>
              <w:t>图书馆免费开放补助资金项目（县级配套）</w:t>
            </w:r>
          </w:p>
        </w:tc>
      </w:tr>
      <w:tr w:rsidR="00047211">
        <w:trPr>
          <w:trHeight w:val="369"/>
          <w:jc w:val="center"/>
        </w:trPr>
        <w:tc>
          <w:tcPr>
            <w:tcW w:w="1276" w:type="dxa"/>
            <w:vMerge w:val="restart"/>
            <w:vAlign w:val="center"/>
          </w:tcPr>
          <w:p w:rsidR="00047211" w:rsidRDefault="003C3CB4">
            <w:pPr>
              <w:pStyle w:val="10"/>
            </w:pPr>
            <w:r>
              <w:t>预算规模及资金用途</w:t>
            </w:r>
          </w:p>
        </w:tc>
        <w:tc>
          <w:tcPr>
            <w:tcW w:w="2268" w:type="dxa"/>
            <w:vAlign w:val="center"/>
          </w:tcPr>
          <w:p w:rsidR="00047211" w:rsidRDefault="003C3CB4">
            <w:pPr>
              <w:pStyle w:val="10"/>
            </w:pPr>
            <w:r>
              <w:t>预算数</w:t>
            </w:r>
          </w:p>
        </w:tc>
        <w:tc>
          <w:tcPr>
            <w:tcW w:w="2835" w:type="dxa"/>
            <w:vAlign w:val="center"/>
          </w:tcPr>
          <w:p w:rsidR="00047211" w:rsidRDefault="003C3CB4">
            <w:pPr>
              <w:pStyle w:val="2"/>
            </w:pPr>
            <w:r>
              <w:t>6.00</w:t>
            </w:r>
          </w:p>
        </w:tc>
        <w:tc>
          <w:tcPr>
            <w:tcW w:w="2835" w:type="dxa"/>
            <w:vAlign w:val="center"/>
          </w:tcPr>
          <w:p w:rsidR="00047211" w:rsidRDefault="003C3CB4">
            <w:pPr>
              <w:pStyle w:val="10"/>
            </w:pPr>
            <w:r>
              <w:t>其中：财政</w:t>
            </w:r>
            <w:r>
              <w:t xml:space="preserve">    </w:t>
            </w:r>
            <w:r>
              <w:t>资金</w:t>
            </w:r>
          </w:p>
        </w:tc>
        <w:tc>
          <w:tcPr>
            <w:tcW w:w="2551" w:type="dxa"/>
            <w:vAlign w:val="center"/>
          </w:tcPr>
          <w:p w:rsidR="00047211" w:rsidRDefault="003C3CB4">
            <w:pPr>
              <w:pStyle w:val="2"/>
            </w:pPr>
            <w:r>
              <w:t>6.00</w:t>
            </w:r>
          </w:p>
        </w:tc>
        <w:tc>
          <w:tcPr>
            <w:tcW w:w="2268" w:type="dxa"/>
            <w:vAlign w:val="center"/>
          </w:tcPr>
          <w:p w:rsidR="00047211" w:rsidRDefault="003C3CB4">
            <w:pPr>
              <w:pStyle w:val="10"/>
            </w:pPr>
            <w:r>
              <w:t>其他资金</w:t>
            </w:r>
          </w:p>
        </w:tc>
        <w:tc>
          <w:tcPr>
            <w:tcW w:w="1276" w:type="dxa"/>
            <w:vAlign w:val="center"/>
          </w:tcPr>
          <w:p w:rsidR="00047211" w:rsidRDefault="003C3CB4">
            <w:pPr>
              <w:pStyle w:val="2"/>
            </w:pPr>
            <w:r>
              <w:t xml:space="preserve"> </w:t>
            </w:r>
          </w:p>
        </w:tc>
      </w:tr>
      <w:tr w:rsidR="00047211">
        <w:trPr>
          <w:trHeight w:val="369"/>
          <w:jc w:val="center"/>
        </w:trPr>
        <w:tc>
          <w:tcPr>
            <w:tcW w:w="1276" w:type="dxa"/>
            <w:vMerge/>
          </w:tcPr>
          <w:p w:rsidR="00047211" w:rsidRDefault="00047211"/>
        </w:tc>
        <w:tc>
          <w:tcPr>
            <w:tcW w:w="14033" w:type="dxa"/>
            <w:gridSpan w:val="6"/>
            <w:vAlign w:val="center"/>
          </w:tcPr>
          <w:p w:rsidR="00047211" w:rsidRDefault="003C3CB4">
            <w:pPr>
              <w:pStyle w:val="2"/>
            </w:pPr>
            <w:r>
              <w:t>预算数</w:t>
            </w:r>
            <w:r>
              <w:t>6</w:t>
            </w:r>
            <w:r>
              <w:t>万元，其中县级财政资金</w:t>
            </w:r>
            <w:r>
              <w:t>6</w:t>
            </w:r>
            <w:r>
              <w:t>万元，主要用于图书馆免费开放工作经费，按照季度拨付资金。</w:t>
            </w:r>
          </w:p>
        </w:tc>
      </w:tr>
      <w:tr w:rsidR="00047211">
        <w:trPr>
          <w:trHeight w:val="369"/>
          <w:jc w:val="center"/>
        </w:trPr>
        <w:tc>
          <w:tcPr>
            <w:tcW w:w="1276" w:type="dxa"/>
            <w:vMerge w:val="restart"/>
            <w:vAlign w:val="center"/>
          </w:tcPr>
          <w:p w:rsidR="00047211" w:rsidRDefault="003C3CB4">
            <w:pPr>
              <w:pStyle w:val="10"/>
            </w:pPr>
            <w:r>
              <w:t>资金支出计划</w:t>
            </w:r>
          </w:p>
        </w:tc>
        <w:tc>
          <w:tcPr>
            <w:tcW w:w="5103" w:type="dxa"/>
            <w:gridSpan w:val="2"/>
            <w:vAlign w:val="center"/>
          </w:tcPr>
          <w:p w:rsidR="00047211" w:rsidRDefault="003C3CB4">
            <w:pPr>
              <w:pStyle w:val="10"/>
            </w:pPr>
            <w:r>
              <w:t>3</w:t>
            </w:r>
            <w:r>
              <w:t>月底</w:t>
            </w:r>
          </w:p>
        </w:tc>
        <w:tc>
          <w:tcPr>
            <w:tcW w:w="2835" w:type="dxa"/>
            <w:vAlign w:val="center"/>
          </w:tcPr>
          <w:p w:rsidR="00047211" w:rsidRDefault="003C3CB4">
            <w:pPr>
              <w:pStyle w:val="10"/>
            </w:pPr>
            <w:r>
              <w:t>6</w:t>
            </w:r>
            <w:r>
              <w:t>月底</w:t>
            </w:r>
          </w:p>
        </w:tc>
        <w:tc>
          <w:tcPr>
            <w:tcW w:w="2551" w:type="dxa"/>
            <w:vAlign w:val="center"/>
          </w:tcPr>
          <w:p w:rsidR="00047211" w:rsidRDefault="003C3CB4">
            <w:pPr>
              <w:pStyle w:val="10"/>
            </w:pPr>
            <w:r>
              <w:t>10</w:t>
            </w:r>
            <w:r>
              <w:t>月底</w:t>
            </w:r>
          </w:p>
        </w:tc>
        <w:tc>
          <w:tcPr>
            <w:tcW w:w="3544" w:type="dxa"/>
            <w:gridSpan w:val="2"/>
            <w:vAlign w:val="center"/>
          </w:tcPr>
          <w:p w:rsidR="00047211" w:rsidRDefault="003C3CB4">
            <w:pPr>
              <w:pStyle w:val="10"/>
            </w:pPr>
            <w:r>
              <w:t>12</w:t>
            </w:r>
            <w:r>
              <w:t>月底</w:t>
            </w:r>
          </w:p>
        </w:tc>
      </w:tr>
      <w:tr w:rsidR="00047211">
        <w:trPr>
          <w:trHeight w:val="369"/>
          <w:jc w:val="center"/>
        </w:trPr>
        <w:tc>
          <w:tcPr>
            <w:tcW w:w="1276" w:type="dxa"/>
            <w:vMerge/>
          </w:tcPr>
          <w:p w:rsidR="00047211" w:rsidRDefault="00047211"/>
        </w:tc>
        <w:tc>
          <w:tcPr>
            <w:tcW w:w="5103" w:type="dxa"/>
            <w:gridSpan w:val="2"/>
            <w:vAlign w:val="center"/>
          </w:tcPr>
          <w:p w:rsidR="00047211" w:rsidRDefault="003C3CB4">
            <w:pPr>
              <w:pStyle w:val="3"/>
            </w:pPr>
            <w:r>
              <w:t>1.50</w:t>
            </w:r>
          </w:p>
        </w:tc>
        <w:tc>
          <w:tcPr>
            <w:tcW w:w="2835" w:type="dxa"/>
            <w:vAlign w:val="center"/>
          </w:tcPr>
          <w:p w:rsidR="00047211" w:rsidRDefault="003C3CB4">
            <w:pPr>
              <w:pStyle w:val="3"/>
            </w:pPr>
            <w:r>
              <w:t>3.00</w:t>
            </w:r>
          </w:p>
        </w:tc>
        <w:tc>
          <w:tcPr>
            <w:tcW w:w="2551" w:type="dxa"/>
            <w:vAlign w:val="center"/>
          </w:tcPr>
          <w:p w:rsidR="00047211" w:rsidRDefault="003C3CB4">
            <w:pPr>
              <w:pStyle w:val="3"/>
            </w:pPr>
            <w:r>
              <w:t>4.50</w:t>
            </w:r>
          </w:p>
        </w:tc>
        <w:tc>
          <w:tcPr>
            <w:tcW w:w="3544" w:type="dxa"/>
            <w:gridSpan w:val="2"/>
            <w:vAlign w:val="center"/>
          </w:tcPr>
          <w:p w:rsidR="00047211" w:rsidRDefault="003C3CB4">
            <w:pPr>
              <w:pStyle w:val="3"/>
            </w:pPr>
            <w:r>
              <w:t>6.00</w:t>
            </w:r>
          </w:p>
        </w:tc>
      </w:tr>
      <w:tr w:rsidR="00047211">
        <w:trPr>
          <w:trHeight w:val="369"/>
          <w:jc w:val="center"/>
        </w:trPr>
        <w:tc>
          <w:tcPr>
            <w:tcW w:w="1276" w:type="dxa"/>
            <w:vAlign w:val="center"/>
          </w:tcPr>
          <w:p w:rsidR="00047211" w:rsidRDefault="003C3CB4">
            <w:pPr>
              <w:pStyle w:val="10"/>
            </w:pPr>
            <w:r>
              <w:t>绩效目标</w:t>
            </w:r>
          </w:p>
        </w:tc>
        <w:tc>
          <w:tcPr>
            <w:tcW w:w="14033" w:type="dxa"/>
            <w:gridSpan w:val="6"/>
            <w:vAlign w:val="center"/>
          </w:tcPr>
          <w:p w:rsidR="00047211" w:rsidRDefault="003C3CB4">
            <w:pPr>
              <w:pStyle w:val="2"/>
            </w:pPr>
            <w:r>
              <w:t>1.</w:t>
            </w:r>
            <w:r>
              <w:t>通过图书馆的免费开放，让全体干部和群众领略曲阳文化、陶冶情操。</w:t>
            </w:r>
          </w:p>
        </w:tc>
      </w:tr>
    </w:tbl>
    <w:p w:rsidR="00047211" w:rsidRDefault="003C3CB4">
      <w:pPr>
        <w:spacing w:line="2" w:lineRule="exact"/>
        <w:jc w:val="center"/>
      </w:pPr>
      <w:r>
        <w:rPr>
          <w:rFonts w:ascii="方正书宋_GBK" w:eastAsia="方正书宋_GBK" w:hAnsi="方正书宋_GBK" w:cs="方正书宋_GBK"/>
          <w:color w:val="000000"/>
          <w:sz w:val="18"/>
        </w:rPr>
        <w:t xml:space="preserve"> </w:t>
      </w:r>
    </w:p>
    <w:tbl>
      <w:tblPr>
        <w:tblW w:w="15309"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276"/>
        <w:gridCol w:w="2268"/>
        <w:gridCol w:w="2835"/>
        <w:gridCol w:w="5386"/>
        <w:gridCol w:w="2268"/>
        <w:gridCol w:w="1276"/>
      </w:tblGrid>
      <w:tr w:rsidR="00047211">
        <w:trPr>
          <w:trHeight w:val="397"/>
          <w:tblHeader/>
          <w:jc w:val="center"/>
        </w:trPr>
        <w:tc>
          <w:tcPr>
            <w:tcW w:w="1276" w:type="dxa"/>
            <w:vAlign w:val="center"/>
          </w:tcPr>
          <w:p w:rsidR="00047211" w:rsidRDefault="003C3CB4">
            <w:pPr>
              <w:pStyle w:val="10"/>
            </w:pPr>
            <w:r>
              <w:t>一级指标</w:t>
            </w:r>
          </w:p>
        </w:tc>
        <w:tc>
          <w:tcPr>
            <w:tcW w:w="2268" w:type="dxa"/>
            <w:vAlign w:val="center"/>
          </w:tcPr>
          <w:p w:rsidR="00047211" w:rsidRDefault="003C3CB4">
            <w:pPr>
              <w:pStyle w:val="10"/>
            </w:pPr>
            <w:r>
              <w:t>二级指标</w:t>
            </w:r>
          </w:p>
        </w:tc>
        <w:tc>
          <w:tcPr>
            <w:tcW w:w="2835" w:type="dxa"/>
            <w:vAlign w:val="center"/>
          </w:tcPr>
          <w:p w:rsidR="00047211" w:rsidRDefault="003C3CB4">
            <w:pPr>
              <w:pStyle w:val="10"/>
            </w:pPr>
            <w:r>
              <w:t>三级指标</w:t>
            </w:r>
          </w:p>
        </w:tc>
        <w:tc>
          <w:tcPr>
            <w:tcW w:w="5386" w:type="dxa"/>
            <w:vAlign w:val="center"/>
          </w:tcPr>
          <w:p w:rsidR="00047211" w:rsidRDefault="003C3CB4">
            <w:pPr>
              <w:pStyle w:val="10"/>
            </w:pPr>
            <w:r>
              <w:t>绩效指标描述</w:t>
            </w:r>
          </w:p>
        </w:tc>
        <w:tc>
          <w:tcPr>
            <w:tcW w:w="2268" w:type="dxa"/>
            <w:vAlign w:val="center"/>
          </w:tcPr>
          <w:p w:rsidR="00047211" w:rsidRDefault="003C3CB4">
            <w:pPr>
              <w:pStyle w:val="10"/>
            </w:pPr>
            <w:r>
              <w:t>指标值</w:t>
            </w:r>
          </w:p>
        </w:tc>
        <w:tc>
          <w:tcPr>
            <w:tcW w:w="1276" w:type="dxa"/>
            <w:vAlign w:val="center"/>
          </w:tcPr>
          <w:p w:rsidR="00047211" w:rsidRDefault="003C3CB4">
            <w:pPr>
              <w:pStyle w:val="10"/>
            </w:pPr>
            <w:r>
              <w:t>指标值确定依据</w:t>
            </w:r>
          </w:p>
        </w:tc>
      </w:tr>
      <w:tr w:rsidR="00047211">
        <w:trPr>
          <w:trHeight w:val="397"/>
          <w:jc w:val="center"/>
        </w:trPr>
        <w:tc>
          <w:tcPr>
            <w:tcW w:w="1276" w:type="dxa"/>
            <w:vMerge w:val="restart"/>
            <w:vAlign w:val="center"/>
          </w:tcPr>
          <w:p w:rsidR="00047211" w:rsidRDefault="003C3CB4">
            <w:pPr>
              <w:pStyle w:val="3"/>
            </w:pPr>
            <w:r>
              <w:t>产出指标</w:t>
            </w:r>
          </w:p>
        </w:tc>
        <w:tc>
          <w:tcPr>
            <w:tcW w:w="2268" w:type="dxa"/>
            <w:vAlign w:val="center"/>
          </w:tcPr>
          <w:p w:rsidR="00047211" w:rsidRDefault="003C3CB4">
            <w:pPr>
              <w:pStyle w:val="2"/>
            </w:pPr>
            <w:r>
              <w:t>数量指标</w:t>
            </w:r>
          </w:p>
        </w:tc>
        <w:tc>
          <w:tcPr>
            <w:tcW w:w="2835" w:type="dxa"/>
            <w:vAlign w:val="center"/>
          </w:tcPr>
          <w:p w:rsidR="00047211" w:rsidRDefault="003C3CB4">
            <w:pPr>
              <w:pStyle w:val="2"/>
            </w:pPr>
            <w:r>
              <w:t>补助免费开放图书馆数量</w:t>
            </w:r>
          </w:p>
        </w:tc>
        <w:tc>
          <w:tcPr>
            <w:tcW w:w="5386" w:type="dxa"/>
            <w:vAlign w:val="center"/>
          </w:tcPr>
          <w:p w:rsidR="00047211" w:rsidRDefault="003C3CB4">
            <w:pPr>
              <w:pStyle w:val="2"/>
            </w:pPr>
            <w:r>
              <w:t>补助免费开放图书馆数量</w:t>
            </w:r>
          </w:p>
        </w:tc>
        <w:tc>
          <w:tcPr>
            <w:tcW w:w="2268" w:type="dxa"/>
            <w:vAlign w:val="center"/>
          </w:tcPr>
          <w:p w:rsidR="00047211" w:rsidRDefault="003C3CB4">
            <w:pPr>
              <w:pStyle w:val="2"/>
            </w:pPr>
            <w:r>
              <w:t>1</w:t>
            </w:r>
            <w:r>
              <w:t>个</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质量指标</w:t>
            </w:r>
          </w:p>
        </w:tc>
        <w:tc>
          <w:tcPr>
            <w:tcW w:w="2835" w:type="dxa"/>
            <w:vAlign w:val="center"/>
          </w:tcPr>
          <w:p w:rsidR="00047211" w:rsidRDefault="003C3CB4">
            <w:pPr>
              <w:pStyle w:val="2"/>
            </w:pPr>
            <w:r>
              <w:t>免费开放补助资金发放完成率</w:t>
            </w:r>
          </w:p>
        </w:tc>
        <w:tc>
          <w:tcPr>
            <w:tcW w:w="5386" w:type="dxa"/>
            <w:vAlign w:val="center"/>
          </w:tcPr>
          <w:p w:rsidR="00047211" w:rsidRDefault="003C3CB4">
            <w:pPr>
              <w:pStyle w:val="2"/>
            </w:pPr>
            <w:r>
              <w:t>免费开放补助资金发放完成率</w:t>
            </w:r>
          </w:p>
        </w:tc>
        <w:tc>
          <w:tcPr>
            <w:tcW w:w="2268" w:type="dxa"/>
            <w:vAlign w:val="center"/>
          </w:tcPr>
          <w:p w:rsidR="00047211" w:rsidRDefault="003C3CB4">
            <w:pPr>
              <w:pStyle w:val="2"/>
            </w:pPr>
            <w:r>
              <w:t>≥98%</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时效指标</w:t>
            </w:r>
          </w:p>
        </w:tc>
        <w:tc>
          <w:tcPr>
            <w:tcW w:w="2835" w:type="dxa"/>
            <w:vAlign w:val="center"/>
          </w:tcPr>
          <w:p w:rsidR="00047211" w:rsidRDefault="003C3CB4">
            <w:pPr>
              <w:pStyle w:val="2"/>
            </w:pPr>
            <w:r>
              <w:t>免费开放补助资金发放及时率</w:t>
            </w:r>
          </w:p>
        </w:tc>
        <w:tc>
          <w:tcPr>
            <w:tcW w:w="5386" w:type="dxa"/>
            <w:vAlign w:val="center"/>
          </w:tcPr>
          <w:p w:rsidR="00047211" w:rsidRDefault="003C3CB4">
            <w:pPr>
              <w:pStyle w:val="2"/>
            </w:pPr>
            <w:r>
              <w:t>免费开放补助资金发放及时率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成本指标</w:t>
            </w:r>
          </w:p>
        </w:tc>
        <w:tc>
          <w:tcPr>
            <w:tcW w:w="2835" w:type="dxa"/>
            <w:vAlign w:val="center"/>
          </w:tcPr>
          <w:p w:rsidR="00047211" w:rsidRDefault="003C3CB4">
            <w:pPr>
              <w:pStyle w:val="2"/>
            </w:pPr>
            <w:r>
              <w:t>免费开放县级配套补助标准</w:t>
            </w:r>
          </w:p>
        </w:tc>
        <w:tc>
          <w:tcPr>
            <w:tcW w:w="5386" w:type="dxa"/>
            <w:vAlign w:val="center"/>
          </w:tcPr>
          <w:p w:rsidR="00047211" w:rsidRDefault="003C3CB4">
            <w:pPr>
              <w:pStyle w:val="2"/>
            </w:pPr>
            <w:r>
              <w:t>免费开放县级配套补助标准</w:t>
            </w:r>
          </w:p>
        </w:tc>
        <w:tc>
          <w:tcPr>
            <w:tcW w:w="2268" w:type="dxa"/>
            <w:vAlign w:val="center"/>
          </w:tcPr>
          <w:p w:rsidR="00047211" w:rsidRDefault="003C3CB4">
            <w:pPr>
              <w:pStyle w:val="2"/>
            </w:pPr>
            <w:r>
              <w:t>6</w:t>
            </w:r>
            <w:r>
              <w:t>万元</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restart"/>
            <w:vAlign w:val="center"/>
          </w:tcPr>
          <w:p w:rsidR="00047211" w:rsidRDefault="003C3CB4">
            <w:pPr>
              <w:pStyle w:val="3"/>
            </w:pPr>
            <w:r>
              <w:t>效益指标</w:t>
            </w:r>
          </w:p>
        </w:tc>
        <w:tc>
          <w:tcPr>
            <w:tcW w:w="2268" w:type="dxa"/>
            <w:vAlign w:val="center"/>
          </w:tcPr>
          <w:p w:rsidR="00047211" w:rsidRDefault="003C3CB4">
            <w:pPr>
              <w:pStyle w:val="2"/>
            </w:pPr>
            <w:r>
              <w:t>社会效益指标</w:t>
            </w:r>
          </w:p>
        </w:tc>
        <w:tc>
          <w:tcPr>
            <w:tcW w:w="2835" w:type="dxa"/>
            <w:vAlign w:val="center"/>
          </w:tcPr>
          <w:p w:rsidR="00047211" w:rsidRDefault="003C3CB4">
            <w:pPr>
              <w:pStyle w:val="2"/>
            </w:pPr>
            <w:r>
              <w:t>图书馆免费开放服务水平提升率</w:t>
            </w:r>
          </w:p>
        </w:tc>
        <w:tc>
          <w:tcPr>
            <w:tcW w:w="5386" w:type="dxa"/>
            <w:vAlign w:val="center"/>
          </w:tcPr>
          <w:p w:rsidR="00047211" w:rsidRDefault="003C3CB4">
            <w:pPr>
              <w:pStyle w:val="2"/>
            </w:pPr>
            <w:r>
              <w:t>图书馆免费开放服务水平提升率</w:t>
            </w:r>
          </w:p>
        </w:tc>
        <w:tc>
          <w:tcPr>
            <w:tcW w:w="2268" w:type="dxa"/>
            <w:vAlign w:val="center"/>
          </w:tcPr>
          <w:p w:rsidR="00047211" w:rsidRDefault="003C3CB4">
            <w:pPr>
              <w:pStyle w:val="2"/>
            </w:pPr>
            <w:r>
              <w:t>≥3%</w:t>
            </w:r>
          </w:p>
        </w:tc>
        <w:tc>
          <w:tcPr>
            <w:tcW w:w="1276" w:type="dxa"/>
            <w:vAlign w:val="center"/>
          </w:tcPr>
          <w:p w:rsidR="00047211" w:rsidRDefault="003C3CB4">
            <w:pPr>
              <w:pStyle w:val="2"/>
            </w:pPr>
            <w:r>
              <w:t>依据工作方案</w:t>
            </w:r>
          </w:p>
        </w:tc>
      </w:tr>
      <w:tr w:rsidR="00047211">
        <w:trPr>
          <w:trHeight w:val="397"/>
          <w:jc w:val="center"/>
        </w:trPr>
        <w:tc>
          <w:tcPr>
            <w:tcW w:w="1276" w:type="dxa"/>
            <w:vMerge/>
            <w:vAlign w:val="center"/>
          </w:tcPr>
          <w:p w:rsidR="00047211" w:rsidRDefault="00047211"/>
        </w:tc>
        <w:tc>
          <w:tcPr>
            <w:tcW w:w="2268" w:type="dxa"/>
            <w:vAlign w:val="center"/>
          </w:tcPr>
          <w:p w:rsidR="00047211" w:rsidRDefault="003C3CB4">
            <w:pPr>
              <w:pStyle w:val="2"/>
            </w:pPr>
            <w:r>
              <w:t>可持续影响指标</w:t>
            </w:r>
          </w:p>
        </w:tc>
        <w:tc>
          <w:tcPr>
            <w:tcW w:w="2835" w:type="dxa"/>
            <w:vAlign w:val="center"/>
          </w:tcPr>
          <w:p w:rsidR="00047211" w:rsidRDefault="003C3CB4">
            <w:pPr>
              <w:pStyle w:val="2"/>
            </w:pPr>
            <w:r>
              <w:t>图书馆免费开放工作正常运转的比率</w:t>
            </w:r>
          </w:p>
        </w:tc>
        <w:tc>
          <w:tcPr>
            <w:tcW w:w="5386" w:type="dxa"/>
            <w:vAlign w:val="center"/>
          </w:tcPr>
          <w:p w:rsidR="00047211" w:rsidRDefault="003C3CB4">
            <w:pPr>
              <w:pStyle w:val="2"/>
            </w:pPr>
            <w:r>
              <w:t>图书馆免费开放工作正常运转的比率</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r w:rsidR="00047211">
        <w:trPr>
          <w:trHeight w:val="397"/>
          <w:jc w:val="center"/>
        </w:trPr>
        <w:tc>
          <w:tcPr>
            <w:tcW w:w="1276" w:type="dxa"/>
            <w:vAlign w:val="center"/>
          </w:tcPr>
          <w:p w:rsidR="00047211" w:rsidRDefault="003C3CB4">
            <w:pPr>
              <w:pStyle w:val="3"/>
            </w:pPr>
            <w:r>
              <w:t>满意度指标</w:t>
            </w:r>
          </w:p>
        </w:tc>
        <w:tc>
          <w:tcPr>
            <w:tcW w:w="2268" w:type="dxa"/>
            <w:vAlign w:val="center"/>
          </w:tcPr>
          <w:p w:rsidR="00047211" w:rsidRDefault="003C3CB4">
            <w:pPr>
              <w:pStyle w:val="2"/>
            </w:pPr>
            <w:r>
              <w:t>服务对象满意度指标</w:t>
            </w:r>
          </w:p>
        </w:tc>
        <w:tc>
          <w:tcPr>
            <w:tcW w:w="2835" w:type="dxa"/>
            <w:vAlign w:val="center"/>
          </w:tcPr>
          <w:p w:rsidR="00047211" w:rsidRDefault="003C3CB4">
            <w:pPr>
              <w:pStyle w:val="2"/>
            </w:pPr>
            <w:r>
              <w:t>受益群众对免费开放场馆服务费满意度</w:t>
            </w:r>
          </w:p>
        </w:tc>
        <w:tc>
          <w:tcPr>
            <w:tcW w:w="5386" w:type="dxa"/>
            <w:vAlign w:val="center"/>
          </w:tcPr>
          <w:p w:rsidR="00047211" w:rsidRDefault="003C3CB4">
            <w:pPr>
              <w:pStyle w:val="2"/>
            </w:pPr>
            <w:r>
              <w:t>受益群众对免费开放场馆服务费满意度</w:t>
            </w:r>
          </w:p>
        </w:tc>
        <w:tc>
          <w:tcPr>
            <w:tcW w:w="2268" w:type="dxa"/>
            <w:vAlign w:val="center"/>
          </w:tcPr>
          <w:p w:rsidR="00047211" w:rsidRDefault="003C3CB4">
            <w:pPr>
              <w:pStyle w:val="2"/>
            </w:pPr>
            <w:r>
              <w:t>≥95%</w:t>
            </w:r>
          </w:p>
        </w:tc>
        <w:tc>
          <w:tcPr>
            <w:tcW w:w="1276" w:type="dxa"/>
            <w:vAlign w:val="center"/>
          </w:tcPr>
          <w:p w:rsidR="00047211" w:rsidRDefault="003C3CB4">
            <w:pPr>
              <w:pStyle w:val="2"/>
            </w:pPr>
            <w:r>
              <w:t>依据工作方案</w:t>
            </w:r>
          </w:p>
        </w:tc>
      </w:tr>
    </w:tbl>
    <w:p w:rsidR="00047211" w:rsidRDefault="00047211">
      <w:pPr>
        <w:sectPr w:rsidR="00047211">
          <w:pgSz w:w="16840" w:h="11900" w:orient="landscape"/>
          <w:pgMar w:top="1361" w:right="1020" w:bottom="1134" w:left="1020" w:header="720" w:footer="720" w:gutter="0"/>
          <w:cols w:space="720"/>
        </w:sectPr>
      </w:pPr>
    </w:p>
    <w:p w:rsidR="00047211" w:rsidRDefault="003C3CB4">
      <w:pPr>
        <w:spacing w:before="10" w:after="10"/>
        <w:ind w:firstLine="640"/>
        <w:outlineLvl w:val="5"/>
      </w:pPr>
      <w:r>
        <w:rPr>
          <w:rFonts w:ascii="黑体" w:eastAsia="黑体" w:hAnsi="黑体" w:cs="黑体"/>
          <w:color w:val="000000"/>
          <w:sz w:val="32"/>
        </w:rPr>
        <w:lastRenderedPageBreak/>
        <w:t>六、政府采购预算情况</w:t>
      </w:r>
    </w:p>
    <w:p w:rsidR="00047211" w:rsidRDefault="003C3CB4">
      <w:pPr>
        <w:jc w:val="center"/>
      </w:pPr>
      <w:r>
        <w:rPr>
          <w:rFonts w:ascii="方正小标宋_GBK" w:eastAsia="方正小标宋_GBK" w:hAnsi="方正小标宋_GBK" w:cs="方正小标宋_GBK"/>
          <w:color w:val="000000"/>
          <w:sz w:val="36"/>
        </w:rPr>
        <w:t>单位政府采购预算</w:t>
      </w:r>
    </w:p>
    <w:tbl>
      <w:tblPr>
        <w:tblW w:w="15054"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1701"/>
        <w:gridCol w:w="964"/>
        <w:gridCol w:w="1134"/>
        <w:gridCol w:w="1134"/>
        <w:gridCol w:w="709"/>
        <w:gridCol w:w="850"/>
        <w:gridCol w:w="850"/>
        <w:gridCol w:w="964"/>
        <w:gridCol w:w="964"/>
        <w:gridCol w:w="964"/>
        <w:gridCol w:w="964"/>
        <w:gridCol w:w="964"/>
        <w:gridCol w:w="964"/>
        <w:gridCol w:w="964"/>
        <w:gridCol w:w="964"/>
      </w:tblGrid>
      <w:tr w:rsidR="00047211">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7712" w:type="dxa"/>
            <w:gridSpan w:val="8"/>
            <w:tcBorders>
              <w:top w:val="single" w:sz="6" w:space="0" w:color="FFFFFF"/>
              <w:left w:val="single" w:sz="6" w:space="0" w:color="FFFFFF"/>
              <w:right w:val="single" w:sz="6" w:space="0" w:color="FFFFFF"/>
            </w:tcBorders>
            <w:vAlign w:val="center"/>
          </w:tcPr>
          <w:p w:rsidR="00047211" w:rsidRDefault="003C3CB4">
            <w:pPr>
              <w:pStyle w:val="23"/>
            </w:pPr>
            <w:r>
              <w:t>单位：万元</w:t>
            </w:r>
          </w:p>
        </w:tc>
      </w:tr>
      <w:tr w:rsidR="00047211">
        <w:trPr>
          <w:cantSplit/>
          <w:tblHeader/>
          <w:jc w:val="center"/>
        </w:trPr>
        <w:tc>
          <w:tcPr>
            <w:tcW w:w="2665" w:type="dxa"/>
            <w:gridSpan w:val="2"/>
            <w:vAlign w:val="center"/>
          </w:tcPr>
          <w:p w:rsidR="00047211" w:rsidRDefault="003C3CB4">
            <w:pPr>
              <w:pStyle w:val="10"/>
            </w:pPr>
            <w:r>
              <w:t>政府采购项目来源</w:t>
            </w:r>
          </w:p>
        </w:tc>
        <w:tc>
          <w:tcPr>
            <w:tcW w:w="1134" w:type="dxa"/>
            <w:vMerge w:val="restart"/>
            <w:vAlign w:val="center"/>
          </w:tcPr>
          <w:p w:rsidR="00047211" w:rsidRDefault="003C3CB4">
            <w:pPr>
              <w:pStyle w:val="10"/>
            </w:pPr>
            <w:r>
              <w:t>采购物品名称</w:t>
            </w:r>
          </w:p>
        </w:tc>
        <w:tc>
          <w:tcPr>
            <w:tcW w:w="1134" w:type="dxa"/>
            <w:vMerge w:val="restart"/>
            <w:vAlign w:val="center"/>
          </w:tcPr>
          <w:p w:rsidR="00047211" w:rsidRDefault="003C3CB4">
            <w:pPr>
              <w:pStyle w:val="10"/>
            </w:pPr>
            <w:r>
              <w:t>政府采购目录序号</w:t>
            </w:r>
          </w:p>
        </w:tc>
        <w:tc>
          <w:tcPr>
            <w:tcW w:w="709" w:type="dxa"/>
            <w:vMerge w:val="restart"/>
            <w:vAlign w:val="center"/>
          </w:tcPr>
          <w:p w:rsidR="00047211" w:rsidRDefault="003C3CB4">
            <w:pPr>
              <w:pStyle w:val="10"/>
            </w:pPr>
            <w:r>
              <w:t>计量</w:t>
            </w:r>
            <w:r>
              <w:t xml:space="preserve">  </w:t>
            </w:r>
            <w:r>
              <w:t>单位</w:t>
            </w:r>
          </w:p>
        </w:tc>
        <w:tc>
          <w:tcPr>
            <w:tcW w:w="850" w:type="dxa"/>
            <w:vMerge w:val="restart"/>
            <w:vAlign w:val="center"/>
          </w:tcPr>
          <w:p w:rsidR="00047211" w:rsidRDefault="003C3CB4">
            <w:pPr>
              <w:pStyle w:val="10"/>
            </w:pPr>
            <w:r>
              <w:t>数量</w:t>
            </w:r>
          </w:p>
        </w:tc>
        <w:tc>
          <w:tcPr>
            <w:tcW w:w="850" w:type="dxa"/>
            <w:vMerge w:val="restart"/>
            <w:vAlign w:val="center"/>
          </w:tcPr>
          <w:p w:rsidR="00047211" w:rsidRDefault="003C3CB4">
            <w:pPr>
              <w:pStyle w:val="10"/>
            </w:pPr>
            <w:r>
              <w:t>单价</w:t>
            </w:r>
          </w:p>
        </w:tc>
        <w:tc>
          <w:tcPr>
            <w:tcW w:w="6748" w:type="dxa"/>
            <w:gridSpan w:val="7"/>
            <w:vAlign w:val="center"/>
          </w:tcPr>
          <w:p w:rsidR="00047211" w:rsidRDefault="003C3CB4">
            <w:pPr>
              <w:pStyle w:val="10"/>
            </w:pPr>
            <w:r>
              <w:t>政府采购金额（当年部门预算安排资金）</w:t>
            </w:r>
          </w:p>
        </w:tc>
        <w:tc>
          <w:tcPr>
            <w:tcW w:w="964" w:type="dxa"/>
            <w:vMerge w:val="restart"/>
            <w:vAlign w:val="center"/>
          </w:tcPr>
          <w:p w:rsidR="00047211" w:rsidRDefault="003C3CB4">
            <w:pPr>
              <w:pStyle w:val="10"/>
            </w:pPr>
            <w:r>
              <w:t>2024</w:t>
            </w:r>
            <w:r>
              <w:t>年</w:t>
            </w:r>
            <w:r>
              <w:t xml:space="preserve">  </w:t>
            </w:r>
            <w:r>
              <w:t>预留中</w:t>
            </w:r>
            <w:r>
              <w:t xml:space="preserve">  </w:t>
            </w:r>
            <w:r>
              <w:t>小微企</w:t>
            </w:r>
            <w:r>
              <w:t xml:space="preserve">  </w:t>
            </w:r>
            <w:r>
              <w:t>业份额</w:t>
            </w:r>
          </w:p>
        </w:tc>
      </w:tr>
      <w:tr w:rsidR="00047211">
        <w:trPr>
          <w:cantSplit/>
          <w:tblHeader/>
          <w:jc w:val="center"/>
        </w:trPr>
        <w:tc>
          <w:tcPr>
            <w:tcW w:w="1701" w:type="dxa"/>
            <w:vAlign w:val="center"/>
          </w:tcPr>
          <w:p w:rsidR="00047211" w:rsidRDefault="003C3CB4">
            <w:pPr>
              <w:pStyle w:val="10"/>
            </w:pPr>
            <w:r>
              <w:t>项目名称</w:t>
            </w:r>
          </w:p>
        </w:tc>
        <w:tc>
          <w:tcPr>
            <w:tcW w:w="964" w:type="dxa"/>
            <w:vAlign w:val="center"/>
          </w:tcPr>
          <w:p w:rsidR="00047211" w:rsidRDefault="003C3CB4">
            <w:pPr>
              <w:pStyle w:val="10"/>
            </w:pPr>
            <w:r>
              <w:t>预算</w:t>
            </w:r>
            <w:r>
              <w:t xml:space="preserve">    </w:t>
            </w:r>
            <w:r>
              <w:t>资金</w:t>
            </w:r>
          </w:p>
        </w:tc>
        <w:tc>
          <w:tcPr>
            <w:tcW w:w="1134" w:type="dxa"/>
            <w:vMerge/>
          </w:tcPr>
          <w:p w:rsidR="00047211" w:rsidRDefault="00047211"/>
        </w:tc>
        <w:tc>
          <w:tcPr>
            <w:tcW w:w="1134" w:type="dxa"/>
            <w:vMerge/>
          </w:tcPr>
          <w:p w:rsidR="00047211" w:rsidRDefault="00047211"/>
        </w:tc>
        <w:tc>
          <w:tcPr>
            <w:tcW w:w="709" w:type="dxa"/>
            <w:vMerge/>
          </w:tcPr>
          <w:p w:rsidR="00047211" w:rsidRDefault="00047211"/>
        </w:tc>
        <w:tc>
          <w:tcPr>
            <w:tcW w:w="850" w:type="dxa"/>
            <w:vMerge/>
          </w:tcPr>
          <w:p w:rsidR="00047211" w:rsidRDefault="00047211"/>
        </w:tc>
        <w:tc>
          <w:tcPr>
            <w:tcW w:w="850" w:type="dxa"/>
            <w:vMerge/>
          </w:tcPr>
          <w:p w:rsidR="00047211" w:rsidRDefault="00047211"/>
        </w:tc>
        <w:tc>
          <w:tcPr>
            <w:tcW w:w="964" w:type="dxa"/>
            <w:vAlign w:val="center"/>
          </w:tcPr>
          <w:p w:rsidR="00047211" w:rsidRDefault="003C3CB4">
            <w:pPr>
              <w:pStyle w:val="10"/>
            </w:pPr>
            <w:r>
              <w:t>合计</w:t>
            </w:r>
          </w:p>
        </w:tc>
        <w:tc>
          <w:tcPr>
            <w:tcW w:w="964" w:type="dxa"/>
            <w:vAlign w:val="center"/>
          </w:tcPr>
          <w:p w:rsidR="00047211" w:rsidRDefault="003C3CB4">
            <w:pPr>
              <w:pStyle w:val="10"/>
            </w:pPr>
            <w:r>
              <w:t>一般公共预算拨款</w:t>
            </w:r>
          </w:p>
        </w:tc>
        <w:tc>
          <w:tcPr>
            <w:tcW w:w="964" w:type="dxa"/>
            <w:vAlign w:val="center"/>
          </w:tcPr>
          <w:p w:rsidR="00047211" w:rsidRDefault="003C3CB4">
            <w:pPr>
              <w:pStyle w:val="10"/>
            </w:pPr>
            <w:r>
              <w:t>基金预算拨款</w:t>
            </w:r>
          </w:p>
        </w:tc>
        <w:tc>
          <w:tcPr>
            <w:tcW w:w="964" w:type="dxa"/>
            <w:vAlign w:val="center"/>
          </w:tcPr>
          <w:p w:rsidR="00047211" w:rsidRDefault="003C3CB4">
            <w:pPr>
              <w:pStyle w:val="10"/>
            </w:pPr>
            <w:r>
              <w:t>国有资本经营预算拨款</w:t>
            </w:r>
          </w:p>
        </w:tc>
        <w:tc>
          <w:tcPr>
            <w:tcW w:w="964" w:type="dxa"/>
            <w:vAlign w:val="center"/>
          </w:tcPr>
          <w:p w:rsidR="00047211" w:rsidRDefault="003C3CB4">
            <w:pPr>
              <w:pStyle w:val="10"/>
            </w:pPr>
            <w:r>
              <w:t>财政专户核拨</w:t>
            </w:r>
          </w:p>
        </w:tc>
        <w:tc>
          <w:tcPr>
            <w:tcW w:w="964" w:type="dxa"/>
            <w:vAlign w:val="center"/>
          </w:tcPr>
          <w:p w:rsidR="00047211" w:rsidRDefault="003C3CB4">
            <w:pPr>
              <w:pStyle w:val="10"/>
            </w:pPr>
            <w:r>
              <w:t>单位</w:t>
            </w:r>
            <w:r>
              <w:t xml:space="preserve">    </w:t>
            </w:r>
            <w:r>
              <w:t>资金</w:t>
            </w:r>
          </w:p>
        </w:tc>
        <w:tc>
          <w:tcPr>
            <w:tcW w:w="964" w:type="dxa"/>
            <w:vAlign w:val="center"/>
          </w:tcPr>
          <w:p w:rsidR="00047211" w:rsidRDefault="003C3CB4">
            <w:pPr>
              <w:pStyle w:val="10"/>
            </w:pPr>
            <w:r>
              <w:t>上年结转结余</w:t>
            </w:r>
          </w:p>
        </w:tc>
        <w:tc>
          <w:tcPr>
            <w:tcW w:w="964" w:type="dxa"/>
            <w:vMerge/>
          </w:tcPr>
          <w:p w:rsidR="00047211" w:rsidRDefault="00047211"/>
        </w:tc>
      </w:tr>
      <w:tr w:rsidR="00047211">
        <w:trPr>
          <w:cantSplit/>
          <w:jc w:val="center"/>
        </w:trPr>
        <w:tc>
          <w:tcPr>
            <w:tcW w:w="1701" w:type="dxa"/>
            <w:vAlign w:val="center"/>
          </w:tcPr>
          <w:p w:rsidR="00047211" w:rsidRDefault="00047211">
            <w:pPr>
              <w:pStyle w:val="2"/>
            </w:pPr>
          </w:p>
        </w:tc>
        <w:tc>
          <w:tcPr>
            <w:tcW w:w="964" w:type="dxa"/>
            <w:vAlign w:val="center"/>
          </w:tcPr>
          <w:p w:rsidR="00047211" w:rsidRDefault="00047211">
            <w:pPr>
              <w:pStyle w:val="40"/>
            </w:pPr>
          </w:p>
        </w:tc>
        <w:tc>
          <w:tcPr>
            <w:tcW w:w="1134" w:type="dxa"/>
            <w:vAlign w:val="center"/>
          </w:tcPr>
          <w:p w:rsidR="00047211" w:rsidRDefault="00047211">
            <w:pPr>
              <w:pStyle w:val="2"/>
            </w:pPr>
          </w:p>
        </w:tc>
        <w:tc>
          <w:tcPr>
            <w:tcW w:w="1134" w:type="dxa"/>
            <w:vAlign w:val="center"/>
          </w:tcPr>
          <w:p w:rsidR="00047211" w:rsidRDefault="00047211">
            <w:pPr>
              <w:pStyle w:val="2"/>
            </w:pPr>
          </w:p>
        </w:tc>
        <w:tc>
          <w:tcPr>
            <w:tcW w:w="709" w:type="dxa"/>
            <w:vAlign w:val="center"/>
          </w:tcPr>
          <w:p w:rsidR="00047211" w:rsidRDefault="00047211">
            <w:pPr>
              <w:pStyle w:val="3"/>
            </w:pPr>
          </w:p>
        </w:tc>
        <w:tc>
          <w:tcPr>
            <w:tcW w:w="850" w:type="dxa"/>
            <w:vAlign w:val="center"/>
          </w:tcPr>
          <w:p w:rsidR="00047211" w:rsidRDefault="00047211">
            <w:pPr>
              <w:pStyle w:val="40"/>
            </w:pPr>
          </w:p>
        </w:tc>
        <w:tc>
          <w:tcPr>
            <w:tcW w:w="850"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c>
          <w:tcPr>
            <w:tcW w:w="964" w:type="dxa"/>
            <w:vAlign w:val="center"/>
          </w:tcPr>
          <w:p w:rsidR="00047211" w:rsidRDefault="00047211">
            <w:pPr>
              <w:pStyle w:val="40"/>
            </w:pPr>
          </w:p>
        </w:tc>
      </w:tr>
    </w:tbl>
    <w:p w:rsidR="00047211" w:rsidRDefault="003C3CB4">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047211" w:rsidRDefault="003C3CB4">
      <w:pPr>
        <w:ind w:firstLine="420"/>
      </w:pPr>
      <w:r>
        <w:rPr>
          <w:rFonts w:ascii="方正书宋_GBK" w:eastAsia="方正书宋_GBK" w:hAnsi="方正书宋_GBK" w:cs="方正书宋_GBK"/>
          <w:color w:val="000000"/>
          <w:sz w:val="21"/>
        </w:rPr>
        <w:t>注：无政府采购预算，空表列示。</w:t>
      </w:r>
    </w:p>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七、国有资产信息</w:t>
      </w:r>
    </w:p>
    <w:p w:rsidR="00047211" w:rsidRDefault="003C3CB4">
      <w:pPr>
        <w:spacing w:line="500" w:lineRule="exact"/>
        <w:ind w:firstLine="560"/>
      </w:pPr>
      <w:r>
        <w:rPr>
          <w:rFonts w:eastAsia="方正仿宋_GBK"/>
          <w:color w:val="000000"/>
          <w:sz w:val="28"/>
        </w:rPr>
        <w:t>曲阳县图书馆上年末固定资产金额为</w:t>
      </w:r>
      <w:r>
        <w:rPr>
          <w:rFonts w:eastAsia="方正仿宋_GBK"/>
          <w:color w:val="000000"/>
          <w:sz w:val="28"/>
        </w:rPr>
        <w:t>12457.74</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047211" w:rsidRDefault="003C3CB4">
      <w:pPr>
        <w:jc w:val="center"/>
      </w:pPr>
      <w:r>
        <w:rPr>
          <w:rFonts w:ascii="方正小标宋_GBK" w:eastAsia="方正小标宋_GBK" w:hAnsi="方正小标宋_GBK" w:cs="方正小标宋_GBK"/>
          <w:color w:val="000000"/>
          <w:sz w:val="36"/>
        </w:rPr>
        <w:t>单位固定资产占用情况表</w:t>
      </w:r>
    </w:p>
    <w:tbl>
      <w:tblPr>
        <w:tblW w:w="13040"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4A0" w:firstRow="1" w:lastRow="0" w:firstColumn="1" w:lastColumn="0" w:noHBand="0" w:noVBand="1"/>
      </w:tblPr>
      <w:tblGrid>
        <w:gridCol w:w="7370"/>
        <w:gridCol w:w="2835"/>
        <w:gridCol w:w="2835"/>
      </w:tblGrid>
      <w:tr w:rsidR="00047211">
        <w:trPr>
          <w:tblHeader/>
          <w:jc w:val="center"/>
        </w:trPr>
        <w:tc>
          <w:tcPr>
            <w:tcW w:w="7370" w:type="dxa"/>
            <w:tcBorders>
              <w:top w:val="single" w:sz="6" w:space="0" w:color="FFFFFF"/>
              <w:left w:val="single" w:sz="6" w:space="0" w:color="FFFFFF"/>
              <w:right w:val="single" w:sz="6" w:space="0" w:color="FFFFFF"/>
            </w:tcBorders>
            <w:vAlign w:val="center"/>
          </w:tcPr>
          <w:p w:rsidR="00047211" w:rsidRDefault="003C3CB4">
            <w:pPr>
              <w:pStyle w:val="20"/>
            </w:pPr>
            <w:r>
              <w:t>357011</w:t>
            </w:r>
            <w:r>
              <w:t>曲阳县图书馆</w:t>
            </w:r>
          </w:p>
        </w:tc>
        <w:tc>
          <w:tcPr>
            <w:tcW w:w="5670" w:type="dxa"/>
            <w:gridSpan w:val="2"/>
            <w:tcBorders>
              <w:top w:val="single" w:sz="6" w:space="0" w:color="FFFFFF"/>
              <w:left w:val="single" w:sz="6" w:space="0" w:color="FFFFFF"/>
              <w:right w:val="single" w:sz="6" w:space="0" w:color="FFFFFF"/>
            </w:tcBorders>
            <w:vAlign w:val="center"/>
          </w:tcPr>
          <w:p w:rsidR="00047211" w:rsidRDefault="003C3CB4">
            <w:pPr>
              <w:pStyle w:val="22"/>
            </w:pPr>
            <w:r>
              <w:t>截止时间：</w:t>
            </w:r>
            <w:r>
              <w:t>2023-12-31</w:t>
            </w:r>
          </w:p>
        </w:tc>
      </w:tr>
      <w:tr w:rsidR="00047211">
        <w:trPr>
          <w:tblHeader/>
          <w:jc w:val="center"/>
        </w:trPr>
        <w:tc>
          <w:tcPr>
            <w:tcW w:w="7370" w:type="dxa"/>
            <w:vAlign w:val="center"/>
          </w:tcPr>
          <w:p w:rsidR="00047211" w:rsidRDefault="003C3CB4">
            <w:pPr>
              <w:pStyle w:val="10"/>
            </w:pPr>
            <w:r>
              <w:t>项</w:t>
            </w:r>
            <w:r>
              <w:t xml:space="preserve">   </w:t>
            </w:r>
            <w:r>
              <w:t>目</w:t>
            </w:r>
          </w:p>
        </w:tc>
        <w:tc>
          <w:tcPr>
            <w:tcW w:w="2835" w:type="dxa"/>
            <w:vAlign w:val="center"/>
          </w:tcPr>
          <w:p w:rsidR="00047211" w:rsidRDefault="003C3CB4">
            <w:pPr>
              <w:pStyle w:val="10"/>
            </w:pPr>
            <w:r>
              <w:t>数量</w:t>
            </w:r>
          </w:p>
        </w:tc>
        <w:tc>
          <w:tcPr>
            <w:tcW w:w="2835" w:type="dxa"/>
            <w:vAlign w:val="center"/>
          </w:tcPr>
          <w:p w:rsidR="00047211" w:rsidRDefault="003C3CB4">
            <w:pPr>
              <w:pStyle w:val="10"/>
            </w:pPr>
            <w:r>
              <w:t>价值（金额单位：万元）</w:t>
            </w:r>
          </w:p>
        </w:tc>
      </w:tr>
      <w:tr w:rsidR="00047211">
        <w:trPr>
          <w:jc w:val="center"/>
        </w:trPr>
        <w:tc>
          <w:tcPr>
            <w:tcW w:w="7370" w:type="dxa"/>
            <w:vAlign w:val="center"/>
          </w:tcPr>
          <w:p w:rsidR="00047211" w:rsidRDefault="003C3CB4">
            <w:pPr>
              <w:pStyle w:val="2"/>
            </w:pPr>
            <w:r>
              <w:t>资产总额</w:t>
            </w:r>
          </w:p>
        </w:tc>
        <w:tc>
          <w:tcPr>
            <w:tcW w:w="2835" w:type="dxa"/>
            <w:vAlign w:val="center"/>
          </w:tcPr>
          <w:p w:rsidR="00047211" w:rsidRDefault="00047211">
            <w:pPr>
              <w:pStyle w:val="3"/>
            </w:pPr>
          </w:p>
        </w:tc>
        <w:tc>
          <w:tcPr>
            <w:tcW w:w="2835" w:type="dxa"/>
            <w:vAlign w:val="center"/>
          </w:tcPr>
          <w:p w:rsidR="00047211" w:rsidRDefault="003C3CB4">
            <w:pPr>
              <w:pStyle w:val="40"/>
            </w:pPr>
            <w:r>
              <w:t>12457.74</w:t>
            </w:r>
          </w:p>
        </w:tc>
      </w:tr>
      <w:tr w:rsidR="00047211">
        <w:trPr>
          <w:jc w:val="center"/>
        </w:trPr>
        <w:tc>
          <w:tcPr>
            <w:tcW w:w="7370" w:type="dxa"/>
            <w:vAlign w:val="center"/>
          </w:tcPr>
          <w:p w:rsidR="00047211" w:rsidRDefault="003C3CB4">
            <w:pPr>
              <w:pStyle w:val="2"/>
            </w:pPr>
            <w:r>
              <w:t>1</w:t>
            </w:r>
            <w:r>
              <w:t>、房屋（平方米）</w:t>
            </w:r>
          </w:p>
        </w:tc>
        <w:tc>
          <w:tcPr>
            <w:tcW w:w="2835" w:type="dxa"/>
            <w:vAlign w:val="center"/>
          </w:tcPr>
          <w:p w:rsidR="00047211" w:rsidRDefault="003C3CB4">
            <w:pPr>
              <w:pStyle w:val="3"/>
            </w:pPr>
            <w:r>
              <w:t>18283.91</w:t>
            </w:r>
          </w:p>
        </w:tc>
        <w:tc>
          <w:tcPr>
            <w:tcW w:w="2835" w:type="dxa"/>
            <w:vAlign w:val="center"/>
          </w:tcPr>
          <w:p w:rsidR="00047211" w:rsidRDefault="003C3CB4">
            <w:pPr>
              <w:pStyle w:val="40"/>
            </w:pPr>
            <w:r>
              <w:t>11928.15</w:t>
            </w:r>
          </w:p>
        </w:tc>
      </w:tr>
      <w:tr w:rsidR="00047211">
        <w:trPr>
          <w:jc w:val="center"/>
        </w:trPr>
        <w:tc>
          <w:tcPr>
            <w:tcW w:w="7370" w:type="dxa"/>
            <w:vAlign w:val="center"/>
          </w:tcPr>
          <w:p w:rsidR="00047211" w:rsidRDefault="003C3CB4">
            <w:pPr>
              <w:pStyle w:val="2"/>
            </w:pPr>
            <w:r>
              <w:t xml:space="preserve">　　其中：办公用房（平方米）</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2</w:t>
            </w:r>
            <w:r>
              <w:t>、车辆（台、辆）</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3</w:t>
            </w:r>
            <w:r>
              <w:t>、单价在</w:t>
            </w:r>
            <w:r>
              <w:t>20</w:t>
            </w:r>
            <w:r>
              <w:t>万元以上的设备</w:t>
            </w:r>
          </w:p>
        </w:tc>
        <w:tc>
          <w:tcPr>
            <w:tcW w:w="2835" w:type="dxa"/>
            <w:vAlign w:val="center"/>
          </w:tcPr>
          <w:p w:rsidR="00047211" w:rsidRDefault="00047211">
            <w:pPr>
              <w:pStyle w:val="3"/>
            </w:pPr>
          </w:p>
        </w:tc>
        <w:tc>
          <w:tcPr>
            <w:tcW w:w="2835" w:type="dxa"/>
            <w:vAlign w:val="center"/>
          </w:tcPr>
          <w:p w:rsidR="00047211" w:rsidRDefault="00047211">
            <w:pPr>
              <w:pStyle w:val="40"/>
            </w:pPr>
          </w:p>
        </w:tc>
      </w:tr>
      <w:tr w:rsidR="00047211">
        <w:trPr>
          <w:jc w:val="center"/>
        </w:trPr>
        <w:tc>
          <w:tcPr>
            <w:tcW w:w="7370" w:type="dxa"/>
            <w:vAlign w:val="center"/>
          </w:tcPr>
          <w:p w:rsidR="00047211" w:rsidRDefault="003C3CB4">
            <w:pPr>
              <w:pStyle w:val="2"/>
            </w:pPr>
            <w:r>
              <w:t>4</w:t>
            </w:r>
            <w:r>
              <w:t>、其他固定资产</w:t>
            </w:r>
          </w:p>
        </w:tc>
        <w:tc>
          <w:tcPr>
            <w:tcW w:w="2835" w:type="dxa"/>
            <w:vAlign w:val="center"/>
          </w:tcPr>
          <w:p w:rsidR="00047211" w:rsidRDefault="003C3CB4">
            <w:pPr>
              <w:pStyle w:val="3"/>
            </w:pPr>
            <w:r>
              <w:t>247</w:t>
            </w:r>
          </w:p>
        </w:tc>
        <w:tc>
          <w:tcPr>
            <w:tcW w:w="2835" w:type="dxa"/>
            <w:vAlign w:val="center"/>
          </w:tcPr>
          <w:p w:rsidR="00047211" w:rsidRDefault="003C3CB4">
            <w:pPr>
              <w:pStyle w:val="40"/>
            </w:pPr>
            <w:r>
              <w:t>529.59</w:t>
            </w:r>
          </w:p>
        </w:tc>
      </w:tr>
    </w:tbl>
    <w:p w:rsidR="00047211" w:rsidRDefault="003C3CB4">
      <w:pPr>
        <w:ind w:firstLine="640"/>
      </w:pPr>
      <w:r>
        <w:rPr>
          <w:rFonts w:eastAsia="方正仿宋_GBK"/>
          <w:color w:val="000000"/>
          <w:sz w:val="32"/>
        </w:rPr>
        <w:t xml:space="preserve"> </w:t>
      </w:r>
    </w:p>
    <w:p w:rsidR="00047211" w:rsidRDefault="003C3CB4">
      <w:pPr>
        <w:spacing w:before="10" w:after="10"/>
        <w:ind w:firstLine="640"/>
        <w:outlineLvl w:val="5"/>
      </w:pPr>
      <w:r>
        <w:rPr>
          <w:rFonts w:ascii="黑体" w:eastAsia="黑体" w:hAnsi="黑体" w:cs="黑体"/>
          <w:color w:val="000000"/>
          <w:sz w:val="32"/>
        </w:rPr>
        <w:t>八、名词解释</w:t>
      </w:r>
    </w:p>
    <w:p w:rsidR="00047211" w:rsidRDefault="003C3CB4">
      <w:pPr>
        <w:spacing w:line="500" w:lineRule="exact"/>
        <w:ind w:firstLine="560"/>
      </w:pPr>
      <w:r>
        <w:rPr>
          <w:rFonts w:eastAsia="方正仿宋_GBK"/>
          <w:color w:val="000000"/>
          <w:sz w:val="28"/>
        </w:rPr>
        <w:lastRenderedPageBreak/>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047211" w:rsidRDefault="003C3CB4">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047211" w:rsidRDefault="003C3CB4">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047211" w:rsidRDefault="003C3CB4">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047211" w:rsidRDefault="003C3CB4">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047211" w:rsidRDefault="003C3CB4">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047211" w:rsidRDefault="003C3CB4">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和运转类项目中的公用经费项目支出对应部门预算中的基本支出；运转类项目中的其他运转类项目支出和特定目标类项目支出对应部门预算中的项目支出，以及经营支出和往来支出。</w:t>
      </w:r>
    </w:p>
    <w:p w:rsidR="00047211" w:rsidRDefault="003C3CB4">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w:t>
      </w:r>
      <w:r>
        <w:rPr>
          <w:rFonts w:eastAsia="方正仿宋_GBK"/>
          <w:color w:val="000000"/>
          <w:sz w:val="28"/>
        </w:rPr>
        <w:t>专业业务活动及其辅助活动之外开展非独立核算经营活动发生的支出。</w:t>
      </w:r>
    </w:p>
    <w:p w:rsidR="00047211" w:rsidRDefault="003C3CB4">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支出（含车辆购置税、牌照费）及按规定保留的公务用车燃料费、维修费、过路过桥费、保险费、安全奖励费用等支出；公务接待费反映单位按规定开支的各类公务接待（含外宾接待）支出。</w:t>
      </w:r>
    </w:p>
    <w:p w:rsidR="00047211" w:rsidRDefault="003C3CB4">
      <w:pPr>
        <w:spacing w:line="500" w:lineRule="exact"/>
        <w:ind w:firstLine="560"/>
      </w:pPr>
      <w:r>
        <w:rPr>
          <w:rFonts w:eastAsia="方正仿宋_GBK"/>
          <w:color w:val="000000"/>
          <w:sz w:val="28"/>
        </w:rPr>
        <w:lastRenderedPageBreak/>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差旅费、会议费、福利费、日常维修费、专用材料及一般设备购置费、办公用房水电费、办公用房取暖费、办公用房物业管理费、公务用车运行维护费以及其他费用。</w:t>
      </w:r>
    </w:p>
    <w:p w:rsidR="00047211" w:rsidRDefault="003C3CB4">
      <w:pPr>
        <w:spacing w:before="10" w:after="10"/>
        <w:ind w:firstLine="640"/>
        <w:outlineLvl w:val="5"/>
      </w:pPr>
      <w:r>
        <w:rPr>
          <w:rFonts w:ascii="黑体" w:eastAsia="黑体" w:hAnsi="黑体" w:cs="黑体"/>
          <w:color w:val="000000"/>
          <w:sz w:val="32"/>
        </w:rPr>
        <w:t>九、其他需要说明的事项</w:t>
      </w:r>
    </w:p>
    <w:p w:rsidR="00047211" w:rsidRDefault="003C3CB4">
      <w:pPr>
        <w:spacing w:line="500" w:lineRule="exact"/>
        <w:ind w:firstLine="560"/>
      </w:pPr>
      <w:r>
        <w:rPr>
          <w:rFonts w:eastAsia="方正仿宋_GBK"/>
          <w:color w:val="000000"/>
          <w:sz w:val="28"/>
        </w:rPr>
        <w:t>我单位无其他需要说明的事项。</w:t>
      </w:r>
    </w:p>
    <w:sectPr w:rsidR="00047211">
      <w:pgSz w:w="16840" w:h="11900" w:orient="landscape"/>
      <w:pgMar w:top="1361" w:right="1020" w:bottom="1134" w:left="1020" w:header="720" w:footer="720" w:gutter="0"/>
      <w:cols w:space="72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000000" w:rsidRDefault="003C3CB4">
      <w:r>
        <w:separator/>
      </w:r>
    </w:p>
  </w:endnote>
  <w:endnote w:type="continuationSeparator" w:id="0">
    <w:p w:rsidR="00000000" w:rsidRDefault="003C3CB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E0002AFF" w:usb1="C0007841"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方正仿宋_GBK">
    <w:altName w:val="宋体"/>
    <w:charset w:val="86"/>
    <w:family w:val="modern"/>
    <w:pitch w:val="default"/>
  </w:font>
  <w:font w:name="方正小标宋_GBK">
    <w:altName w:val="宋体"/>
    <w:charset w:val="86"/>
    <w:family w:val="modern"/>
    <w:pitch w:val="default"/>
  </w:font>
  <w:font w:name="方正书宋_GBK">
    <w:altName w:val="宋体"/>
    <w:charset w:val="86"/>
    <w:family w:val="modern"/>
    <w:pitch w:val="default"/>
  </w:font>
  <w:font w:name="黑体">
    <w:altName w:val="SimHei"/>
    <w:panose1 w:val="02010609060101010101"/>
    <w:charset w:val="86"/>
    <w:family w:val="modern"/>
    <w:pitch w:val="fixed"/>
    <w:sig w:usb0="800002BF" w:usb1="38CF7CFA" w:usb2="00000016" w:usb3="00000000" w:csb0="00040001" w:csb1="00000000"/>
  </w:font>
  <w:font w:name="方正楷体_GBK">
    <w:altName w:val="宋体"/>
    <w:charset w:val="86"/>
    <w:family w:val="modern"/>
    <w:pitch w:val="default"/>
  </w:font>
  <w:font w:name="微软雅黑">
    <w:panose1 w:val="020B0503020204020204"/>
    <w:charset w:val="86"/>
    <w:family w:val="swiss"/>
    <w:pitch w:val="variable"/>
    <w:sig w:usb0="80000287" w:usb1="280F3C52" w:usb2="00000016" w:usb3="00000000" w:csb0="0004001F" w:csb1="00000000"/>
  </w:font>
  <w:font w:name="Calibri Light">
    <w:panose1 w:val="020F0302020204030204"/>
    <w:charset w:val="00"/>
    <w:family w:val="swiss"/>
    <w:pitch w:val="variable"/>
    <w:sig w:usb0="A00002EF" w:usb1="4000207B" w:usb2="00000000" w:usb3="00000000" w:csb0="0000019F" w:csb1="00000000"/>
  </w:font>
  <w:font w:name="Calibri">
    <w:panose1 w:val="020F0502020204030204"/>
    <w:charset w:val="00"/>
    <w:family w:val="swiss"/>
    <w:pitch w:val="variable"/>
    <w:sig w:usb0="E00002FF" w:usb1="4000ACFF" w:usb2="00000001"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47211" w:rsidRDefault="003C3CB4">
    <w:r>
      <w:fldChar w:fldCharType="begin"/>
    </w:r>
    <w:r>
      <w:instrText>PAGE "page number"</w:instrText>
    </w:r>
    <w:r>
      <w:fldChar w:fldCharType="separate"/>
    </w:r>
    <w:r>
      <w:rPr>
        <w:noProof/>
      </w:rPr>
      <w:t>150</w:t>
    </w:r>
    <w:r>
      <w:fldChar w:fldCharType="end"/>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47211" w:rsidRDefault="003C3CB4">
    <w:pPr>
      <w:jc w:val="right"/>
    </w:pPr>
    <w:r>
      <w:fldChar w:fldCharType="begin"/>
    </w:r>
    <w:r>
      <w:instrText>PAGE "page number"</w:instrText>
    </w:r>
    <w:r>
      <w:fldChar w:fldCharType="separate"/>
    </w:r>
    <w:r>
      <w:rPr>
        <w:noProof/>
      </w:rPr>
      <w:t>149</w:t>
    </w:r>
    <w: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000000" w:rsidRDefault="003C3CB4">
      <w:r>
        <w:separator/>
      </w:r>
    </w:p>
  </w:footnote>
  <w:footnote w:type="continuationSeparator" w:id="0">
    <w:p w:rsidR="00000000" w:rsidRDefault="003C3CB4">
      <w:r>
        <w:continuationSeparator/>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hideGrammaticalErrors/>
  <w:defaultTabStop w:val="720"/>
  <w:evenAndOddHeaders/>
  <w:noPunctuationKerning/>
  <w:characterSpacingControl w:val="doNotCompress"/>
  <w:footnotePr>
    <w:footnote w:id="-1"/>
    <w:footnote w:id="0"/>
  </w:footnotePr>
  <w:endnotePr>
    <w:endnote w:id="-1"/>
    <w:endnote w:id="0"/>
  </w:endnotePr>
  <w:compat>
    <w:doNotLeaveBackslashAlone/>
    <w:doNotExpandShiftReturn/>
    <w:adjustLineHeightInTable/>
    <w:doNotBreakWrappedTables/>
    <w:doNotWrapTextWithPunct/>
    <w:doNotUseEastAsianBreakRules/>
    <w:useFELayout/>
    <w:doNotUseIndentAsNumberingTabStop/>
    <w:useAltKinsokuLineBreakRules/>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003F94"/>
    <w:rsid w:val="00003F94"/>
    <w:rsid w:val="00047211"/>
    <w:rsid w:val="003C3CB4"/>
    <w:rsid w:val="00414DAC"/>
    <w:rsid w:val="0042206F"/>
    <w:rsid w:val="0048746E"/>
    <w:rsid w:val="006950DA"/>
    <w:rsid w:val="006E47D7"/>
    <w:rsid w:val="00B36650"/>
    <w:rsid w:val="00CE1402"/>
    <w:rsid w:val="00D0241F"/>
    <w:rsid w:val="00EA4FBA"/>
    <w:rsid w:val="00F81385"/>
    <w:rsid w:val="0FC50CAE"/>
    <w:rsid w:val="25B360D3"/>
    <w:rsid w:val="3EDD0C32"/>
    <w:rsid w:val="3F2B2F30"/>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7"/>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宋体" w:hAnsi="Times New Roman" w:cs="Times New Roman"/>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semiHidden="0" w:uiPriority="0" w:unhideWhenUsed="0" w:qFormat="1"/>
    <w:lsdException w:name="toc 2" w:uiPriority="39"/>
    <w:lsdException w:name="toc 3" w:uiPriority="39"/>
    <w:lsdException w:name="toc 4" w:semiHidden="0" w:uiPriority="0" w:unhideWhenUsed="0" w:qFormat="1"/>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semiHidden="0" w:uiPriority="1"/>
    <w:lsdException w:name="Subtitle" w:semiHidden="0" w:uiPriority="11" w:unhideWhenUsed="0" w:qFormat="1"/>
    <w:lsdException w:name="Strong" w:semiHidden="0" w:uiPriority="22" w:unhideWhenUsed="0" w:qFormat="1"/>
    <w:lsdException w:name="Emphasis" w:semiHidden="0" w:uiPriority="20" w:unhideWhenUsed="0" w:qFormat="1"/>
    <w:lsdException w:name="Normal Table" w:semiHidden="0"/>
    <w:lsdException w:name="Table Grid" w:semiHidden="0" w:uiPriority="0"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rPr>
      <w:rFonts w:eastAsia="Times New Roman"/>
      <w:sz w:val="24"/>
      <w:szCs w:val="24"/>
      <w:lang w:eastAsia="uk-UA"/>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1">
    <w:name w:val="toc 1"/>
    <w:basedOn w:val="a"/>
    <w:next w:val="a"/>
    <w:qFormat/>
    <w:pPr>
      <w:spacing w:before="120"/>
      <w:ind w:firstLine="560"/>
    </w:pPr>
    <w:rPr>
      <w:rFonts w:eastAsia="方正仿宋_GBK"/>
      <w:color w:val="000000"/>
      <w:sz w:val="28"/>
    </w:rPr>
  </w:style>
  <w:style w:type="paragraph" w:styleId="4">
    <w:name w:val="toc 4"/>
    <w:basedOn w:val="a"/>
    <w:next w:val="a"/>
    <w:qFormat/>
    <w:pPr>
      <w:ind w:left="720"/>
    </w:pPr>
  </w:style>
  <w:style w:type="table" w:styleId="a3">
    <w:name w:val="Table Grid"/>
    <w:basedOn w:val="a1"/>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22">
    <w:name w:val="单元格样式22"/>
    <w:basedOn w:val="a"/>
    <w:qFormat/>
    <w:pPr>
      <w:jc w:val="right"/>
    </w:pPr>
    <w:rPr>
      <w:rFonts w:ascii="方正小标宋_GBK" w:eastAsia="方正小标宋_GBK" w:hAnsi="方正小标宋_GBK" w:cs="方正小标宋_GBK"/>
    </w:rPr>
  </w:style>
  <w:style w:type="paragraph" w:customStyle="1" w:styleId="21">
    <w:name w:val="单元格样式21"/>
    <w:basedOn w:val="a"/>
    <w:qFormat/>
    <w:pPr>
      <w:jc w:val="center"/>
    </w:pPr>
    <w:rPr>
      <w:rFonts w:ascii="方正小标宋_GBK" w:eastAsia="方正小标宋_GBK" w:hAnsi="方正小标宋_GBK" w:cs="方正小标宋_GBK"/>
    </w:rPr>
  </w:style>
  <w:style w:type="paragraph" w:customStyle="1" w:styleId="20">
    <w:name w:val="单元格样式20"/>
    <w:basedOn w:val="a"/>
    <w:qFormat/>
    <w:rPr>
      <w:rFonts w:ascii="方正小标宋_GBK" w:eastAsia="方正小标宋_GBK" w:hAnsi="方正小标宋_GBK" w:cs="方正小标宋_GBK"/>
    </w:rPr>
  </w:style>
  <w:style w:type="paragraph" w:customStyle="1" w:styleId="10">
    <w:name w:val="单元格样式1"/>
    <w:basedOn w:val="a"/>
    <w:qFormat/>
    <w:pPr>
      <w:jc w:val="center"/>
    </w:pPr>
    <w:rPr>
      <w:rFonts w:ascii="方正书宋_GBK" w:eastAsia="方正书宋_GBK" w:hAnsi="方正书宋_GBK" w:cs="方正书宋_GBK"/>
      <w:b/>
      <w:sz w:val="21"/>
    </w:rPr>
  </w:style>
  <w:style w:type="paragraph" w:customStyle="1" w:styleId="40">
    <w:name w:val="单元格样式4"/>
    <w:basedOn w:val="a"/>
    <w:qFormat/>
    <w:pPr>
      <w:jc w:val="right"/>
    </w:pPr>
    <w:rPr>
      <w:rFonts w:ascii="方正书宋_GBK" w:eastAsia="方正书宋_GBK" w:hAnsi="方正书宋_GBK" w:cs="方正书宋_GBK"/>
      <w:sz w:val="21"/>
    </w:rPr>
  </w:style>
  <w:style w:type="paragraph" w:customStyle="1" w:styleId="2">
    <w:name w:val="单元格样式2"/>
    <w:basedOn w:val="a"/>
    <w:qFormat/>
    <w:rPr>
      <w:rFonts w:ascii="方正书宋_GBK" w:eastAsia="方正书宋_GBK" w:hAnsi="方正书宋_GBK" w:cs="方正书宋_GBK"/>
      <w:sz w:val="21"/>
    </w:rPr>
  </w:style>
  <w:style w:type="paragraph" w:customStyle="1" w:styleId="3">
    <w:name w:val="单元格样式3"/>
    <w:basedOn w:val="a"/>
    <w:qFormat/>
    <w:pPr>
      <w:jc w:val="center"/>
    </w:pPr>
    <w:rPr>
      <w:rFonts w:ascii="方正书宋_GBK" w:eastAsia="方正书宋_GBK" w:hAnsi="方正书宋_GBK" w:cs="方正书宋_GBK"/>
      <w:sz w:val="21"/>
    </w:rPr>
  </w:style>
  <w:style w:type="paragraph" w:customStyle="1" w:styleId="6">
    <w:name w:val="单元格样式6"/>
    <w:basedOn w:val="a"/>
    <w:qFormat/>
    <w:pPr>
      <w:jc w:val="center"/>
    </w:pPr>
    <w:rPr>
      <w:rFonts w:ascii="方正书宋_GBK" w:eastAsia="方正书宋_GBK" w:hAnsi="方正书宋_GBK" w:cs="方正书宋_GBK"/>
      <w:b/>
      <w:sz w:val="21"/>
    </w:rPr>
  </w:style>
  <w:style w:type="paragraph" w:customStyle="1" w:styleId="7">
    <w:name w:val="单元格样式7"/>
    <w:basedOn w:val="a"/>
    <w:qFormat/>
    <w:pPr>
      <w:jc w:val="right"/>
    </w:pPr>
    <w:rPr>
      <w:rFonts w:ascii="方正书宋_GBK" w:eastAsia="方正书宋_GBK" w:hAnsi="方正书宋_GBK" w:cs="方正书宋_GBK"/>
      <w:b/>
      <w:sz w:val="21"/>
    </w:rPr>
  </w:style>
  <w:style w:type="paragraph" w:customStyle="1" w:styleId="5">
    <w:name w:val="单元格样式5"/>
    <w:basedOn w:val="a"/>
    <w:qFormat/>
    <w:rPr>
      <w:rFonts w:ascii="方正书宋_GBK" w:eastAsia="方正书宋_GBK" w:hAnsi="方正书宋_GBK" w:cs="方正书宋_GBK"/>
      <w:b/>
      <w:sz w:val="21"/>
    </w:rPr>
  </w:style>
  <w:style w:type="paragraph" w:customStyle="1" w:styleId="-">
    <w:name w:val="插入文本样式-插入单位职责文件"/>
    <w:basedOn w:val="a"/>
    <w:qFormat/>
    <w:pPr>
      <w:spacing w:line="500" w:lineRule="exact"/>
      <w:ind w:firstLine="560"/>
    </w:pPr>
    <w:rPr>
      <w:rFonts w:eastAsia="方正仿宋_GBK"/>
      <w:sz w:val="28"/>
    </w:rPr>
  </w:style>
  <w:style w:type="paragraph" w:customStyle="1" w:styleId="-0">
    <w:name w:val="插入文本样式-插入预算公开单位预算安排的总体情况文件"/>
    <w:basedOn w:val="a"/>
    <w:qFormat/>
    <w:pPr>
      <w:spacing w:line="500" w:lineRule="exact"/>
      <w:ind w:firstLine="560"/>
    </w:pPr>
    <w:rPr>
      <w:rFonts w:eastAsia="方正仿宋_GBK"/>
      <w:sz w:val="28"/>
    </w:rPr>
  </w:style>
  <w:style w:type="paragraph" w:customStyle="1" w:styleId="-1">
    <w:name w:val="插入文本样式-插入预算公开单位机关运行经费安排情况文件"/>
    <w:basedOn w:val="a"/>
    <w:qFormat/>
    <w:pPr>
      <w:spacing w:line="500" w:lineRule="exact"/>
      <w:ind w:firstLine="560"/>
    </w:pPr>
    <w:rPr>
      <w:rFonts w:eastAsia="方正仿宋_GBK"/>
      <w:sz w:val="28"/>
    </w:rPr>
  </w:style>
  <w:style w:type="paragraph" w:customStyle="1" w:styleId="-2">
    <w:name w:val="插入文本样式-插入预算公开单位财政拨款三公经费预算情况及增减变化原因文件"/>
    <w:basedOn w:val="a"/>
    <w:qFormat/>
    <w:pPr>
      <w:spacing w:line="500" w:lineRule="exact"/>
      <w:ind w:firstLine="560"/>
    </w:pPr>
    <w:rPr>
      <w:rFonts w:eastAsia="方正仿宋_GBK"/>
      <w:sz w:val="28"/>
    </w:rPr>
  </w:style>
  <w:style w:type="paragraph" w:customStyle="1" w:styleId="23">
    <w:name w:val="单元格样式23"/>
    <w:basedOn w:val="a"/>
    <w:qFormat/>
    <w:pPr>
      <w:jc w:val="right"/>
    </w:pPr>
    <w:rPr>
      <w:rFonts w:ascii="方正书宋_GBK" w:eastAsia="方正书宋_GBK" w:hAnsi="方正书宋_GBK" w:cs="方正书宋_GBK"/>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宋体" w:hAnsi="Times New Roman" w:cs="Times New Roman"/>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semiHidden="0" w:uiPriority="0" w:unhideWhenUsed="0" w:qFormat="1"/>
    <w:lsdException w:name="toc 2" w:uiPriority="39"/>
    <w:lsdException w:name="toc 3" w:uiPriority="39"/>
    <w:lsdException w:name="toc 4" w:semiHidden="0" w:uiPriority="0" w:unhideWhenUsed="0" w:qFormat="1"/>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semiHidden="0" w:uiPriority="1"/>
    <w:lsdException w:name="Subtitle" w:semiHidden="0" w:uiPriority="11" w:unhideWhenUsed="0" w:qFormat="1"/>
    <w:lsdException w:name="Strong" w:semiHidden="0" w:uiPriority="22" w:unhideWhenUsed="0" w:qFormat="1"/>
    <w:lsdException w:name="Emphasis" w:semiHidden="0" w:uiPriority="20" w:unhideWhenUsed="0" w:qFormat="1"/>
    <w:lsdException w:name="Normal Table" w:semiHidden="0"/>
    <w:lsdException w:name="Table Grid" w:semiHidden="0" w:uiPriority="0"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rPr>
      <w:rFonts w:eastAsia="Times New Roman"/>
      <w:sz w:val="24"/>
      <w:szCs w:val="24"/>
      <w:lang w:eastAsia="uk-UA"/>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1">
    <w:name w:val="toc 1"/>
    <w:basedOn w:val="a"/>
    <w:next w:val="a"/>
    <w:qFormat/>
    <w:pPr>
      <w:spacing w:before="120"/>
      <w:ind w:firstLine="560"/>
    </w:pPr>
    <w:rPr>
      <w:rFonts w:eastAsia="方正仿宋_GBK"/>
      <w:color w:val="000000"/>
      <w:sz w:val="28"/>
    </w:rPr>
  </w:style>
  <w:style w:type="paragraph" w:styleId="4">
    <w:name w:val="toc 4"/>
    <w:basedOn w:val="a"/>
    <w:next w:val="a"/>
    <w:qFormat/>
    <w:pPr>
      <w:ind w:left="720"/>
    </w:pPr>
  </w:style>
  <w:style w:type="table" w:styleId="a3">
    <w:name w:val="Table Grid"/>
    <w:basedOn w:val="a1"/>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22">
    <w:name w:val="单元格样式22"/>
    <w:basedOn w:val="a"/>
    <w:qFormat/>
    <w:pPr>
      <w:jc w:val="right"/>
    </w:pPr>
    <w:rPr>
      <w:rFonts w:ascii="方正小标宋_GBK" w:eastAsia="方正小标宋_GBK" w:hAnsi="方正小标宋_GBK" w:cs="方正小标宋_GBK"/>
    </w:rPr>
  </w:style>
  <w:style w:type="paragraph" w:customStyle="1" w:styleId="21">
    <w:name w:val="单元格样式21"/>
    <w:basedOn w:val="a"/>
    <w:qFormat/>
    <w:pPr>
      <w:jc w:val="center"/>
    </w:pPr>
    <w:rPr>
      <w:rFonts w:ascii="方正小标宋_GBK" w:eastAsia="方正小标宋_GBK" w:hAnsi="方正小标宋_GBK" w:cs="方正小标宋_GBK"/>
    </w:rPr>
  </w:style>
  <w:style w:type="paragraph" w:customStyle="1" w:styleId="20">
    <w:name w:val="单元格样式20"/>
    <w:basedOn w:val="a"/>
    <w:qFormat/>
    <w:rPr>
      <w:rFonts w:ascii="方正小标宋_GBK" w:eastAsia="方正小标宋_GBK" w:hAnsi="方正小标宋_GBK" w:cs="方正小标宋_GBK"/>
    </w:rPr>
  </w:style>
  <w:style w:type="paragraph" w:customStyle="1" w:styleId="10">
    <w:name w:val="单元格样式1"/>
    <w:basedOn w:val="a"/>
    <w:qFormat/>
    <w:pPr>
      <w:jc w:val="center"/>
    </w:pPr>
    <w:rPr>
      <w:rFonts w:ascii="方正书宋_GBK" w:eastAsia="方正书宋_GBK" w:hAnsi="方正书宋_GBK" w:cs="方正书宋_GBK"/>
      <w:b/>
      <w:sz w:val="21"/>
    </w:rPr>
  </w:style>
  <w:style w:type="paragraph" w:customStyle="1" w:styleId="40">
    <w:name w:val="单元格样式4"/>
    <w:basedOn w:val="a"/>
    <w:qFormat/>
    <w:pPr>
      <w:jc w:val="right"/>
    </w:pPr>
    <w:rPr>
      <w:rFonts w:ascii="方正书宋_GBK" w:eastAsia="方正书宋_GBK" w:hAnsi="方正书宋_GBK" w:cs="方正书宋_GBK"/>
      <w:sz w:val="21"/>
    </w:rPr>
  </w:style>
  <w:style w:type="paragraph" w:customStyle="1" w:styleId="2">
    <w:name w:val="单元格样式2"/>
    <w:basedOn w:val="a"/>
    <w:qFormat/>
    <w:rPr>
      <w:rFonts w:ascii="方正书宋_GBK" w:eastAsia="方正书宋_GBK" w:hAnsi="方正书宋_GBK" w:cs="方正书宋_GBK"/>
      <w:sz w:val="21"/>
    </w:rPr>
  </w:style>
  <w:style w:type="paragraph" w:customStyle="1" w:styleId="3">
    <w:name w:val="单元格样式3"/>
    <w:basedOn w:val="a"/>
    <w:qFormat/>
    <w:pPr>
      <w:jc w:val="center"/>
    </w:pPr>
    <w:rPr>
      <w:rFonts w:ascii="方正书宋_GBK" w:eastAsia="方正书宋_GBK" w:hAnsi="方正书宋_GBK" w:cs="方正书宋_GBK"/>
      <w:sz w:val="21"/>
    </w:rPr>
  </w:style>
  <w:style w:type="paragraph" w:customStyle="1" w:styleId="6">
    <w:name w:val="单元格样式6"/>
    <w:basedOn w:val="a"/>
    <w:qFormat/>
    <w:pPr>
      <w:jc w:val="center"/>
    </w:pPr>
    <w:rPr>
      <w:rFonts w:ascii="方正书宋_GBK" w:eastAsia="方正书宋_GBK" w:hAnsi="方正书宋_GBK" w:cs="方正书宋_GBK"/>
      <w:b/>
      <w:sz w:val="21"/>
    </w:rPr>
  </w:style>
  <w:style w:type="paragraph" w:customStyle="1" w:styleId="7">
    <w:name w:val="单元格样式7"/>
    <w:basedOn w:val="a"/>
    <w:qFormat/>
    <w:pPr>
      <w:jc w:val="right"/>
    </w:pPr>
    <w:rPr>
      <w:rFonts w:ascii="方正书宋_GBK" w:eastAsia="方正书宋_GBK" w:hAnsi="方正书宋_GBK" w:cs="方正书宋_GBK"/>
      <w:b/>
      <w:sz w:val="21"/>
    </w:rPr>
  </w:style>
  <w:style w:type="paragraph" w:customStyle="1" w:styleId="5">
    <w:name w:val="单元格样式5"/>
    <w:basedOn w:val="a"/>
    <w:qFormat/>
    <w:rPr>
      <w:rFonts w:ascii="方正书宋_GBK" w:eastAsia="方正书宋_GBK" w:hAnsi="方正书宋_GBK" w:cs="方正书宋_GBK"/>
      <w:b/>
      <w:sz w:val="21"/>
    </w:rPr>
  </w:style>
  <w:style w:type="paragraph" w:customStyle="1" w:styleId="-">
    <w:name w:val="插入文本样式-插入单位职责文件"/>
    <w:basedOn w:val="a"/>
    <w:qFormat/>
    <w:pPr>
      <w:spacing w:line="500" w:lineRule="exact"/>
      <w:ind w:firstLine="560"/>
    </w:pPr>
    <w:rPr>
      <w:rFonts w:eastAsia="方正仿宋_GBK"/>
      <w:sz w:val="28"/>
    </w:rPr>
  </w:style>
  <w:style w:type="paragraph" w:customStyle="1" w:styleId="-0">
    <w:name w:val="插入文本样式-插入预算公开单位预算安排的总体情况文件"/>
    <w:basedOn w:val="a"/>
    <w:qFormat/>
    <w:pPr>
      <w:spacing w:line="500" w:lineRule="exact"/>
      <w:ind w:firstLine="560"/>
    </w:pPr>
    <w:rPr>
      <w:rFonts w:eastAsia="方正仿宋_GBK"/>
      <w:sz w:val="28"/>
    </w:rPr>
  </w:style>
  <w:style w:type="paragraph" w:customStyle="1" w:styleId="-1">
    <w:name w:val="插入文本样式-插入预算公开单位机关运行经费安排情况文件"/>
    <w:basedOn w:val="a"/>
    <w:qFormat/>
    <w:pPr>
      <w:spacing w:line="500" w:lineRule="exact"/>
      <w:ind w:firstLine="560"/>
    </w:pPr>
    <w:rPr>
      <w:rFonts w:eastAsia="方正仿宋_GBK"/>
      <w:sz w:val="28"/>
    </w:rPr>
  </w:style>
  <w:style w:type="paragraph" w:customStyle="1" w:styleId="-2">
    <w:name w:val="插入文本样式-插入预算公开单位财政拨款三公经费预算情况及增减变化原因文件"/>
    <w:basedOn w:val="a"/>
    <w:qFormat/>
    <w:pPr>
      <w:spacing w:line="500" w:lineRule="exact"/>
      <w:ind w:firstLine="560"/>
    </w:pPr>
    <w:rPr>
      <w:rFonts w:eastAsia="方正仿宋_GBK"/>
      <w:sz w:val="28"/>
    </w:rPr>
  </w:style>
  <w:style w:type="paragraph" w:customStyle="1" w:styleId="23">
    <w:name w:val="单元格样式23"/>
    <w:basedOn w:val="a"/>
    <w:qFormat/>
    <w:pPr>
      <w:jc w:val="right"/>
    </w:pPr>
    <w:rPr>
      <w:rFonts w:ascii="方正书宋_GBK" w:eastAsia="方正书宋_GBK" w:hAnsi="方正书宋_GBK" w:cs="方正书宋_GBK"/>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customXml" Target="../customXml/item117.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customXml" Target="../customXml/item133.xml"/><Relationship Id="rId138" Type="http://schemas.openxmlformats.org/officeDocument/2006/relationships/footnotes" Target="footnotes.xm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28" Type="http://schemas.openxmlformats.org/officeDocument/2006/relationships/customXml" Target="../customXml/item128.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customXml" Target="../customXml/item113.xml"/><Relationship Id="rId118" Type="http://schemas.openxmlformats.org/officeDocument/2006/relationships/customXml" Target="../customXml/item118.xml"/><Relationship Id="rId134" Type="http://schemas.openxmlformats.org/officeDocument/2006/relationships/styles" Target="styles.xml"/><Relationship Id="rId139" Type="http://schemas.openxmlformats.org/officeDocument/2006/relationships/endnotes" Target="endnotes.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customXml" Target="../customXml/item93.xml"/><Relationship Id="rId98" Type="http://schemas.openxmlformats.org/officeDocument/2006/relationships/customXml" Target="../customXml/item98.xml"/><Relationship Id="rId121" Type="http://schemas.openxmlformats.org/officeDocument/2006/relationships/customXml" Target="../customXml/item121.xml"/><Relationship Id="rId142"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customXml" Target="../customXml/item103.xml"/><Relationship Id="rId108" Type="http://schemas.openxmlformats.org/officeDocument/2006/relationships/customXml" Target="../customXml/item108.xml"/><Relationship Id="rId116" Type="http://schemas.openxmlformats.org/officeDocument/2006/relationships/customXml" Target="../customXml/item116.xml"/><Relationship Id="rId124" Type="http://schemas.openxmlformats.org/officeDocument/2006/relationships/customXml" Target="../customXml/item124.xml"/><Relationship Id="rId129" Type="http://schemas.openxmlformats.org/officeDocument/2006/relationships/customXml" Target="../customXml/item129.xml"/><Relationship Id="rId137" Type="http://schemas.openxmlformats.org/officeDocument/2006/relationships/webSettings" Target="webSettings.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customXml" Target="../customXml/item111.xml"/><Relationship Id="rId132" Type="http://schemas.openxmlformats.org/officeDocument/2006/relationships/customXml" Target="../customXml/item132.xml"/><Relationship Id="rId14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customXml" Target="../customXml/item106.xml"/><Relationship Id="rId114" Type="http://schemas.openxmlformats.org/officeDocument/2006/relationships/customXml" Target="../customXml/item114.xml"/><Relationship Id="rId119" Type="http://schemas.openxmlformats.org/officeDocument/2006/relationships/customXml" Target="../customXml/item119.xml"/><Relationship Id="rId127" Type="http://schemas.openxmlformats.org/officeDocument/2006/relationships/customXml" Target="../customXml/item127.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130" Type="http://schemas.openxmlformats.org/officeDocument/2006/relationships/customXml" Target="../customXml/item130.xml"/><Relationship Id="rId135" Type="http://schemas.microsoft.com/office/2007/relationships/stylesWithEffects" Target="stylesWithEffects.xml"/><Relationship Id="rId14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customXml" Target="../customXml/item10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120" Type="http://schemas.openxmlformats.org/officeDocument/2006/relationships/customXml" Target="../customXml/item120.xml"/><Relationship Id="rId125" Type="http://schemas.openxmlformats.org/officeDocument/2006/relationships/customXml" Target="../customXml/item125.xml"/><Relationship Id="rId141" Type="http://schemas.openxmlformats.org/officeDocument/2006/relationships/footer" Target="footer2.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15" Type="http://schemas.openxmlformats.org/officeDocument/2006/relationships/customXml" Target="../customXml/item115.xml"/><Relationship Id="rId131" Type="http://schemas.openxmlformats.org/officeDocument/2006/relationships/customXml" Target="../customXml/item131.xml"/><Relationship Id="rId136" Type="http://schemas.openxmlformats.org/officeDocument/2006/relationships/settings" Target="settings.xm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26" Type="http://schemas.openxmlformats.org/officeDocument/2006/relationships/customXml" Target="../customXml/item12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_rels/item130.xml.rels><?xml version="1.0" encoding="UTF-8" standalone="yes"?>
<Relationships xmlns="http://schemas.openxmlformats.org/package/2006/relationships"><Relationship Id="rId1" Type="http://schemas.openxmlformats.org/officeDocument/2006/relationships/customXmlProps" Target="itemProps130.xml"/></Relationships>
</file>

<file path=customXml/_rels/item131.xml.rels><?xml version="1.0" encoding="UTF-8" standalone="yes"?>
<Relationships xmlns="http://schemas.openxmlformats.org/package/2006/relationships"><Relationship Id="rId1" Type="http://schemas.openxmlformats.org/officeDocument/2006/relationships/customXmlProps" Target="itemProps131.xml"/></Relationships>
</file>

<file path=customXml/_rels/item132.xml.rels><?xml version="1.0" encoding="UTF-8" standalone="yes"?>
<Relationships xmlns="http://schemas.openxmlformats.org/package/2006/relationships"><Relationship Id="rId1" Type="http://schemas.openxmlformats.org/officeDocument/2006/relationships/customXmlProps" Target="itemProps132.xml"/></Relationships>
</file>

<file path=customXml/_rels/item133.xml.rels><?xml version="1.0" encoding="UTF-8" standalone="yes"?>
<Relationships xmlns="http://schemas.openxmlformats.org/package/2006/relationships"><Relationship Id="rId1" Type="http://schemas.openxmlformats.org/officeDocument/2006/relationships/customXmlProps" Target="itemProps133.xml"/></Relationships>
</file>

<file path=customXml/item1.xml><?xml version="1.0" encoding="utf-8"?>
<Properties xmlns:vt="http://schemas.openxmlformats.org/officeDocument/2006/docPropsVTypes" xmlns="http://schemas.openxmlformats.org/officeDocument/2006/extended-properties">
  <Application>Spire.Doc</Application>
  <AppVersion>12.0000</AppVersion>
</Properties>
</file>

<file path=customXml/item2.xml><?xml version="1.0" encoding="utf-8"?>
<Properties xmlns:vt="http://schemas.openxmlformats.org/officeDocument/2006/docPropsVTypes" xmlns="http://schemas.openxmlformats.org/officeDocument/2006/extended-properties">
  <Application>Spire.Doc</Application>
  <AppVersion>12.0000</AppVersion>
</Properties>
</file>

<file path=customXml/item3.xml><?xml version="1.0" encoding="utf-8"?>
<Properties xmlns:vt="http://schemas.openxmlformats.org/officeDocument/2006/docPropsVTypes" xmlns="http://schemas.openxmlformats.org/officeDocument/2006/extended-properties">
  <Application>Spire.Doc</Application>
  <AppVersion>12.0000</AppVersion>
</Properties>
</file>

<file path=customXml/item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2024-02-07T12:09:24Z</dcterms:created>
  <dcterms:modified xsi:type="dcterms:W3CDTF">2024-02-07T04:09:24Z</dcterms:modified>
</cp:coreProperties>
</file>

<file path=customXml/item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2024-02-07T12:09:26Z</dcterms:created>
  <dcterms:modified xsi:type="dcterms:W3CDTF">2024-02-07T04:09:26Z</dcterms:modified>
</cp:coreProperties>
</file>

<file path=customXml/item6.xml><?xml version="1.0" encoding="utf-8"?>
<Properties xmlns:vt="http://schemas.openxmlformats.org/officeDocument/2006/docPropsVTypes" xmlns="http://schemas.openxmlformats.org/officeDocument/2006/extended-properties">
  <Application>Spire.Doc</Application>
  <AppVersion>12.0000</AppVersion>
</Properties>
</file>

<file path=customXml/item7.xml><?xml version="1.0" encoding="utf-8"?>
<Properties xmlns:vt="http://schemas.openxmlformats.org/officeDocument/2006/docPropsVTypes" xmlns="http://schemas.openxmlformats.org/officeDocument/2006/extended-properties">
  <Application>Spire.Doc</Application>
  <AppVersion>12.0000</AppVersion>
</Properties>
</file>

<file path=customXml/item8.xml><?xml version="1.0" encoding="utf-8"?>
<Properties xmlns:vt="http://schemas.openxmlformats.org/officeDocument/2006/docPropsVTypes" xmlns="http://schemas.openxmlformats.org/officeDocument/2006/extended-properties">
  <Application>Spire.Doc</Application>
  <AppVersion>12.0000</AppVersion>
</Properties>
</file>

<file path=customXml/item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2024-02-07T12:09:37Z</dcterms:created>
  <dcterms:modified xsi:type="dcterms:W3CDTF">2024-02-07T04:09:37Z</dcterms:modified>
</cp:coreProperties>
</file>

<file path=customXml/item1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2024-02-07T12:09:36Z</dcterms:created>
  <dcterms:modified xsi:type="dcterms:W3CDTF">2024-02-07T04:09:35Z</dcterms:modified>
</cp:coreProperties>
</file>

<file path=customXml/item1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2024-02-07T12:09:32Z</dcterms:created>
  <dcterms:modified xsi:type="dcterms:W3CDTF">2024-02-07T04:09:32Z</dcterms:modified>
</cp:coreProperties>
</file>

<file path=customXml/item12.xml><?xml version="1.0" encoding="utf-8"?>
<Properties xmlns:vt="http://schemas.openxmlformats.org/officeDocument/2006/docPropsVTypes" xmlns="http://schemas.openxmlformats.org/officeDocument/2006/extended-properties">
  <Application>Spire.Doc</Application>
  <AppVersion>12.0000</AppVersion>
</Properties>
</file>

<file path=customXml/item13.xml><?xml version="1.0" encoding="utf-8"?>
<Properties xmlns:vt="http://schemas.openxmlformats.org/officeDocument/2006/docPropsVTypes" xmlns="http://schemas.openxmlformats.org/officeDocument/2006/extended-properties">
  <Application>Spire.Doc</Application>
  <AppVersion>12.0000</AppVersion>
</Properties>
</file>

<file path=customXml/item1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2024-02-07T12:09:11Z</dcterms:created>
  <dcterms:modified xsi:type="dcterms:W3CDTF">2024-02-07T04:09:11Z</dcterms:modified>
</cp:coreProperties>
</file>

<file path=customXml/item15.xml><?xml version="1.0" encoding="utf-8"?>
<Properties xmlns:vt="http://schemas.openxmlformats.org/officeDocument/2006/docPropsVTypes" xmlns="http://schemas.openxmlformats.org/officeDocument/2006/extended-properties">
  <Application>Spire.Doc</Application>
  <AppVersion>12.0000</AppVersion>
</Properties>
</file>

<file path=customXml/item1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2024-02-07T12:09:04Z</dcterms:created>
  <dcterms:modified xsi:type="dcterms:W3CDTF">2024-02-07T04:09:04Z</dcterms:modified>
</cp:coreProperties>
</file>

<file path=customXml/item17.xml><?xml version="1.0" encoding="utf-8"?>
<Properties xmlns:vt="http://schemas.openxmlformats.org/officeDocument/2006/docPropsVTypes" xmlns="http://schemas.openxmlformats.org/officeDocument/2006/extended-properties">
  <Application>Spire.Doc</Application>
  <AppVersion>12.0000</AppVersion>
</Properties>
</file>

<file path=customXml/item18.xml><?xml version="1.0" encoding="utf-8"?>
<Properties xmlns:vt="http://schemas.openxmlformats.org/officeDocument/2006/docPropsVTypes" xmlns="http://schemas.openxmlformats.org/officeDocument/2006/extended-properties">
  <Application>Spire.Doc</Application>
  <AppVersion>12.0000</AppVersion>
</Properties>
</file>

<file path=customXml/item19.xml><?xml version="1.0" encoding="utf-8"?>
<Properties xmlns:vt="http://schemas.openxmlformats.org/officeDocument/2006/docPropsVTypes" xmlns="http://schemas.openxmlformats.org/officeDocument/2006/extended-properties">
  <Application>Spire.Doc</Application>
  <AppVersion>12.0000</AppVersion>
</Properties>
</file>

<file path=customXml/item20.xml><?xml version="1.0" encoding="utf-8"?>
<Properties xmlns:vt="http://schemas.openxmlformats.org/officeDocument/2006/docPropsVTypes" xmlns="http://schemas.openxmlformats.org/officeDocument/2006/extended-properties">
  <Application>Spire.Doc</Application>
  <AppVersion>12.0000</AppVersion>
</Properties>
</file>

<file path=customXml/item21.xml><?xml version="1.0" encoding="utf-8"?>
<Properties xmlns:vt="http://schemas.openxmlformats.org/officeDocument/2006/docPropsVTypes" xmlns="http://schemas.openxmlformats.org/officeDocument/2006/extended-properties">
  <Application>Spire.Doc</Application>
  <AppVersion>12.0000</AppVersion>
</Properties>
</file>

<file path=customXml/item2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2024-02-07T12:09:04Z</dcterms:created>
  <dcterms:modified xsi:type="dcterms:W3CDTF">2024-02-07T04:09:04Z</dcterms:modified>
</cp:coreProperties>
</file>

<file path=customXml/item2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2024-02-07T12:09:15Z</dcterms:created>
  <dcterms:modified xsi:type="dcterms:W3CDTF">2024-02-07T04:09:15Z</dcterms:modified>
</cp:coreProperties>
</file>

<file path=customXml/item2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2024-02-07T12:09:09Z</dcterms:created>
  <dcterms:modified xsi:type="dcterms:W3CDTF">2024-02-07T04:09:08Z</dcterms:modified>
</cp:coreProperties>
</file>

<file path=customXml/item2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2024-02-07T12:09:26Z</dcterms:created>
  <dcterms:modified xsi:type="dcterms:W3CDTF">2024-02-07T04:09:26Z</dcterms:modified>
</cp:coreProperties>
</file>

<file path=customXml/item26.xml><?xml version="1.0" encoding="utf-8"?>
<Properties xmlns:vt="http://schemas.openxmlformats.org/officeDocument/2006/docPropsVTypes" xmlns="http://schemas.openxmlformats.org/officeDocument/2006/extended-properties">
  <Application>Spire.Doc</Application>
  <AppVersion>12.0000</AppVersion>
</Properties>
</file>

<file path=customXml/item27.xml><?xml version="1.0" encoding="utf-8"?>
<Properties xmlns:vt="http://schemas.openxmlformats.org/officeDocument/2006/docPropsVTypes" xmlns="http://schemas.openxmlformats.org/officeDocument/2006/extended-properties">
  <Application>Spire.Doc</Application>
  <AppVersion>12.0000</AppVersion>
</Properties>
</file>

<file path=customXml/item28.xml><?xml version="1.0" encoding="utf-8"?>
<Properties xmlns:vt="http://schemas.openxmlformats.org/officeDocument/2006/docPropsVTypes" xmlns="http://schemas.openxmlformats.org/officeDocument/2006/extended-properties">
  <Application>Spire.Doc</Application>
  <AppVersion>12.0000</AppVersion>
</Properties>
</file>

<file path=customXml/item2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2024-02-07T12:09:37Z</dcterms:created>
  <dcterms:modified xsi:type="dcterms:W3CDTF">2024-02-07T04:09:37Z</dcterms:modified>
</cp:coreProperties>
</file>

<file path=customXml/item30.xml><?xml version="1.0" encoding="utf-8"?>
<Properties xmlns:vt="http://schemas.openxmlformats.org/officeDocument/2006/docPropsVTypes" xmlns="http://schemas.openxmlformats.org/officeDocument/2006/extended-properties">
  <Application>Spire.Doc</Application>
  <AppVersion>12.0000</AppVersion>
</Properties>
</file>

<file path=customXml/item3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2024-02-07T12:09:11Z</dcterms:created>
  <dcterms:modified xsi:type="dcterms:W3CDTF">2024-02-07T04:09:11Z</dcterms:modified>
</cp:coreProperties>
</file>

<file path=customXml/item32.xml><?xml version="1.0" encoding="utf-8"?>
<Properties xmlns:vt="http://schemas.openxmlformats.org/officeDocument/2006/docPropsVTypes" xmlns="http://schemas.openxmlformats.org/officeDocument/2006/extended-properties">
  <Application>Spire.Doc</Application>
  <AppVersion>12.0000</AppVersion>
</Properties>
</file>

<file path=customXml/item3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2024-02-07T12:09:16Z</dcterms:created>
  <dcterms:modified xsi:type="dcterms:W3CDTF">2024-02-07T04:09:16Z</dcterms:modified>
</cp:coreProperties>
</file>

<file path=customXml/item3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2024-02-07T12:09:23Z</dcterms:created>
  <dcterms:modified xsi:type="dcterms:W3CDTF">2024-02-07T04:09:23Z</dcterms:modified>
</cp:coreProperties>
</file>

<file path=customXml/item35.xml><?xml version="1.0" encoding="utf-8"?>
<Properties xmlns:vt="http://schemas.openxmlformats.org/officeDocument/2006/docPropsVTypes" xmlns="http://schemas.openxmlformats.org/officeDocument/2006/extended-properties">
  <Application>Spire.Doc</Application>
  <AppVersion>12.0000</AppVersion>
</Properties>
</file>

<file path=customXml/item36.xml><?xml version="1.0" encoding="utf-8"?>
<Properties xmlns:vt="http://schemas.openxmlformats.org/officeDocument/2006/docPropsVTypes" xmlns="http://schemas.openxmlformats.org/officeDocument/2006/extended-properties">
  <Application>Spire.Doc</Application>
  <AppVersion>12.0000</AppVersion>
</Properties>
</file>

<file path=customXml/item37.xml><?xml version="1.0" encoding="utf-8"?>
<Properties xmlns:vt="http://schemas.openxmlformats.org/officeDocument/2006/docPropsVTypes" xmlns="http://schemas.openxmlformats.org/officeDocument/2006/extended-properties">
  <Application>Spire.Doc</Application>
  <AppVersion>12.0000</AppVersion>
</Properties>
</file>

<file path=customXml/item38.xml><?xml version="1.0" encoding="utf-8"?>
<Properties xmlns:vt="http://schemas.openxmlformats.org/officeDocument/2006/docPropsVTypes" xmlns="http://schemas.openxmlformats.org/officeDocument/2006/extended-properties">
  <Application>Spire.Doc</Application>
  <AppVersion>12.0000</AppVersion>
</Properties>
</file>

<file path=customXml/item3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2024-02-07T12:09:11Z</dcterms:created>
  <dcterms:modified xsi:type="dcterms:W3CDTF">2024-02-07T04:09:11Z</dcterms:modified>
</cp:coreProperties>
</file>

<file path=customXml/item40.xml><?xml version="1.0" encoding="utf-8"?>
<Properties xmlns:vt="http://schemas.openxmlformats.org/officeDocument/2006/docPropsVTypes" xmlns="http://schemas.openxmlformats.org/officeDocument/2006/extended-properties">
  <Application>Spire.Doc</Application>
  <AppVersion>12.0000</AppVersion>
</Properties>
</file>

<file path=customXml/item4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2024-02-07T12:09:02Z</dcterms:created>
  <dcterms:modified xsi:type="dcterms:W3CDTF">2024-02-07T04:09:02Z</dcterms:modified>
</cp:coreProperties>
</file>

<file path=customXml/item4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2024-02-07T12:09:17Z</dcterms:created>
  <dcterms:modified xsi:type="dcterms:W3CDTF">2024-02-07T04:09:17Z</dcterms:modified>
</cp:coreProperties>
</file>

<file path=customXml/item4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2024-02-07T12:09:02Z</dcterms:created>
  <dcterms:modified xsi:type="dcterms:W3CDTF">2024-02-07T04:09:02Z</dcterms:modified>
</cp:coreProperties>
</file>

<file path=customXml/item4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2024-02-07T12:09:02Z</dcterms:created>
  <dcterms:modified xsi:type="dcterms:W3CDTF">2024-02-07T04:09:02Z</dcterms:modified>
</cp:coreProperties>
</file>

<file path=customXml/item4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2024-02-07T12:09:04Z</dcterms:created>
  <dcterms:modified xsi:type="dcterms:W3CDTF">2024-02-07T04:09:04Z</dcterms:modified>
</cp:coreProperties>
</file>

<file path=customXml/item4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2024-02-07T12:09:17Z</dcterms:created>
  <dcterms:modified xsi:type="dcterms:W3CDTF">2024-02-07T04:09:17Z</dcterms:modified>
</cp:coreProperties>
</file>

<file path=customXml/item47.xml><?xml version="1.0" encoding="utf-8"?>
<Properties xmlns:vt="http://schemas.openxmlformats.org/officeDocument/2006/docPropsVTypes" xmlns="http://schemas.openxmlformats.org/officeDocument/2006/extended-properties">
  <Application>Spire.Doc</Application>
  <AppVersion>12.0000</AppVersion>
</Properties>
</file>

<file path=customXml/item4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2024-02-07T12:09:21Z</dcterms:created>
  <dcterms:modified xsi:type="dcterms:W3CDTF">2024-02-07T04:09:21Z</dcterms:modified>
</cp:coreProperties>
</file>

<file path=customXml/item49.xml><?xml version="1.0" encoding="utf-8"?>
<Properties xmlns:vt="http://schemas.openxmlformats.org/officeDocument/2006/docPropsVTypes" xmlns="http://schemas.openxmlformats.org/officeDocument/2006/extended-properties">
  <Application>Spire.Doc</Application>
  <AppVersion>12.0000</AppVersion>
</Properties>
</file>

<file path=customXml/item5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2024-02-07T12:08:57Z</dcterms:created>
  <dcterms:modified xsi:type="dcterms:W3CDTF">2024-02-07T04:08:57Z</dcterms:modified>
</cp:coreProperties>
</file>

<file path=customXml/item5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2024-02-07T12:09:17Z</dcterms:created>
  <dcterms:modified xsi:type="dcterms:W3CDTF">2024-02-07T04:09:17Z</dcterms:modified>
</cp:coreProperties>
</file>

<file path=customXml/item5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2024-02-07T12:08:57Z</dcterms:created>
  <dcterms:modified xsi:type="dcterms:W3CDTF">2024-02-07T04:08:57Z</dcterms:modified>
</cp:coreProperties>
</file>

<file path=customXml/item53.xml><?xml version="1.0" encoding="utf-8"?>
<Properties xmlns:vt="http://schemas.openxmlformats.org/officeDocument/2006/docPropsVTypes" xmlns="http://schemas.openxmlformats.org/officeDocument/2006/extended-properties">
  <Application>Spire.Doc</Application>
  <AppVersion>12.0000</AppVersion>
</Properties>
</file>

<file path=customXml/item54.xml><?xml version="1.0" encoding="utf-8"?>
<Properties xmlns:vt="http://schemas.openxmlformats.org/officeDocument/2006/docPropsVTypes" xmlns="http://schemas.openxmlformats.org/officeDocument/2006/extended-properties">
  <Application>Spire.Doc</Application>
  <AppVersion>12.0000</AppVersion>
</Properties>
</file>

<file path=customXml/item5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2024-02-07T12:09:10Z</dcterms:created>
  <dcterms:modified xsi:type="dcterms:W3CDTF">2024-02-07T04:09:10Z</dcterms:modified>
</cp:coreProperties>
</file>

<file path=customXml/item56.xml><?xml version="1.0" encoding="utf-8"?>
<Properties xmlns:vt="http://schemas.openxmlformats.org/officeDocument/2006/docPropsVTypes" xmlns="http://schemas.openxmlformats.org/officeDocument/2006/extended-properties">
  <Application>Spire.Doc</Application>
  <AppVersion>12.0000</AppVersion>
</Properties>
</file>

<file path=customXml/item57.xml><?xml version="1.0" encoding="utf-8"?>
<Properties xmlns:vt="http://schemas.openxmlformats.org/officeDocument/2006/docPropsVTypes" xmlns="http://schemas.openxmlformats.org/officeDocument/2006/extended-properties">
  <Application>Spire.Doc</Application>
  <AppVersion>12.0000</AppVersion>
</Properties>
</file>

<file path=customXml/item5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2024-02-07T12:09:18Z</dcterms:created>
  <dcterms:modified xsi:type="dcterms:W3CDTF">2024-02-07T04:09:18Z</dcterms:modified>
</cp:coreProperties>
</file>

<file path=customXml/item5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2024-02-07T12:09:10Z</dcterms:created>
  <dcterms:modified xsi:type="dcterms:W3CDTF">2024-02-07T04:09:10Z</dcterms:modified>
</cp:coreProperties>
</file>

<file path=customXml/item60.xml><?xml version="1.0" encoding="utf-8"?>
<Properties xmlns:vt="http://schemas.openxmlformats.org/officeDocument/2006/docPropsVTypes" xmlns="http://schemas.openxmlformats.org/officeDocument/2006/extended-properties">
  <Application>Spire.Doc</Application>
  <AppVersion>12.0000</AppVersion>
</Properties>
</file>

<file path=customXml/item61.xml><?xml version="1.0" encoding="utf-8"?>
<Properties xmlns:vt="http://schemas.openxmlformats.org/officeDocument/2006/docPropsVTypes" xmlns="http://schemas.openxmlformats.org/officeDocument/2006/extended-properties">
  <Application>Spire.Doc</Application>
  <AppVersion>12.0000</AppVersion>
</Properties>
</file>

<file path=customXml/item62.xml><?xml version="1.0" encoding="utf-8"?>
<Properties xmlns:vt="http://schemas.openxmlformats.org/officeDocument/2006/docPropsVTypes" xmlns="http://schemas.openxmlformats.org/officeDocument/2006/extended-properties">
  <Application>Spire.Doc</Application>
  <AppVersion>12.0000</AppVersion>
</Properties>
</file>

<file path=customXml/item6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2024-02-07T12:09:27Z</dcterms:created>
  <dcterms:modified xsi:type="dcterms:W3CDTF">2024-02-07T04:09:26Z</dcterms:modified>
</cp:coreProperties>
</file>

<file path=customXml/item64.xml><?xml version="1.0" encoding="utf-8"?>
<Properties xmlns:vt="http://schemas.openxmlformats.org/officeDocument/2006/docPropsVTypes" xmlns="http://schemas.openxmlformats.org/officeDocument/2006/extended-properties">
  <Application>Spire.Doc</Application>
  <AppVersion>12.0000</AppVersion>
</Properties>
</file>

<file path=customXml/item65.xml><?xml version="1.0" encoding="utf-8"?>
<Properties xmlns:vt="http://schemas.openxmlformats.org/officeDocument/2006/docPropsVTypes" xmlns="http://schemas.openxmlformats.org/officeDocument/2006/extended-properties">
  <Application>Spire.Doc</Application>
  <AppVersion>12.0000</AppVersion>
</Properties>
</file>

<file path=customXml/item6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2024-02-07T12:09:01Z</dcterms:created>
  <dcterms:modified xsi:type="dcterms:W3CDTF">2024-02-07T04:09:01Z</dcterms:modified>
</cp:coreProperties>
</file>

<file path=customXml/item6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2024-02-07T12:09:24Z</dcterms:created>
  <dcterms:modified xsi:type="dcterms:W3CDTF">2024-02-07T04:09:24Z</dcterms:modified>
</cp:coreProperties>
</file>

<file path=customXml/item6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2024-02-07T12:09:03Z</dcterms:created>
  <dcterms:modified xsi:type="dcterms:W3CDTF">2024-02-07T04:09:03Z</dcterms:modified>
</cp:coreProperties>
</file>

<file path=customXml/item6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2024-02-07T12:09:37Z</dcterms:created>
  <dcterms:modified xsi:type="dcterms:W3CDTF">2024-02-07T04:09:37Z</dcterms:modified>
</cp:coreProperties>
</file>

<file path=customXml/item70.xml><?xml version="1.0" encoding="utf-8"?>
<s:customData xmlns="http://www.wps.cn/officeDocument/2013/wpsCustomData" xmlns:s="http://www.wps.cn/officeDocument/2013/wpsCustomData">
  <customSectProps>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ops>
</s:customData>
</file>

<file path=customXml/item71.xml><?xml version="1.0" encoding="utf-8"?>
<Properties xmlns:vt="http://schemas.openxmlformats.org/officeDocument/2006/docPropsVTypes" xmlns="http://schemas.openxmlformats.org/officeDocument/2006/extended-properties">
  <Application>Spire.Doc</Application>
  <AppVersion>12.0000</AppVersion>
</Properties>
</file>

<file path=customXml/item7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2024-02-07T12:09:25Z</dcterms:created>
  <dcterms:modified xsi:type="dcterms:W3CDTF">2024-02-07T04:09:25Z</dcterms:modified>
</cp:coreProperties>
</file>

<file path=customXml/item73.xml><?xml version="1.0" encoding="utf-8"?>
<Properties xmlns:vt="http://schemas.openxmlformats.org/officeDocument/2006/docPropsVTypes" xmlns="http://schemas.openxmlformats.org/officeDocument/2006/extended-properties">
  <Application>Spire.Doc</Application>
  <AppVersion>12.0000</AppVersion>
</Properties>
</file>

<file path=customXml/item74.xml><?xml version="1.0" encoding="utf-8"?>
<Properties xmlns:vt="http://schemas.openxmlformats.org/officeDocument/2006/docPropsVTypes" xmlns="http://schemas.openxmlformats.org/officeDocument/2006/extended-properties">
  <Application>Spire.Doc</Application>
  <AppVersion>12.0000</AppVersion>
</Properties>
</file>

<file path=customXml/item75.xml><?xml version="1.0" encoding="utf-8"?>
<Properties xmlns:vt="http://schemas.openxmlformats.org/officeDocument/2006/docPropsVTypes" xmlns="http://schemas.openxmlformats.org/officeDocument/2006/extended-properties">
  <Application>Spire.Doc</Application>
  <AppVersion>12.0000</AppVersion>
</Properties>
</file>

<file path=customXml/item76.xml><?xml version="1.0" encoding="utf-8"?>
<Properties xmlns:vt="http://schemas.openxmlformats.org/officeDocument/2006/docPropsVTypes" xmlns="http://schemas.openxmlformats.org/officeDocument/2006/extended-properties">
  <Application>Spire.Doc</Application>
  <AppVersion>12.0000</AppVersion>
</Properties>
</file>

<file path=customXml/item7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2024-02-07T12:09:00Z</dcterms:created>
  <dcterms:modified xsi:type="dcterms:W3CDTF">2024-02-07T04:09:00Z</dcterms:modified>
</cp:coreProperties>
</file>

<file path=customXml/item7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2024-02-07T12:09:01Z</dcterms:created>
  <dcterms:modified xsi:type="dcterms:W3CDTF">2024-02-07T04:09:01Z</dcterms:modified>
</cp:coreProperties>
</file>

<file path=customXml/item79.xml><?xml version="1.0" encoding="utf-8"?>
<Properties xmlns:vt="http://schemas.openxmlformats.org/officeDocument/2006/docPropsVTypes" xmlns="http://schemas.openxmlformats.org/officeDocument/2006/extended-properties">
  <Application>Spire.Doc</Application>
  <AppVersion>12.0000</AppVersion>
</Properties>
</file>

<file path=customXml/item8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2024-02-07T12:09:25Z</dcterms:created>
  <dcterms:modified xsi:type="dcterms:W3CDTF">2024-02-07T04:09:25Z</dcterms:modified>
</cp:coreProperties>
</file>

<file path=customXml/item81.xml><?xml version="1.0" encoding="utf-8"?>
<Properties xmlns:vt="http://schemas.openxmlformats.org/officeDocument/2006/docPropsVTypes" xmlns="http://schemas.openxmlformats.org/officeDocument/2006/extended-properties">
  <Application>Spire.Doc</Application>
  <AppVersion>12.0000</AppVersion>
</Properties>
</file>

<file path=customXml/item82.xml><?xml version="1.0" encoding="utf-8"?>
<Properties xmlns:vt="http://schemas.openxmlformats.org/officeDocument/2006/docPropsVTypes" xmlns="http://schemas.openxmlformats.org/officeDocument/2006/extended-properties">
  <Application>Spire.Doc</Application>
  <AppVersion>12.0000</AppVersion>
</Properties>
</file>

<file path=customXml/item8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2024-02-07T12:09:00Z</dcterms:created>
  <dcterms:modified xsi:type="dcterms:W3CDTF">2024-02-07T04:09:00Z</dcterms:modified>
</cp:coreProperties>
</file>

<file path=customXml/item84.xml><?xml version="1.0" encoding="utf-8"?>
<Properties xmlns:vt="http://schemas.openxmlformats.org/officeDocument/2006/docPropsVTypes" xmlns="http://schemas.openxmlformats.org/officeDocument/2006/extended-properties">
  <Application>Spire.Doc</Application>
  <AppVersion>12.0000</AppVersion>
</Properties>
</file>

<file path=customXml/item8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2024-02-07T12:09:31Z</dcterms:created>
  <dcterms:modified xsi:type="dcterms:W3CDTF">2024-02-07T04:09:31Z</dcterms:modified>
</cp:coreProperties>
</file>

<file path=customXml/item8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2024-02-07T12:08:58Z</dcterms:created>
  <dcterms:modified xsi:type="dcterms:W3CDTF">2024-02-07T04:08:58Z</dcterms:modified>
</cp:coreProperties>
</file>

<file path=customXml/item8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2024-02-07T12:09:25Z</dcterms:created>
  <dcterms:modified xsi:type="dcterms:W3CDTF">2024-02-07T04:09:25Z</dcterms:modified>
</cp:coreProperties>
</file>

<file path=customXml/item8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2024-02-07T12:08:58Z</dcterms:created>
  <dcterms:modified xsi:type="dcterms:W3CDTF">2024-02-07T04:08:58Z</dcterms:modified>
</cp:coreProperties>
</file>

<file path=customXml/item89.xml><?xml version="1.0" encoding="utf-8"?>
<Properties xmlns:vt="http://schemas.openxmlformats.org/officeDocument/2006/docPropsVTypes" xmlns="http://schemas.openxmlformats.org/officeDocument/2006/extended-properties">
  <Application>Spire.Doc</Application>
  <AppVersion>12.0000</AppVersion>
</Properties>
</file>

<file path=customXml/item9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2024-02-07T12:09:00Z</dcterms:created>
  <dcterms:modified xsi:type="dcterms:W3CDTF">2024-02-07T04:09:00Z</dcterms:modified>
</cp:coreProperties>
</file>

<file path=customXml/item91.xml><?xml version="1.0" encoding="utf-8"?>
<Properties xmlns:vt="http://schemas.openxmlformats.org/officeDocument/2006/docPropsVTypes" xmlns="http://schemas.openxmlformats.org/officeDocument/2006/extended-properties">
  <Application>Spire.Doc</Application>
  <AppVersion>12.0000</AppVersion>
</Properties>
</file>

<file path=customXml/item92.xml><?xml version="1.0" encoding="utf-8"?>
<Properties xmlns:vt="http://schemas.openxmlformats.org/officeDocument/2006/docPropsVTypes" xmlns="http://schemas.openxmlformats.org/officeDocument/2006/extended-properties">
  <Application>Spire.Doc</Application>
  <AppVersion>12.0000</AppVersion>
</Properties>
</file>

<file path=customXml/item9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2024-02-07T12:09:36Z</dcterms:created>
  <dcterms:modified xsi:type="dcterms:W3CDTF">2024-02-07T04:09:36Z</dcterms:modified>
</cp:coreProperties>
</file>

<file path=customXml/item94.xml><?xml version="1.0" encoding="utf-8"?>
<Properties xmlns:vt="http://schemas.openxmlformats.org/officeDocument/2006/docPropsVTypes" xmlns="http://schemas.openxmlformats.org/officeDocument/2006/extended-properties">
  <Application>Spire.Doc</Application>
  <AppVersion>12.0000</AppVersion>
</Properties>
</file>

<file path=customXml/item9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2024-02-07T12:09:01Z</dcterms:created>
  <dcterms:modified xsi:type="dcterms:W3CDTF">2024-02-07T04:09:01Z</dcterms:modified>
</cp:coreProperties>
</file>

<file path=customXml/item96.xml><?xml version="1.0" encoding="utf-8"?>
<Properties xmlns:vt="http://schemas.openxmlformats.org/officeDocument/2006/docPropsVTypes" xmlns="http://schemas.openxmlformats.org/officeDocument/2006/extended-properties">
  <Application>Spire.Doc</Application>
  <AppVersion>12.0000</AppVersion>
</Properties>
</file>

<file path=customXml/item9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2024-02-07T12:08:59Z</dcterms:created>
  <dcterms:modified xsi:type="dcterms:W3CDTF">2024-02-07T04:08:59Z</dcterms:modified>
</cp:coreProperties>
</file>

<file path=customXml/item9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2024-02-07T12:09:31Z</dcterms:created>
  <dcterms:modified xsi:type="dcterms:W3CDTF">2024-02-07T04:09:30Z</dcterms:modified>
</cp:coreProperties>
</file>

<file path=customXml/item9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2024-02-07T12:08:59Z</dcterms:created>
  <dcterms:modified xsi:type="dcterms:W3CDTF">2024-02-07T04:08:59Z</dcterms:modified>
</cp:coreProperties>
</file>

<file path=customXml/item10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2024-02-07T12:09:05Z</dcterms:created>
  <dcterms:modified xsi:type="dcterms:W3CDTF">2024-02-07T04:09:05Z</dcterms:modified>
</cp:coreProperties>
</file>

<file path=customXml/item10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2024-02-07T12:09:25Z</dcterms:created>
  <dcterms:modified xsi:type="dcterms:W3CDTF">2024-02-07T04:09:25Z</dcterms:modified>
</cp:coreProperties>
</file>

<file path=customXml/item10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2024-02-07T12:09:01Z</dcterms:created>
  <dcterms:modified xsi:type="dcterms:W3CDTF">2024-02-07T04:09:01Z</dcterms:modified>
</cp:coreProperties>
</file>

<file path=customXml/item103.xml><?xml version="1.0" encoding="utf-8"?>
<Properties xmlns:vt="http://schemas.openxmlformats.org/officeDocument/2006/docPropsVTypes" xmlns="http://schemas.openxmlformats.org/officeDocument/2006/extended-properties">
  <Application>Spire.Doc</Application>
  <AppVersion>12.0000</AppVersion>
</Properties>
</file>

<file path=customXml/item104.xml><?xml version="1.0" encoding="utf-8"?>
<Properties xmlns:vt="http://schemas.openxmlformats.org/officeDocument/2006/docPropsVTypes" xmlns="http://schemas.openxmlformats.org/officeDocument/2006/extended-properties">
  <Application>Spire.Doc</Application>
  <AppVersion>12.0000</AppVersion>
</Properties>
</file>

<file path=customXml/item105.xml><?xml version="1.0" encoding="utf-8"?>
<Properties xmlns:vt="http://schemas.openxmlformats.org/officeDocument/2006/docPropsVTypes" xmlns="http://schemas.openxmlformats.org/officeDocument/2006/extended-properties">
  <Application>Spire.Doc</Application>
  <AppVersion>12.0000</AppVersion>
</Properties>
</file>

<file path=customXml/item10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2024-02-07T12:08:58Z</dcterms:created>
  <dcterms:modified xsi:type="dcterms:W3CDTF">2024-02-07T04:08:58Z</dcterms:modified>
</cp:coreProperties>
</file>

<file path=customXml/item10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2024-02-07T12:08:59Z</dcterms:created>
  <dcterms:modified xsi:type="dcterms:W3CDTF">2024-02-07T04:08:59Z</dcterms:modified>
</cp:coreProperties>
</file>

<file path=customXml/item108.xml><?xml version="1.0" encoding="utf-8"?>
<Properties xmlns:vt="http://schemas.openxmlformats.org/officeDocument/2006/docPropsVTypes" xmlns="http://schemas.openxmlformats.org/officeDocument/2006/extended-properties">
  <Application>Spire.Doc</Application>
  <AppVersion>12.0000</AppVersion>
</Properties>
</file>

<file path=customXml/item109.xml><?xml version="1.0" encoding="utf-8"?>
<Properties xmlns:vt="http://schemas.openxmlformats.org/officeDocument/2006/docPropsVTypes" xmlns="http://schemas.openxmlformats.org/officeDocument/2006/extended-properties">
  <Application>Spire.Doc</Application>
  <AppVersion>12.0000</AppVersion>
</Properties>
</file>

<file path=customXml/item110.xml><?xml version="1.0" encoding="utf-8"?>
<Properties xmlns:vt="http://schemas.openxmlformats.org/officeDocument/2006/docPropsVTypes" xmlns="http://schemas.openxmlformats.org/officeDocument/2006/extended-properties">
  <Application>Spire.Doc</Application>
  <AppVersion>12.0000</AppVersion>
</Properties>
</file>

<file path=customXml/item11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2024-02-07T12:09:03Z</dcterms:created>
  <dcterms:modified xsi:type="dcterms:W3CDTF">2024-02-07T04:09:03Z</dcterms:modified>
</cp:coreProperties>
</file>

<file path=customXml/item11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2024-02-07T12:09:10Z</dcterms:created>
  <dcterms:modified xsi:type="dcterms:W3CDTF">2024-02-07T04:09:10Z</dcterms:modified>
</cp:coreProperties>
</file>

<file path=customXml/item11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2024-02-07T12:09:24Z</dcterms:created>
  <dcterms:modified xsi:type="dcterms:W3CDTF">2024-02-07T04:09:24Z</dcterms:modified>
</cp:coreProperties>
</file>

<file path=customXml/item114.xml><?xml version="1.0" encoding="utf-8"?>
<Properties xmlns:vt="http://schemas.openxmlformats.org/officeDocument/2006/docPropsVTypes" xmlns="http://schemas.openxmlformats.org/officeDocument/2006/extended-properties">
  <Application>Spire.Doc</Application>
  <AppVersion>12.0000</AppVersion>
</Properties>
</file>

<file path=customXml/item115.xml><?xml version="1.0" encoding="utf-8"?>
<Properties xmlns:vt="http://schemas.openxmlformats.org/officeDocument/2006/docPropsVTypes" xmlns="http://schemas.openxmlformats.org/officeDocument/2006/extended-properties">
  <Application>Spire.Doc</Application>
  <AppVersion>12.0000</AppVersion>
</Properties>
</file>

<file path=customXml/item116.xml><?xml version="1.0" encoding="utf-8"?>
<Properties xmlns:vt="http://schemas.openxmlformats.org/officeDocument/2006/docPropsVTypes" xmlns="http://schemas.openxmlformats.org/officeDocument/2006/extended-properties">
  <Application>Spire.Doc</Application>
  <AppVersion>12.0000</AppVersion>
</Properties>
</file>

<file path=customXml/item11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2024-02-07T12:09:32Z</dcterms:created>
  <dcterms:modified xsi:type="dcterms:W3CDTF">2024-02-07T04:09:32Z</dcterms:modified>
</cp:coreProperties>
</file>

<file path=customXml/item11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2024-02-07T12:09:02Z</dcterms:created>
  <dcterms:modified xsi:type="dcterms:W3CDTF">2024-02-07T04:09:02Z</dcterms:modified>
</cp:coreProperties>
</file>

<file path=customXml/item11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2024-02-07T12:08:58Z</dcterms:created>
  <dcterms:modified xsi:type="dcterms:W3CDTF">2024-02-07T04:08:57Z</dcterms:modified>
</cp:coreProperties>
</file>

<file path=customXml/item12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2024-02-07T12:08:45Z</dcterms:created>
  <dcterms:modified xsi:type="dcterms:W3CDTF">2024-02-07T04:08:45Z</dcterms:modified>
</cp:coreProperties>
</file>

<file path=customXml/item121.xml><?xml version="1.0" encoding="utf-8"?>
<Properties xmlns:vt="http://schemas.openxmlformats.org/officeDocument/2006/docPropsVTypes" xmlns="http://schemas.openxmlformats.org/officeDocument/2006/extended-properties">
  <Application>Spire.Doc</Application>
  <AppVersion>12.0000</AppVersion>
</Properties>
</file>

<file path=customXml/item12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2024-02-07T12:09:03Z</dcterms:created>
  <dcterms:modified xsi:type="dcterms:W3CDTF">2024-02-07T04:09:03Z</dcterms:modified>
</cp:coreProperties>
</file>

<file path=customXml/item12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2024-02-07T12:09:23Z</dcterms:created>
  <dcterms:modified xsi:type="dcterms:W3CDTF">2024-02-07T04:09:23Z</dcterms:modified>
</cp:coreProperties>
</file>

<file path=customXml/item124.xml><?xml version="1.0" encoding="utf-8"?>
<Properties xmlns:vt="http://schemas.openxmlformats.org/officeDocument/2006/docPropsVTypes" xmlns="http://schemas.openxmlformats.org/officeDocument/2006/extended-properties">
  <Application>Spire.Doc</Application>
  <AppVersion>12.0000</AppVersion>
</Properties>
</file>

<file path=customXml/item12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2024-02-07T12:09:38Z</dcterms:created>
  <dcterms:modified xsi:type="dcterms:W3CDTF">2024-02-07T04:09:38Z</dcterms:modified>
</cp:coreProperties>
</file>

<file path=customXml/item126.xml><?xml version="1.0" encoding="utf-8"?>
<Properties xmlns:vt="http://schemas.openxmlformats.org/officeDocument/2006/docPropsVTypes" xmlns="http://schemas.openxmlformats.org/officeDocument/2006/extended-properties">
  <Application>Spire.Doc</Application>
  <AppVersion>12.0000</AppVersion>
</Properties>
</file>

<file path=customXml/item127.xml><?xml version="1.0" encoding="utf-8"?>
<Properties xmlns:vt="http://schemas.openxmlformats.org/officeDocument/2006/docPropsVTypes" xmlns="http://schemas.openxmlformats.org/officeDocument/2006/extended-properties">
  <Application>Spire.Doc</Application>
  <AppVersion>12.0000</AppVersion>
</Properties>
</file>

<file path=customXml/item12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2024-02-07T12:08:52Z</dcterms:created>
  <dcterms:modified xsi:type="dcterms:W3CDTF">2024-02-07T04:08:51Z</dcterms:modified>
</cp:coreProperties>
</file>

<file path=customXml/item129.xml><?xml version="1.0" encoding="utf-8"?>
<Properties xmlns:vt="http://schemas.openxmlformats.org/officeDocument/2006/docPropsVTypes" xmlns="http://schemas.openxmlformats.org/officeDocument/2006/extended-properties">
  <Application>Spire.Doc</Application>
  <AppVersion>12.0000</AppVersion>
</Properties>
</file>

<file path=customXml/item130.xml><?xml version="1.0" encoding="utf-8"?>
<Properties xmlns:vt="http://schemas.openxmlformats.org/officeDocument/2006/docPropsVTypes" xmlns="http://schemas.openxmlformats.org/officeDocument/2006/extended-properties">
  <Application>Spire.Doc</Application>
  <AppVersion>12.0000</AppVersion>
</Properties>
</file>

<file path=customXml/item131.xml><?xml version="1.0" encoding="utf-8"?>
<Properties xmlns:vt="http://schemas.openxmlformats.org/officeDocument/2006/docPropsVTypes" xmlns="http://schemas.openxmlformats.org/officeDocument/2006/extended-properties">
  <Application>Spire.Doc</Application>
  <AppVersion>12.0000</AppVersion>
</Properties>
</file>

<file path=customXml/item132.xml><?xml version="1.0" encoding="utf-8"?>
<Properties xmlns:vt="http://schemas.openxmlformats.org/officeDocument/2006/docPropsVTypes" xmlns="http://schemas.openxmlformats.org/officeDocument/2006/extended-properties">
  <Application>Spire.Doc</Application>
  <AppVersion>12.0000</AppVersion>
</Properties>
</file>

<file path=customXml/item13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2024-02-07T12:08:59Z</dcterms:created>
  <dcterms:modified xsi:type="dcterms:W3CDTF">2024-02-07T04:08:59Z</dcterms:modified>
</cp:coreProperties>
</file>

<file path=customXml/itemProps1.xml><?xml version="1.0" encoding="utf-8"?>
<ds:datastoreItem xmlns:ds="http://schemas.openxmlformats.org/officeDocument/2006/customXml" ds:itemID="{227AEE77-7AC9-49D6-AD7B-9671F18F8D41}">
  <ds:schemaRefs/>
</ds:datastoreItem>
</file>

<file path=customXml/itemProps2.xml><?xml version="1.0" encoding="utf-8"?>
<ds:datastoreItem xmlns:ds="http://schemas.openxmlformats.org/officeDocument/2006/customXml" ds:itemID="{2207AA97-AAB9-4866-9499-96851290DE2D}">
  <ds:schemaRefs/>
</ds:datastoreItem>
</file>

<file path=customXml/itemProps3.xml><?xml version="1.0" encoding="utf-8"?>
<ds:datastoreItem xmlns:ds="http://schemas.openxmlformats.org/officeDocument/2006/customXml" ds:itemID="{9C7C86BF-138C-4DC6-9771-2864EBEBD46A}">
  <ds:schemaRefs/>
</ds:datastoreItem>
</file>

<file path=customXml/itemProps4.xml><?xml version="1.0" encoding="utf-8"?>
<ds:datastoreItem xmlns:ds="http://schemas.openxmlformats.org/officeDocument/2006/customXml" ds:itemID="{36C06FA6-C148-418F-A547-7D3513F73654}">
  <ds:schemaRefs/>
</ds:datastoreItem>
</file>

<file path=customXml/itemProps5.xml><?xml version="1.0" encoding="utf-8"?>
<ds:datastoreItem xmlns:ds="http://schemas.openxmlformats.org/officeDocument/2006/customXml" ds:itemID="{09FDE74A-5264-463A-BE60-C066104B77F3}">
  <ds:schemaRefs/>
</ds:datastoreItem>
</file>

<file path=customXml/itemProps6.xml><?xml version="1.0" encoding="utf-8"?>
<ds:datastoreItem xmlns:ds="http://schemas.openxmlformats.org/officeDocument/2006/customXml" ds:itemID="{29A262C2-C12A-4EC9-BB93-F316B18B1D42}">
  <ds:schemaRefs/>
</ds:datastoreItem>
</file>

<file path=customXml/itemProps7.xml><?xml version="1.0" encoding="utf-8"?>
<ds:datastoreItem xmlns:ds="http://schemas.openxmlformats.org/officeDocument/2006/customXml" ds:itemID="{35F2A6DB-49C2-40F0-B1A5-21B82CB3AB80}">
  <ds:schemaRefs/>
</ds:datastoreItem>
</file>

<file path=customXml/itemProps8.xml><?xml version="1.0" encoding="utf-8"?>
<ds:datastoreItem xmlns:ds="http://schemas.openxmlformats.org/officeDocument/2006/customXml" ds:itemID="{73F78458-28C4-4245-93E0-F8162B901A73}">
  <ds:schemaRefs/>
</ds:datastoreItem>
</file>

<file path=customXml/itemProps9.xml><?xml version="1.0" encoding="utf-8"?>
<ds:datastoreItem xmlns:ds="http://schemas.openxmlformats.org/officeDocument/2006/customXml" ds:itemID="{4EB26639-94FB-4F58-B583-5EF1ADC6B42A}">
  <ds:schemaRefs/>
</ds:datastoreItem>
</file>

<file path=customXml/itemProps10.xml><?xml version="1.0" encoding="utf-8"?>
<ds:datastoreItem xmlns:ds="http://schemas.openxmlformats.org/officeDocument/2006/customXml" ds:itemID="{3C38CB76-4476-476E-955F-5811C70DDCDA}">
  <ds:schemaRefs/>
</ds:datastoreItem>
</file>

<file path=customXml/itemProps11.xml><?xml version="1.0" encoding="utf-8"?>
<ds:datastoreItem xmlns:ds="http://schemas.openxmlformats.org/officeDocument/2006/customXml" ds:itemID="{05E5F0EC-C963-45B8-85DC-A9C473F9B15E}">
  <ds:schemaRefs/>
</ds:datastoreItem>
</file>

<file path=customXml/itemProps12.xml><?xml version="1.0" encoding="utf-8"?>
<ds:datastoreItem xmlns:ds="http://schemas.openxmlformats.org/officeDocument/2006/customXml" ds:itemID="{00E04464-15CD-4C0D-8019-EBF1221823DC}">
  <ds:schemaRefs/>
</ds:datastoreItem>
</file>

<file path=customXml/itemProps13.xml><?xml version="1.0" encoding="utf-8"?>
<ds:datastoreItem xmlns:ds="http://schemas.openxmlformats.org/officeDocument/2006/customXml" ds:itemID="{C0A9919B-CB14-4A21-A722-B71F5D39C3F3}">
  <ds:schemaRefs/>
</ds:datastoreItem>
</file>

<file path=customXml/itemProps14.xml><?xml version="1.0" encoding="utf-8"?>
<ds:datastoreItem xmlns:ds="http://schemas.openxmlformats.org/officeDocument/2006/customXml" ds:itemID="{46E3077E-DEB6-4E68-93E2-73CD8D340775}">
  <ds:schemaRefs/>
</ds:datastoreItem>
</file>

<file path=customXml/itemProps15.xml><?xml version="1.0" encoding="utf-8"?>
<ds:datastoreItem xmlns:ds="http://schemas.openxmlformats.org/officeDocument/2006/customXml" ds:itemID="{90820EFB-F8CB-4658-AE75-A38DCD99A39A}">
  <ds:schemaRefs/>
</ds:datastoreItem>
</file>

<file path=customXml/itemProps16.xml><?xml version="1.0" encoding="utf-8"?>
<ds:datastoreItem xmlns:ds="http://schemas.openxmlformats.org/officeDocument/2006/customXml" ds:itemID="{689454BB-80AB-4D57-A323-EEBC69647AF7}">
  <ds:schemaRefs/>
</ds:datastoreItem>
</file>

<file path=customXml/itemProps17.xml><?xml version="1.0" encoding="utf-8"?>
<ds:datastoreItem xmlns:ds="http://schemas.openxmlformats.org/officeDocument/2006/customXml" ds:itemID="{BA9730C4-00B2-4EB4-A67F-9805E5ED801E}">
  <ds:schemaRefs/>
</ds:datastoreItem>
</file>

<file path=customXml/itemProps18.xml><?xml version="1.0" encoding="utf-8"?>
<ds:datastoreItem xmlns:ds="http://schemas.openxmlformats.org/officeDocument/2006/customXml" ds:itemID="{2A43CAAB-9BF9-44C7-A4E6-62731BE2CD62}">
  <ds:schemaRefs/>
</ds:datastoreItem>
</file>

<file path=customXml/itemProps19.xml><?xml version="1.0" encoding="utf-8"?>
<ds:datastoreItem xmlns:ds="http://schemas.openxmlformats.org/officeDocument/2006/customXml" ds:itemID="{97272F20-39CE-4887-BDBE-0D1FE5AC1D9B}">
  <ds:schemaRefs/>
</ds:datastoreItem>
</file>

<file path=customXml/itemProps20.xml><?xml version="1.0" encoding="utf-8"?>
<ds:datastoreItem xmlns:ds="http://schemas.openxmlformats.org/officeDocument/2006/customXml" ds:itemID="{59E9235C-E8C8-4CF7-8DBF-B8B0ADD486AE}">
  <ds:schemaRefs/>
</ds:datastoreItem>
</file>

<file path=customXml/itemProps21.xml><?xml version="1.0" encoding="utf-8"?>
<ds:datastoreItem xmlns:ds="http://schemas.openxmlformats.org/officeDocument/2006/customXml" ds:itemID="{33728E94-53A7-4F3A-92FD-4262229A4FB5}">
  <ds:schemaRefs/>
</ds:datastoreItem>
</file>

<file path=customXml/itemProps22.xml><?xml version="1.0" encoding="utf-8"?>
<ds:datastoreItem xmlns:ds="http://schemas.openxmlformats.org/officeDocument/2006/customXml" ds:itemID="{F3513A2A-9B84-4D6A-B1B8-82141D11156E}">
  <ds:schemaRefs/>
</ds:datastoreItem>
</file>

<file path=customXml/itemProps23.xml><?xml version="1.0" encoding="utf-8"?>
<ds:datastoreItem xmlns:ds="http://schemas.openxmlformats.org/officeDocument/2006/customXml" ds:itemID="{565A4C11-8B32-4284-BA60-AB0A961EE4A2}">
  <ds:schemaRefs/>
</ds:datastoreItem>
</file>

<file path=customXml/itemProps24.xml><?xml version="1.0" encoding="utf-8"?>
<ds:datastoreItem xmlns:ds="http://schemas.openxmlformats.org/officeDocument/2006/customXml" ds:itemID="{58DE46F8-DE03-45DD-86D0-C5AC3A099853}">
  <ds:schemaRefs/>
</ds:datastoreItem>
</file>

<file path=customXml/itemProps25.xml><?xml version="1.0" encoding="utf-8"?>
<ds:datastoreItem xmlns:ds="http://schemas.openxmlformats.org/officeDocument/2006/customXml" ds:itemID="{CC40EC88-99B8-4611-93BA-2F07806C8535}">
  <ds:schemaRefs/>
</ds:datastoreItem>
</file>

<file path=customXml/itemProps26.xml><?xml version="1.0" encoding="utf-8"?>
<ds:datastoreItem xmlns:ds="http://schemas.openxmlformats.org/officeDocument/2006/customXml" ds:itemID="{DDAC0801-4BC9-4212-AB3E-E37EC83922FC}">
  <ds:schemaRefs/>
</ds:datastoreItem>
</file>

<file path=customXml/itemProps27.xml><?xml version="1.0" encoding="utf-8"?>
<ds:datastoreItem xmlns:ds="http://schemas.openxmlformats.org/officeDocument/2006/customXml" ds:itemID="{6F2D2501-58AC-40F5-9DBD-3CC024F3EE78}">
  <ds:schemaRefs/>
</ds:datastoreItem>
</file>

<file path=customXml/itemProps28.xml><?xml version="1.0" encoding="utf-8"?>
<ds:datastoreItem xmlns:ds="http://schemas.openxmlformats.org/officeDocument/2006/customXml" ds:itemID="{B8726650-5177-4220-8AA5-9E077FE06FFF}">
  <ds:schemaRefs/>
</ds:datastoreItem>
</file>

<file path=customXml/itemProps29.xml><?xml version="1.0" encoding="utf-8"?>
<ds:datastoreItem xmlns:ds="http://schemas.openxmlformats.org/officeDocument/2006/customXml" ds:itemID="{7F66D9DE-B78A-4AE4-B54F-11BA2684720E}">
  <ds:schemaRefs/>
</ds:datastoreItem>
</file>

<file path=customXml/itemProps30.xml><?xml version="1.0" encoding="utf-8"?>
<ds:datastoreItem xmlns:ds="http://schemas.openxmlformats.org/officeDocument/2006/customXml" ds:itemID="{0BD37B5A-046F-47B5-BD71-E36AD6285CA8}">
  <ds:schemaRefs/>
</ds:datastoreItem>
</file>

<file path=customXml/itemProps31.xml><?xml version="1.0" encoding="utf-8"?>
<ds:datastoreItem xmlns:ds="http://schemas.openxmlformats.org/officeDocument/2006/customXml" ds:itemID="{D37986BF-4286-4681-ABD8-911ED83C2779}">
  <ds:schemaRefs/>
</ds:datastoreItem>
</file>

<file path=customXml/itemProps32.xml><?xml version="1.0" encoding="utf-8"?>
<ds:datastoreItem xmlns:ds="http://schemas.openxmlformats.org/officeDocument/2006/customXml" ds:itemID="{5C6F2DE7-E9CC-4F3D-9C1B-B6791B5D2C08}">
  <ds:schemaRefs/>
</ds:datastoreItem>
</file>

<file path=customXml/itemProps33.xml><?xml version="1.0" encoding="utf-8"?>
<ds:datastoreItem xmlns:ds="http://schemas.openxmlformats.org/officeDocument/2006/customXml" ds:itemID="{65B08F46-0591-43D7-BA25-DFCE3C7E2465}">
  <ds:schemaRefs/>
</ds:datastoreItem>
</file>

<file path=customXml/itemProps34.xml><?xml version="1.0" encoding="utf-8"?>
<ds:datastoreItem xmlns:ds="http://schemas.openxmlformats.org/officeDocument/2006/customXml" ds:itemID="{297EC820-9765-4964-940F-A7C2C22B1602}">
  <ds:schemaRefs/>
</ds:datastoreItem>
</file>

<file path=customXml/itemProps35.xml><?xml version="1.0" encoding="utf-8"?>
<ds:datastoreItem xmlns:ds="http://schemas.openxmlformats.org/officeDocument/2006/customXml" ds:itemID="{9A2C1DA2-06E7-4E6F-B33B-8DD0CD837CA2}">
  <ds:schemaRefs/>
</ds:datastoreItem>
</file>

<file path=customXml/itemProps36.xml><?xml version="1.0" encoding="utf-8"?>
<ds:datastoreItem xmlns:ds="http://schemas.openxmlformats.org/officeDocument/2006/customXml" ds:itemID="{20CB47AE-88BB-4C74-A4EC-E74EE4A3DDD1}">
  <ds:schemaRefs/>
</ds:datastoreItem>
</file>

<file path=customXml/itemProps37.xml><?xml version="1.0" encoding="utf-8"?>
<ds:datastoreItem xmlns:ds="http://schemas.openxmlformats.org/officeDocument/2006/customXml" ds:itemID="{DD2FB8AD-6E51-4202-8F24-061E807780A4}">
  <ds:schemaRefs/>
</ds:datastoreItem>
</file>

<file path=customXml/itemProps38.xml><?xml version="1.0" encoding="utf-8"?>
<ds:datastoreItem xmlns:ds="http://schemas.openxmlformats.org/officeDocument/2006/customXml" ds:itemID="{58D11020-BF7D-49F1-A88C-30801810A693}">
  <ds:schemaRefs/>
</ds:datastoreItem>
</file>

<file path=customXml/itemProps39.xml><?xml version="1.0" encoding="utf-8"?>
<ds:datastoreItem xmlns:ds="http://schemas.openxmlformats.org/officeDocument/2006/customXml" ds:itemID="{9CCE6410-0AA4-4324-8A3C-AF98288874F5}">
  <ds:schemaRefs/>
</ds:datastoreItem>
</file>

<file path=customXml/itemProps40.xml><?xml version="1.0" encoding="utf-8"?>
<ds:datastoreItem xmlns:ds="http://schemas.openxmlformats.org/officeDocument/2006/customXml" ds:itemID="{E70D8DD2-8074-485A-B761-6403C00504CA}">
  <ds:schemaRefs/>
</ds:datastoreItem>
</file>

<file path=customXml/itemProps41.xml><?xml version="1.0" encoding="utf-8"?>
<ds:datastoreItem xmlns:ds="http://schemas.openxmlformats.org/officeDocument/2006/customXml" ds:itemID="{F803B725-8FE2-4C51-9D0A-321C820F16AE}">
  <ds:schemaRefs/>
</ds:datastoreItem>
</file>

<file path=customXml/itemProps42.xml><?xml version="1.0" encoding="utf-8"?>
<ds:datastoreItem xmlns:ds="http://schemas.openxmlformats.org/officeDocument/2006/customXml" ds:itemID="{2E8657F0-6F92-4B92-A4FB-534900FC29C0}">
  <ds:schemaRefs/>
</ds:datastoreItem>
</file>

<file path=customXml/itemProps43.xml><?xml version="1.0" encoding="utf-8"?>
<ds:datastoreItem xmlns:ds="http://schemas.openxmlformats.org/officeDocument/2006/customXml" ds:itemID="{79C2BEF5-E584-4C66-B266-A1BE25791D27}">
  <ds:schemaRefs/>
</ds:datastoreItem>
</file>

<file path=customXml/itemProps44.xml><?xml version="1.0" encoding="utf-8"?>
<ds:datastoreItem xmlns:ds="http://schemas.openxmlformats.org/officeDocument/2006/customXml" ds:itemID="{4A7FCAF9-99B1-4130-B4F4-D60F3969E77F}">
  <ds:schemaRefs/>
</ds:datastoreItem>
</file>

<file path=customXml/itemProps45.xml><?xml version="1.0" encoding="utf-8"?>
<ds:datastoreItem xmlns:ds="http://schemas.openxmlformats.org/officeDocument/2006/customXml" ds:itemID="{A669C163-2648-47AD-B53C-BE7101322F5E}">
  <ds:schemaRefs/>
</ds:datastoreItem>
</file>

<file path=customXml/itemProps46.xml><?xml version="1.0" encoding="utf-8"?>
<ds:datastoreItem xmlns:ds="http://schemas.openxmlformats.org/officeDocument/2006/customXml" ds:itemID="{D3C8AE9C-7B09-4243-ABF2-51D4A76368A1}">
  <ds:schemaRefs/>
</ds:datastoreItem>
</file>

<file path=customXml/itemProps47.xml><?xml version="1.0" encoding="utf-8"?>
<ds:datastoreItem xmlns:ds="http://schemas.openxmlformats.org/officeDocument/2006/customXml" ds:itemID="{C54C1D8B-B2B7-4429-92D4-95AA66B1D0B8}">
  <ds:schemaRefs/>
</ds:datastoreItem>
</file>

<file path=customXml/itemProps48.xml><?xml version="1.0" encoding="utf-8"?>
<ds:datastoreItem xmlns:ds="http://schemas.openxmlformats.org/officeDocument/2006/customXml" ds:itemID="{28284FE6-F464-42B0-B871-8EC7C3095EA3}">
  <ds:schemaRefs/>
</ds:datastoreItem>
</file>

<file path=customXml/itemProps49.xml><?xml version="1.0" encoding="utf-8"?>
<ds:datastoreItem xmlns:ds="http://schemas.openxmlformats.org/officeDocument/2006/customXml" ds:itemID="{E4BE2836-2705-4E75-9A5A-DA8D9B9FCAF6}">
  <ds:schemaRefs/>
</ds:datastoreItem>
</file>

<file path=customXml/itemProps50.xml><?xml version="1.0" encoding="utf-8"?>
<ds:datastoreItem xmlns:ds="http://schemas.openxmlformats.org/officeDocument/2006/customXml" ds:itemID="{7F6C9093-F47B-4D9E-9D0D-78E927A7AEDE}">
  <ds:schemaRefs/>
</ds:datastoreItem>
</file>

<file path=customXml/itemProps51.xml><?xml version="1.0" encoding="utf-8"?>
<ds:datastoreItem xmlns:ds="http://schemas.openxmlformats.org/officeDocument/2006/customXml" ds:itemID="{E15937B5-BC78-4799-B40E-2B05ECD4FDE5}">
  <ds:schemaRefs/>
</ds:datastoreItem>
</file>

<file path=customXml/itemProps52.xml><?xml version="1.0" encoding="utf-8"?>
<ds:datastoreItem xmlns:ds="http://schemas.openxmlformats.org/officeDocument/2006/customXml" ds:itemID="{6DF7E055-AE1F-440C-8989-84D4C4B4E45F}">
  <ds:schemaRefs/>
</ds:datastoreItem>
</file>

<file path=customXml/itemProps53.xml><?xml version="1.0" encoding="utf-8"?>
<ds:datastoreItem xmlns:ds="http://schemas.openxmlformats.org/officeDocument/2006/customXml" ds:itemID="{B19108F7-9291-4DF8-AE2F-2AA1E0C43B80}">
  <ds:schemaRefs/>
</ds:datastoreItem>
</file>

<file path=customXml/itemProps54.xml><?xml version="1.0" encoding="utf-8"?>
<ds:datastoreItem xmlns:ds="http://schemas.openxmlformats.org/officeDocument/2006/customXml" ds:itemID="{E299631E-C0B8-42C2-B579-1BF78939D896}">
  <ds:schemaRefs/>
</ds:datastoreItem>
</file>

<file path=customXml/itemProps55.xml><?xml version="1.0" encoding="utf-8"?>
<ds:datastoreItem xmlns:ds="http://schemas.openxmlformats.org/officeDocument/2006/customXml" ds:itemID="{077615A2-148E-4C56-8C74-739D71058C4F}">
  <ds:schemaRefs/>
</ds:datastoreItem>
</file>

<file path=customXml/itemProps56.xml><?xml version="1.0" encoding="utf-8"?>
<ds:datastoreItem xmlns:ds="http://schemas.openxmlformats.org/officeDocument/2006/customXml" ds:itemID="{FA1CE5EE-18B4-4FEA-BC29-D63B3EE49381}">
  <ds:schemaRefs/>
</ds:datastoreItem>
</file>

<file path=customXml/itemProps57.xml><?xml version="1.0" encoding="utf-8"?>
<ds:datastoreItem xmlns:ds="http://schemas.openxmlformats.org/officeDocument/2006/customXml" ds:itemID="{2FF87C8E-516D-4330-9843-FFFA33C882B0}">
  <ds:schemaRefs/>
</ds:datastoreItem>
</file>

<file path=customXml/itemProps58.xml><?xml version="1.0" encoding="utf-8"?>
<ds:datastoreItem xmlns:ds="http://schemas.openxmlformats.org/officeDocument/2006/customXml" ds:itemID="{BCA3B545-FA69-4DB4-9CC2-4392C589F15C}">
  <ds:schemaRefs/>
</ds:datastoreItem>
</file>

<file path=customXml/itemProps59.xml><?xml version="1.0" encoding="utf-8"?>
<ds:datastoreItem xmlns:ds="http://schemas.openxmlformats.org/officeDocument/2006/customXml" ds:itemID="{4444D063-9CFD-4194-BACF-9B5561494014}">
  <ds:schemaRefs/>
</ds:datastoreItem>
</file>

<file path=customXml/itemProps60.xml><?xml version="1.0" encoding="utf-8"?>
<ds:datastoreItem xmlns:ds="http://schemas.openxmlformats.org/officeDocument/2006/customXml" ds:itemID="{20BD3E6A-1267-44D9-816C-DF8F5B196350}">
  <ds:schemaRefs/>
</ds:datastoreItem>
</file>

<file path=customXml/itemProps61.xml><?xml version="1.0" encoding="utf-8"?>
<ds:datastoreItem xmlns:ds="http://schemas.openxmlformats.org/officeDocument/2006/customXml" ds:itemID="{4553AA46-7E4E-4725-ACAB-E26F1C14373B}">
  <ds:schemaRefs/>
</ds:datastoreItem>
</file>

<file path=customXml/itemProps62.xml><?xml version="1.0" encoding="utf-8"?>
<ds:datastoreItem xmlns:ds="http://schemas.openxmlformats.org/officeDocument/2006/customXml" ds:itemID="{9FCB35AC-DDFB-4111-956C-CD9BD8840494}">
  <ds:schemaRefs/>
</ds:datastoreItem>
</file>

<file path=customXml/itemProps63.xml><?xml version="1.0" encoding="utf-8"?>
<ds:datastoreItem xmlns:ds="http://schemas.openxmlformats.org/officeDocument/2006/customXml" ds:itemID="{2A784A5E-C670-4292-ADC5-F3DCDA57BE18}">
  <ds:schemaRefs/>
</ds:datastoreItem>
</file>

<file path=customXml/itemProps64.xml><?xml version="1.0" encoding="utf-8"?>
<ds:datastoreItem xmlns:ds="http://schemas.openxmlformats.org/officeDocument/2006/customXml" ds:itemID="{D3FDDA95-21F5-40A8-9C17-7FAC6E2C6495}">
  <ds:schemaRefs/>
</ds:datastoreItem>
</file>

<file path=customXml/itemProps65.xml><?xml version="1.0" encoding="utf-8"?>
<ds:datastoreItem xmlns:ds="http://schemas.openxmlformats.org/officeDocument/2006/customXml" ds:itemID="{F7467927-37B3-4437-97D7-159C04A1B5BC}">
  <ds:schemaRefs/>
</ds:datastoreItem>
</file>

<file path=customXml/itemProps66.xml><?xml version="1.0" encoding="utf-8"?>
<ds:datastoreItem xmlns:ds="http://schemas.openxmlformats.org/officeDocument/2006/customXml" ds:itemID="{643805B5-4728-4842-A680-A3445D7AB947}">
  <ds:schemaRefs/>
</ds:datastoreItem>
</file>

<file path=customXml/itemProps67.xml><?xml version="1.0" encoding="utf-8"?>
<ds:datastoreItem xmlns:ds="http://schemas.openxmlformats.org/officeDocument/2006/customXml" ds:itemID="{58745E45-74ED-4E72-B3E3-A0702C1E38A9}">
  <ds:schemaRefs/>
</ds:datastoreItem>
</file>

<file path=customXml/itemProps68.xml><?xml version="1.0" encoding="utf-8"?>
<ds:datastoreItem xmlns:ds="http://schemas.openxmlformats.org/officeDocument/2006/customXml" ds:itemID="{99A5CC8E-A667-4B6E-8B93-8427AD1A9FC9}">
  <ds:schemaRefs/>
</ds:datastoreItem>
</file>

<file path=customXml/itemProps69.xml><?xml version="1.0" encoding="utf-8"?>
<ds:datastoreItem xmlns:ds="http://schemas.openxmlformats.org/officeDocument/2006/customXml" ds:itemID="{171C44B2-CCEF-438E-BDB2-77CA3EE88307}">
  <ds:schemaRefs/>
</ds:datastoreItem>
</file>

<file path=customXml/itemProps70.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71.xml><?xml version="1.0" encoding="utf-8"?>
<ds:datastoreItem xmlns:ds="http://schemas.openxmlformats.org/officeDocument/2006/customXml" ds:itemID="{EDD6F421-C7EE-40C4-8C23-CD5991BF44D8}">
  <ds:schemaRefs/>
</ds:datastoreItem>
</file>

<file path=customXml/itemProps72.xml><?xml version="1.0" encoding="utf-8"?>
<ds:datastoreItem xmlns:ds="http://schemas.openxmlformats.org/officeDocument/2006/customXml" ds:itemID="{1EDCBA61-67A6-4BD7-B51D-903EBBBBFE65}">
  <ds:schemaRefs/>
</ds:datastoreItem>
</file>

<file path=customXml/itemProps73.xml><?xml version="1.0" encoding="utf-8"?>
<ds:datastoreItem xmlns:ds="http://schemas.openxmlformats.org/officeDocument/2006/customXml" ds:itemID="{0675F2B1-6A74-4AF9-827D-B44192B54B41}">
  <ds:schemaRefs/>
</ds:datastoreItem>
</file>

<file path=customXml/itemProps74.xml><?xml version="1.0" encoding="utf-8"?>
<ds:datastoreItem xmlns:ds="http://schemas.openxmlformats.org/officeDocument/2006/customXml" ds:itemID="{3D1A33D7-52DC-4EDF-9C91-9601F2B95ABD}">
  <ds:schemaRefs/>
</ds:datastoreItem>
</file>

<file path=customXml/itemProps75.xml><?xml version="1.0" encoding="utf-8"?>
<ds:datastoreItem xmlns:ds="http://schemas.openxmlformats.org/officeDocument/2006/customXml" ds:itemID="{23E00183-A58E-4FB0-9883-D4182207451D}">
  <ds:schemaRefs/>
</ds:datastoreItem>
</file>

<file path=customXml/itemProps76.xml><?xml version="1.0" encoding="utf-8"?>
<ds:datastoreItem xmlns:ds="http://schemas.openxmlformats.org/officeDocument/2006/customXml" ds:itemID="{F15C890B-7E32-4494-AD0C-D7D275E3EA9D}">
  <ds:schemaRefs/>
</ds:datastoreItem>
</file>

<file path=customXml/itemProps77.xml><?xml version="1.0" encoding="utf-8"?>
<ds:datastoreItem xmlns:ds="http://schemas.openxmlformats.org/officeDocument/2006/customXml" ds:itemID="{D04DC662-25EC-4CF4-82DB-CD3B0B8CFE6C}">
  <ds:schemaRefs/>
</ds:datastoreItem>
</file>

<file path=customXml/itemProps78.xml><?xml version="1.0" encoding="utf-8"?>
<ds:datastoreItem xmlns:ds="http://schemas.openxmlformats.org/officeDocument/2006/customXml" ds:itemID="{B1F4EC52-82EA-4216-BAA1-6D46751513DF}">
  <ds:schemaRefs/>
</ds:datastoreItem>
</file>

<file path=customXml/itemProps79.xml><?xml version="1.0" encoding="utf-8"?>
<ds:datastoreItem xmlns:ds="http://schemas.openxmlformats.org/officeDocument/2006/customXml" ds:itemID="{8AB768B4-FE09-46F0-AE17-4A8C00FCA135}">
  <ds:schemaRefs/>
</ds:datastoreItem>
</file>

<file path=customXml/itemProps80.xml><?xml version="1.0" encoding="utf-8"?>
<ds:datastoreItem xmlns:ds="http://schemas.openxmlformats.org/officeDocument/2006/customXml" ds:itemID="{CD53DCE3-EDB1-477A-B74B-CC4D6C6F0507}">
  <ds:schemaRefs/>
</ds:datastoreItem>
</file>

<file path=customXml/itemProps81.xml><?xml version="1.0" encoding="utf-8"?>
<ds:datastoreItem xmlns:ds="http://schemas.openxmlformats.org/officeDocument/2006/customXml" ds:itemID="{B663E879-7707-4829-A6B6-2C8A35135D92}">
  <ds:schemaRefs/>
</ds:datastoreItem>
</file>

<file path=customXml/itemProps82.xml><?xml version="1.0" encoding="utf-8"?>
<ds:datastoreItem xmlns:ds="http://schemas.openxmlformats.org/officeDocument/2006/customXml" ds:itemID="{6C8F3EE2-ECFE-4980-9965-035FDE39C8DE}">
  <ds:schemaRefs/>
</ds:datastoreItem>
</file>

<file path=customXml/itemProps83.xml><?xml version="1.0" encoding="utf-8"?>
<ds:datastoreItem xmlns:ds="http://schemas.openxmlformats.org/officeDocument/2006/customXml" ds:itemID="{4808ADE2-B0D4-4D8D-A2D5-B2A77C74D265}">
  <ds:schemaRefs/>
</ds:datastoreItem>
</file>

<file path=customXml/itemProps84.xml><?xml version="1.0" encoding="utf-8"?>
<ds:datastoreItem xmlns:ds="http://schemas.openxmlformats.org/officeDocument/2006/customXml" ds:itemID="{9C4C0DD9-9DED-4BE3-8CAD-FF5354D16BB2}">
  <ds:schemaRefs/>
</ds:datastoreItem>
</file>

<file path=customXml/itemProps85.xml><?xml version="1.0" encoding="utf-8"?>
<ds:datastoreItem xmlns:ds="http://schemas.openxmlformats.org/officeDocument/2006/customXml" ds:itemID="{277A9389-365D-4F23-A0AF-1B086B157055}">
  <ds:schemaRefs/>
</ds:datastoreItem>
</file>

<file path=customXml/itemProps86.xml><?xml version="1.0" encoding="utf-8"?>
<ds:datastoreItem xmlns:ds="http://schemas.openxmlformats.org/officeDocument/2006/customXml" ds:itemID="{A7AC40AD-8E29-40BE-9991-143112B66E80}">
  <ds:schemaRefs/>
</ds:datastoreItem>
</file>

<file path=customXml/itemProps87.xml><?xml version="1.0" encoding="utf-8"?>
<ds:datastoreItem xmlns:ds="http://schemas.openxmlformats.org/officeDocument/2006/customXml" ds:itemID="{26409E67-6674-4184-A112-9D34E2D2E1F3}">
  <ds:schemaRefs/>
</ds:datastoreItem>
</file>

<file path=customXml/itemProps88.xml><?xml version="1.0" encoding="utf-8"?>
<ds:datastoreItem xmlns:ds="http://schemas.openxmlformats.org/officeDocument/2006/customXml" ds:itemID="{6DA24824-A7BE-4589-BE2F-4D3A6BE26CEE}">
  <ds:schemaRefs/>
</ds:datastoreItem>
</file>

<file path=customXml/itemProps89.xml><?xml version="1.0" encoding="utf-8"?>
<ds:datastoreItem xmlns:ds="http://schemas.openxmlformats.org/officeDocument/2006/customXml" ds:itemID="{31F14425-C060-4572-9D73-885EDB69AEC1}">
  <ds:schemaRefs/>
</ds:datastoreItem>
</file>

<file path=customXml/itemProps90.xml><?xml version="1.0" encoding="utf-8"?>
<ds:datastoreItem xmlns:ds="http://schemas.openxmlformats.org/officeDocument/2006/customXml" ds:itemID="{B37F4522-AECC-477D-9228-3104213C91F6}">
  <ds:schemaRefs/>
</ds:datastoreItem>
</file>

<file path=customXml/itemProps91.xml><?xml version="1.0" encoding="utf-8"?>
<ds:datastoreItem xmlns:ds="http://schemas.openxmlformats.org/officeDocument/2006/customXml" ds:itemID="{5230370E-88BB-4FDB-8306-ADDA7FC8D15F}">
  <ds:schemaRefs/>
</ds:datastoreItem>
</file>

<file path=customXml/itemProps92.xml><?xml version="1.0" encoding="utf-8"?>
<ds:datastoreItem xmlns:ds="http://schemas.openxmlformats.org/officeDocument/2006/customXml" ds:itemID="{9F0F6E64-BFD4-46DF-86B6-75A0A77E5064}">
  <ds:schemaRefs/>
</ds:datastoreItem>
</file>

<file path=customXml/itemProps93.xml><?xml version="1.0" encoding="utf-8"?>
<ds:datastoreItem xmlns:ds="http://schemas.openxmlformats.org/officeDocument/2006/customXml" ds:itemID="{74A44178-D8EE-4D60-B54D-00A98CE7E8FE}">
  <ds:schemaRefs/>
</ds:datastoreItem>
</file>

<file path=customXml/itemProps94.xml><?xml version="1.0" encoding="utf-8"?>
<ds:datastoreItem xmlns:ds="http://schemas.openxmlformats.org/officeDocument/2006/customXml" ds:itemID="{745D3ABF-F225-46BD-9B3B-031E557F15F5}">
  <ds:schemaRefs/>
</ds:datastoreItem>
</file>

<file path=customXml/itemProps95.xml><?xml version="1.0" encoding="utf-8"?>
<ds:datastoreItem xmlns:ds="http://schemas.openxmlformats.org/officeDocument/2006/customXml" ds:itemID="{9BEE9B74-E9DB-43F9-A0AF-7D1E3D84328A}">
  <ds:schemaRefs/>
</ds:datastoreItem>
</file>

<file path=customXml/itemProps96.xml><?xml version="1.0" encoding="utf-8"?>
<ds:datastoreItem xmlns:ds="http://schemas.openxmlformats.org/officeDocument/2006/customXml" ds:itemID="{45C7F2DD-0106-4561-B394-AE97635F71E3}">
  <ds:schemaRefs/>
</ds:datastoreItem>
</file>

<file path=customXml/itemProps97.xml><?xml version="1.0" encoding="utf-8"?>
<ds:datastoreItem xmlns:ds="http://schemas.openxmlformats.org/officeDocument/2006/customXml" ds:itemID="{14B1E28D-CBFF-400C-BE11-7E871B6FDE33}">
  <ds:schemaRefs/>
</ds:datastoreItem>
</file>

<file path=customXml/itemProps98.xml><?xml version="1.0" encoding="utf-8"?>
<ds:datastoreItem xmlns:ds="http://schemas.openxmlformats.org/officeDocument/2006/customXml" ds:itemID="{097527E9-B0A2-4CC9-9069-AA7B91E395F3}">
  <ds:schemaRefs/>
</ds:datastoreItem>
</file>

<file path=customXml/itemProps99.xml><?xml version="1.0" encoding="utf-8"?>
<ds:datastoreItem xmlns:ds="http://schemas.openxmlformats.org/officeDocument/2006/customXml" ds:itemID="{9D90AB47-0417-4CAC-8A76-C64400917D58}">
  <ds:schemaRefs/>
</ds:datastoreItem>
</file>

<file path=customXml/itemProps100.xml><?xml version="1.0" encoding="utf-8"?>
<ds:datastoreItem xmlns:ds="http://schemas.openxmlformats.org/officeDocument/2006/customXml" ds:itemID="{FC4AA369-25C2-47E0-9777-007219289028}">
  <ds:schemaRefs/>
</ds:datastoreItem>
</file>

<file path=customXml/itemProps101.xml><?xml version="1.0" encoding="utf-8"?>
<ds:datastoreItem xmlns:ds="http://schemas.openxmlformats.org/officeDocument/2006/customXml" ds:itemID="{0953672D-37C8-4C35-90E8-9417681F3381}">
  <ds:schemaRefs/>
</ds:datastoreItem>
</file>

<file path=customXml/itemProps102.xml><?xml version="1.0" encoding="utf-8"?>
<ds:datastoreItem xmlns:ds="http://schemas.openxmlformats.org/officeDocument/2006/customXml" ds:itemID="{FAB6E36F-97BF-4648-9660-C8E9E2E6E4F6}">
  <ds:schemaRefs/>
</ds:datastoreItem>
</file>

<file path=customXml/itemProps103.xml><?xml version="1.0" encoding="utf-8"?>
<ds:datastoreItem xmlns:ds="http://schemas.openxmlformats.org/officeDocument/2006/customXml" ds:itemID="{2320482F-22A2-4757-BF5A-AEE2AE3D8795}">
  <ds:schemaRefs/>
</ds:datastoreItem>
</file>

<file path=customXml/itemProps104.xml><?xml version="1.0" encoding="utf-8"?>
<ds:datastoreItem xmlns:ds="http://schemas.openxmlformats.org/officeDocument/2006/customXml" ds:itemID="{D40EAFB7-0C9B-4571-8BCB-2D442197A14E}">
  <ds:schemaRefs/>
</ds:datastoreItem>
</file>

<file path=customXml/itemProps105.xml><?xml version="1.0" encoding="utf-8"?>
<ds:datastoreItem xmlns:ds="http://schemas.openxmlformats.org/officeDocument/2006/customXml" ds:itemID="{094D8FE2-15C0-4788-BE05-3A7BE8EE92F1}">
  <ds:schemaRefs/>
</ds:datastoreItem>
</file>

<file path=customXml/itemProps106.xml><?xml version="1.0" encoding="utf-8"?>
<ds:datastoreItem xmlns:ds="http://schemas.openxmlformats.org/officeDocument/2006/customXml" ds:itemID="{C7949735-DF24-4A28-B63F-E22152386872}">
  <ds:schemaRefs/>
</ds:datastoreItem>
</file>

<file path=customXml/itemProps107.xml><?xml version="1.0" encoding="utf-8"?>
<ds:datastoreItem xmlns:ds="http://schemas.openxmlformats.org/officeDocument/2006/customXml" ds:itemID="{A768BE7D-5597-4F8B-B3F9-A36CDB1913E9}">
  <ds:schemaRefs/>
</ds:datastoreItem>
</file>

<file path=customXml/itemProps108.xml><?xml version="1.0" encoding="utf-8"?>
<ds:datastoreItem xmlns:ds="http://schemas.openxmlformats.org/officeDocument/2006/customXml" ds:itemID="{2DDE7D28-9CB0-4075-91C0-81D1257AF410}">
  <ds:schemaRefs/>
</ds:datastoreItem>
</file>

<file path=customXml/itemProps109.xml><?xml version="1.0" encoding="utf-8"?>
<ds:datastoreItem xmlns:ds="http://schemas.openxmlformats.org/officeDocument/2006/customXml" ds:itemID="{DF8E040F-6986-49A0-A9E5-907C321E7D81}">
  <ds:schemaRefs/>
</ds:datastoreItem>
</file>

<file path=customXml/itemProps110.xml><?xml version="1.0" encoding="utf-8"?>
<ds:datastoreItem xmlns:ds="http://schemas.openxmlformats.org/officeDocument/2006/customXml" ds:itemID="{7AADBAAD-0A13-4F3A-8A26-84C14DC4A168}">
  <ds:schemaRefs/>
</ds:datastoreItem>
</file>

<file path=customXml/itemProps111.xml><?xml version="1.0" encoding="utf-8"?>
<ds:datastoreItem xmlns:ds="http://schemas.openxmlformats.org/officeDocument/2006/customXml" ds:itemID="{DC0517A3-2D5C-445C-9500-969D140E7F10}">
  <ds:schemaRefs/>
</ds:datastoreItem>
</file>

<file path=customXml/itemProps112.xml><?xml version="1.0" encoding="utf-8"?>
<ds:datastoreItem xmlns:ds="http://schemas.openxmlformats.org/officeDocument/2006/customXml" ds:itemID="{FBDE4C2A-1F43-4791-8164-C0E97DE1FDE5}">
  <ds:schemaRefs/>
</ds:datastoreItem>
</file>

<file path=customXml/itemProps113.xml><?xml version="1.0" encoding="utf-8"?>
<ds:datastoreItem xmlns:ds="http://schemas.openxmlformats.org/officeDocument/2006/customXml" ds:itemID="{8FA434DA-A3B3-450B-9F97-B49FAB9B1D1B}">
  <ds:schemaRefs/>
</ds:datastoreItem>
</file>

<file path=customXml/itemProps114.xml><?xml version="1.0" encoding="utf-8"?>
<ds:datastoreItem xmlns:ds="http://schemas.openxmlformats.org/officeDocument/2006/customXml" ds:itemID="{BCB77F81-5002-4B41-9F74-449392B2B289}">
  <ds:schemaRefs/>
</ds:datastoreItem>
</file>

<file path=customXml/itemProps115.xml><?xml version="1.0" encoding="utf-8"?>
<ds:datastoreItem xmlns:ds="http://schemas.openxmlformats.org/officeDocument/2006/customXml" ds:itemID="{F8DA6369-3D52-4F6B-8C77-6B1A045E6F87}">
  <ds:schemaRefs/>
</ds:datastoreItem>
</file>

<file path=customXml/itemProps116.xml><?xml version="1.0" encoding="utf-8"?>
<ds:datastoreItem xmlns:ds="http://schemas.openxmlformats.org/officeDocument/2006/customXml" ds:itemID="{EA117BCB-E19F-4ED9-88FA-9DC2FDA9CCC9}">
  <ds:schemaRefs/>
</ds:datastoreItem>
</file>

<file path=customXml/itemProps117.xml><?xml version="1.0" encoding="utf-8"?>
<ds:datastoreItem xmlns:ds="http://schemas.openxmlformats.org/officeDocument/2006/customXml" ds:itemID="{E7021D26-D01E-45A7-8194-92A53355B1DD}">
  <ds:schemaRefs/>
</ds:datastoreItem>
</file>

<file path=customXml/itemProps118.xml><?xml version="1.0" encoding="utf-8"?>
<ds:datastoreItem xmlns:ds="http://schemas.openxmlformats.org/officeDocument/2006/customXml" ds:itemID="{5E269402-4A59-4999-B22C-B13663F11CDE}">
  <ds:schemaRefs/>
</ds:datastoreItem>
</file>

<file path=customXml/itemProps119.xml><?xml version="1.0" encoding="utf-8"?>
<ds:datastoreItem xmlns:ds="http://schemas.openxmlformats.org/officeDocument/2006/customXml" ds:itemID="{1E59A061-8D9F-4A7A-A12B-F239285A0CC0}">
  <ds:schemaRefs/>
</ds:datastoreItem>
</file>

<file path=customXml/itemProps120.xml><?xml version="1.0" encoding="utf-8"?>
<ds:datastoreItem xmlns:ds="http://schemas.openxmlformats.org/officeDocument/2006/customXml" ds:itemID="{31947C1C-3515-48CB-8E02-D9B0BA892373}">
  <ds:schemaRefs/>
</ds:datastoreItem>
</file>

<file path=customXml/itemProps121.xml><?xml version="1.0" encoding="utf-8"?>
<ds:datastoreItem xmlns:ds="http://schemas.openxmlformats.org/officeDocument/2006/customXml" ds:itemID="{6644618B-CE8C-44A2-BCB4-14300D262D2A}">
  <ds:schemaRefs/>
</ds:datastoreItem>
</file>

<file path=customXml/itemProps122.xml><?xml version="1.0" encoding="utf-8"?>
<ds:datastoreItem xmlns:ds="http://schemas.openxmlformats.org/officeDocument/2006/customXml" ds:itemID="{B881E754-2D71-4CDD-AE2B-DC342251D78F}">
  <ds:schemaRefs/>
</ds:datastoreItem>
</file>

<file path=customXml/itemProps123.xml><?xml version="1.0" encoding="utf-8"?>
<ds:datastoreItem xmlns:ds="http://schemas.openxmlformats.org/officeDocument/2006/customXml" ds:itemID="{9CEB7FAE-608A-4704-8B98-69D2ADEE4C5F}">
  <ds:schemaRefs/>
</ds:datastoreItem>
</file>

<file path=customXml/itemProps124.xml><?xml version="1.0" encoding="utf-8"?>
<ds:datastoreItem xmlns:ds="http://schemas.openxmlformats.org/officeDocument/2006/customXml" ds:itemID="{F10DAF70-56F0-41CA-A8CE-298A7FF62C21}">
  <ds:schemaRefs/>
</ds:datastoreItem>
</file>

<file path=customXml/itemProps125.xml><?xml version="1.0" encoding="utf-8"?>
<ds:datastoreItem xmlns:ds="http://schemas.openxmlformats.org/officeDocument/2006/customXml" ds:itemID="{9D368C51-9A0E-4FF1-8BA8-BE449650C7E6}">
  <ds:schemaRefs/>
</ds:datastoreItem>
</file>

<file path=customXml/itemProps126.xml><?xml version="1.0" encoding="utf-8"?>
<ds:datastoreItem xmlns:ds="http://schemas.openxmlformats.org/officeDocument/2006/customXml" ds:itemID="{9E3D5E3F-027F-4FFD-8722-D957ED57EE23}">
  <ds:schemaRefs/>
</ds:datastoreItem>
</file>

<file path=customXml/itemProps127.xml><?xml version="1.0" encoding="utf-8"?>
<ds:datastoreItem xmlns:ds="http://schemas.openxmlformats.org/officeDocument/2006/customXml" ds:itemID="{4DEB341F-DC81-437C-B228-CF516624C6C7}">
  <ds:schemaRefs/>
</ds:datastoreItem>
</file>

<file path=customXml/itemProps128.xml><?xml version="1.0" encoding="utf-8"?>
<ds:datastoreItem xmlns:ds="http://schemas.openxmlformats.org/officeDocument/2006/customXml" ds:itemID="{F2C37BB4-8F89-4EB4-818B-96211A536C16}">
  <ds:schemaRefs/>
</ds:datastoreItem>
</file>

<file path=customXml/itemProps129.xml><?xml version="1.0" encoding="utf-8"?>
<ds:datastoreItem xmlns:ds="http://schemas.openxmlformats.org/officeDocument/2006/customXml" ds:itemID="{2EF5EF58-262A-46A8-8F78-8896E1D26760}">
  <ds:schemaRefs/>
</ds:datastoreItem>
</file>

<file path=customXml/itemProps130.xml><?xml version="1.0" encoding="utf-8"?>
<ds:datastoreItem xmlns:ds="http://schemas.openxmlformats.org/officeDocument/2006/customXml" ds:itemID="{A695753E-0D7A-42D4-9C4D-2135BD1E2C28}">
  <ds:schemaRefs/>
</ds:datastoreItem>
</file>

<file path=customXml/itemProps131.xml><?xml version="1.0" encoding="utf-8"?>
<ds:datastoreItem xmlns:ds="http://schemas.openxmlformats.org/officeDocument/2006/customXml" ds:itemID="{64CFDF26-B7FC-4082-A889-56B848B19F2C}">
  <ds:schemaRefs/>
</ds:datastoreItem>
</file>

<file path=customXml/itemProps132.xml><?xml version="1.0" encoding="utf-8"?>
<ds:datastoreItem xmlns:ds="http://schemas.openxmlformats.org/officeDocument/2006/customXml" ds:itemID="{C1103435-BF45-4D99-BEC8-1F3649322A88}">
  <ds:schemaRefs/>
</ds:datastoreItem>
</file>

<file path=customXml/itemProps133.xml><?xml version="1.0" encoding="utf-8"?>
<ds:datastoreItem xmlns:ds="http://schemas.openxmlformats.org/officeDocument/2006/customXml" ds:itemID="{C9DDEF39-B997-4DDD-AC0E-0DF012ECBEF3}">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175</Pages>
  <Words>13245</Words>
  <Characters>75503</Characters>
  <Application>Microsoft Office Word</Application>
  <DocSecurity>0</DocSecurity>
  <Lines>629</Lines>
  <Paragraphs>177</Paragraphs>
  <ScaleCrop>false</ScaleCrop>
  <Company>http://sdwm.org</Company>
  <LinksUpToDate>false</LinksUpToDate>
  <CharactersWithSpaces>88571</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Administrator</dc:creator>
  <cp:lastModifiedBy>Administrator</cp:lastModifiedBy>
  <cp:revision>5</cp:revision>
  <dcterms:created xsi:type="dcterms:W3CDTF">2024-02-07T04:17:00Z</dcterms:created>
  <dcterms:modified xsi:type="dcterms:W3CDTF">2024-08-12T01:26:00Z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2052-11.1.0.9021</vt:lpwstr>
  </property>
</Properties>
</file>